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3" r:id="rId3"/>
    <p:sldId id="271" r:id="rId4"/>
    <p:sldId id="270" r:id="rId5"/>
    <p:sldId id="281" r:id="rId6"/>
    <p:sldId id="282" r:id="rId7"/>
    <p:sldId id="283" r:id="rId8"/>
    <p:sldId id="284" r:id="rId9"/>
    <p:sldId id="285" r:id="rId10"/>
    <p:sldId id="286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8" r:id="rId19"/>
    <p:sldId id="297" r:id="rId20"/>
    <p:sldId id="296" r:id="rId21"/>
    <p:sldId id="299" r:id="rId22"/>
    <p:sldId id="295" r:id="rId23"/>
    <p:sldId id="300" r:id="rId24"/>
    <p:sldId id="301" r:id="rId25"/>
    <p:sldId id="302" r:id="rId26"/>
    <p:sldId id="303" r:id="rId27"/>
    <p:sldId id="304" r:id="rId28"/>
    <p:sldId id="261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68" autoAdjust="0"/>
    <p:restoredTop sz="94614" autoAdjust="0"/>
  </p:normalViewPr>
  <p:slideViewPr>
    <p:cSldViewPr>
      <p:cViewPr varScale="1">
        <p:scale>
          <a:sx n="41" d="100"/>
          <a:sy n="41" d="100"/>
        </p:scale>
        <p:origin x="-1302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42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истратор\Desktop\РСМ\РДШ\kpc17_AG4y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92" y="2060848"/>
            <a:ext cx="8528268" cy="4797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99392" y="1052736"/>
            <a:ext cx="9443392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Общероссийская общественно-государственная детско-юношеская организация </a:t>
            </a:r>
            <a:br>
              <a:rPr lang="ru-RU" sz="3600" b="1" dirty="0" smtClean="0">
                <a:solidFill>
                  <a:srgbClr val="0070C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«</a:t>
            </a:r>
            <a:r>
              <a:rPr lang="ru-RU" sz="3600" b="1" dirty="0">
                <a:solidFill>
                  <a:srgbClr val="FF0000"/>
                </a:solidFill>
              </a:rPr>
              <a:t>Российское движение школьников</a:t>
            </a:r>
            <a:r>
              <a:rPr lang="ru-RU" sz="3600" b="1" dirty="0" smtClean="0">
                <a:solidFill>
                  <a:srgbClr val="FF0000"/>
                </a:solidFill>
              </a:rPr>
              <a:t>»</a:t>
            </a:r>
            <a:r>
              <a:rPr lang="ru-RU" dirty="0"/>
              <a:t> </a:t>
            </a:r>
            <a:r>
              <a:rPr lang="ru-RU" dirty="0">
                <a:solidFill>
                  <a:schemeClr val="accent1"/>
                </a:solidFill>
              </a:rPr>
              <a:t>#</a:t>
            </a:r>
            <a:r>
              <a:rPr lang="ru-RU" dirty="0" smtClean="0">
                <a:solidFill>
                  <a:schemeClr val="accent1"/>
                </a:solidFill>
              </a:rPr>
              <a:t>РДШ </a:t>
            </a: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844824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56701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Прямоугольник 3"/>
          <p:cNvSpPr>
            <a:spLocks noChangeArrowheads="1"/>
          </p:cNvSpPr>
          <p:nvPr/>
        </p:nvSpPr>
        <p:spPr bwMode="auto">
          <a:xfrm>
            <a:off x="494157" y="1885283"/>
            <a:ext cx="8041481" cy="5024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Aft>
                <a:spcPts val="1125"/>
              </a:spcAft>
            </a:pPr>
            <a:r>
              <a:rPr lang="ru-RU" sz="2400" dirty="0">
                <a:solidFill>
                  <a:srgbClr val="0000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В рамках нескольких блоков направления:</a:t>
            </a:r>
            <a:endParaRPr lang="ru-RU" sz="2400" dirty="0">
              <a:latin typeface="Arial Narrow" pitchFamily="34" charset="0"/>
              <a:ea typeface="Calibri" pitchFamily="34" charset="0"/>
              <a:cs typeface="Times New Roman" pitchFamily="18" charset="0"/>
            </a:endParaRPr>
          </a:p>
          <a:p>
            <a:pPr algn="just">
              <a:spcBef>
                <a:spcPts val="375"/>
              </a:spcBef>
              <a:spcAft>
                <a:spcPts val="375"/>
              </a:spcAft>
            </a:pPr>
            <a:r>
              <a:rPr lang="ru-RU" sz="2400" b="1" dirty="0">
                <a:solidFill>
                  <a:srgbClr val="2654AD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Экологическое </a:t>
            </a:r>
            <a:r>
              <a:rPr lang="ru-RU" sz="2400" b="1" dirty="0" err="1">
                <a:solidFill>
                  <a:srgbClr val="2654AD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волонтерство</a:t>
            </a:r>
            <a:r>
              <a:rPr lang="ru-RU" sz="2400" b="1" dirty="0">
                <a:solidFill>
                  <a:srgbClr val="2654AD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:</a:t>
            </a:r>
            <a:endParaRPr lang="ru-RU" sz="2400" dirty="0">
              <a:latin typeface="Arial Narrow" pitchFamily="34" charset="0"/>
              <a:ea typeface="Calibri" pitchFamily="34" charset="0"/>
              <a:cs typeface="Times New Roman" pitchFamily="18" charset="0"/>
            </a:endParaRPr>
          </a:p>
          <a:p>
            <a:pPr algn="just">
              <a:spcBef>
                <a:spcPts val="375"/>
              </a:spcBef>
              <a:spcAft>
                <a:spcPts val="375"/>
              </a:spcAft>
            </a:pPr>
            <a:r>
              <a:rPr lang="ru-RU" sz="2400" dirty="0">
                <a:solidFill>
                  <a:srgbClr val="0000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изучение родной природы, совмещенное с экскурсиями и экологическими походами, участие в различных инициативах по охране природы и животных.</a:t>
            </a:r>
            <a:endParaRPr lang="ru-RU" sz="2400" dirty="0">
              <a:latin typeface="Arial Narrow" pitchFamily="34" charset="0"/>
              <a:ea typeface="Calibri" pitchFamily="34" charset="0"/>
              <a:cs typeface="Times New Roman" pitchFamily="18" charset="0"/>
            </a:endParaRPr>
          </a:p>
          <a:p>
            <a:pPr algn="just">
              <a:spcBef>
                <a:spcPts val="375"/>
              </a:spcBef>
              <a:spcAft>
                <a:spcPts val="375"/>
              </a:spcAft>
            </a:pPr>
            <a:r>
              <a:rPr lang="ru-RU" sz="2400" b="1" dirty="0">
                <a:solidFill>
                  <a:srgbClr val="2654AD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Социальное направление:</a:t>
            </a:r>
            <a:r>
              <a:rPr lang="ru-RU" sz="2400" dirty="0">
                <a:solidFill>
                  <a:srgbClr val="0000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 оказание помощи социально-незащищенным группам населения ("тимуровцы") - формирование ценностей доброты, милосердия и сострадания.</a:t>
            </a:r>
            <a:endParaRPr lang="ru-RU" sz="2400" dirty="0">
              <a:latin typeface="Arial Narrow" pitchFamily="34" charset="0"/>
              <a:ea typeface="Calibri" pitchFamily="34" charset="0"/>
              <a:cs typeface="Times New Roman" pitchFamily="18" charset="0"/>
            </a:endParaRPr>
          </a:p>
          <a:p>
            <a:pPr algn="just">
              <a:spcBef>
                <a:spcPts val="375"/>
              </a:spcBef>
              <a:spcAft>
                <a:spcPts val="375"/>
              </a:spcAft>
            </a:pPr>
            <a:r>
              <a:rPr lang="ru-RU" sz="2400" b="1" dirty="0">
                <a:solidFill>
                  <a:srgbClr val="2654AD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Культурное </a:t>
            </a:r>
            <a:r>
              <a:rPr lang="ru-RU" sz="2400" b="1" dirty="0" err="1">
                <a:solidFill>
                  <a:srgbClr val="2654AD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волонтерство</a:t>
            </a:r>
            <a:r>
              <a:rPr lang="ru-RU" sz="2400" b="1" dirty="0">
                <a:solidFill>
                  <a:srgbClr val="2654AD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: </a:t>
            </a:r>
            <a:r>
              <a:rPr lang="ru-RU" sz="2400" dirty="0">
                <a:solidFill>
                  <a:srgbClr val="0000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оказание содействия в организации мероприятий культурной направленности, проводимых в музеях, библиотеках, домах культуры, театрах, кинотеатрах, культурных центрах, парках и т.д.</a:t>
            </a:r>
            <a:endParaRPr lang="ru-RU" sz="2400" dirty="0">
              <a:latin typeface="Arial Narrow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0482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300074"/>
            <a:ext cx="912019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Прямоугольник 5"/>
          <p:cNvSpPr>
            <a:spLocks noChangeArrowheads="1"/>
          </p:cNvSpPr>
          <p:nvPr/>
        </p:nvSpPr>
        <p:spPr bwMode="auto">
          <a:xfrm>
            <a:off x="1428751" y="300074"/>
            <a:ext cx="8048874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1E4FA2"/>
                </a:solidFill>
                <a:latin typeface="Arial Narrow" pitchFamily="34" charset="0"/>
              </a:rPr>
              <a:t> </a:t>
            </a:r>
            <a:r>
              <a:rPr lang="ru-RU" sz="2400" b="1" dirty="0">
                <a:solidFill>
                  <a:srgbClr val="1E4FA2"/>
                </a:solidFill>
                <a:latin typeface="Arial Narrow" pitchFamily="34" charset="0"/>
              </a:rPr>
              <a:t>ГРАЖДАНСКАЯ</a:t>
            </a:r>
            <a:r>
              <a:rPr lang="ru-RU" sz="2000" b="1" dirty="0">
                <a:solidFill>
                  <a:srgbClr val="1E4FA2"/>
                </a:solidFill>
                <a:latin typeface="Arial Narrow" pitchFamily="34" charset="0"/>
              </a:rPr>
              <a:t> </a:t>
            </a:r>
            <a:r>
              <a:rPr lang="ru-RU" sz="2400" b="1" dirty="0">
                <a:solidFill>
                  <a:srgbClr val="1E4FA2"/>
                </a:solidFill>
                <a:latin typeface="Arial Narrow" pitchFamily="34" charset="0"/>
              </a:rPr>
              <a:t>АКТИВНОСТЬ</a:t>
            </a:r>
            <a:endParaRPr lang="ru-RU" sz="2000" b="1" dirty="0">
              <a:solidFill>
                <a:srgbClr val="1E4FA2"/>
              </a:solidFill>
              <a:latin typeface="Arial Narrow" pitchFamily="34" charset="0"/>
            </a:endParaRPr>
          </a:p>
          <a:p>
            <a:r>
              <a:rPr lang="ru-RU" sz="2000" b="1" dirty="0">
                <a:latin typeface="Arial Narrow" pitchFamily="34" charset="0"/>
              </a:rPr>
              <a:t>Волонтерская деятельность, поисковая работа, изучение истории и краеведения,</a:t>
            </a:r>
          </a:p>
          <a:p>
            <a:r>
              <a:rPr lang="ru-RU" sz="2000" b="1" dirty="0">
                <a:latin typeface="Arial Narrow" pitchFamily="34" charset="0"/>
              </a:rPr>
              <a:t>«Школа Безопасности» – воспитание культуры безопасности среди детей и подростков</a:t>
            </a:r>
            <a:endParaRPr lang="ru-RU" sz="2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7881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Прямоугольник 3"/>
          <p:cNvSpPr>
            <a:spLocks noChangeArrowheads="1"/>
          </p:cNvSpPr>
          <p:nvPr/>
        </p:nvSpPr>
        <p:spPr bwMode="auto">
          <a:xfrm>
            <a:off x="229774" y="1898968"/>
            <a:ext cx="8574881" cy="4565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ts val="375"/>
              </a:spcBef>
              <a:spcAft>
                <a:spcPts val="375"/>
              </a:spcAft>
              <a:tabLst>
                <a:tab pos="457200" algn="l"/>
              </a:tabLst>
            </a:pPr>
            <a:r>
              <a:rPr lang="ru-RU" sz="2200" b="1" dirty="0" err="1">
                <a:solidFill>
                  <a:srgbClr val="2654AD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Волонтерство</a:t>
            </a:r>
            <a:r>
              <a:rPr lang="ru-RU" sz="2200" b="1" dirty="0">
                <a:solidFill>
                  <a:srgbClr val="2654AD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 Победы</a:t>
            </a:r>
            <a:r>
              <a:rPr lang="ru-RU" sz="2200" dirty="0">
                <a:solidFill>
                  <a:srgbClr val="0000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 – это добровольческая деятельность, направленная на патриотическое воспитание и сохранение исторической памяти (благоустройство памятных мест и воинских захоронений, социальное сопровождение ветеранов, участие в организации Всероссийских акций и праздничных мероприятий, посвященных Дню Победы).</a:t>
            </a:r>
            <a:endParaRPr lang="ru-RU" sz="2200" dirty="0">
              <a:latin typeface="Arial Narrow" pitchFamily="34" charset="0"/>
              <a:ea typeface="Calibri" pitchFamily="34" charset="0"/>
              <a:cs typeface="Times New Roman" pitchFamily="18" charset="0"/>
            </a:endParaRPr>
          </a:p>
          <a:p>
            <a:pPr algn="just">
              <a:spcBef>
                <a:spcPts val="375"/>
              </a:spcBef>
              <a:spcAft>
                <a:spcPts val="375"/>
              </a:spcAft>
              <a:tabLst>
                <a:tab pos="457200" algn="l"/>
              </a:tabLst>
            </a:pPr>
            <a:r>
              <a:rPr lang="ru-RU" sz="2200" b="1" dirty="0">
                <a:solidFill>
                  <a:srgbClr val="2654AD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Событийное </a:t>
            </a:r>
            <a:r>
              <a:rPr lang="ru-RU" sz="2200" b="1" dirty="0" err="1">
                <a:solidFill>
                  <a:srgbClr val="2654AD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волонтерство</a:t>
            </a:r>
            <a:r>
              <a:rPr lang="ru-RU" sz="2200" b="1" dirty="0">
                <a:solidFill>
                  <a:srgbClr val="2654AD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:</a:t>
            </a:r>
            <a:r>
              <a:rPr lang="ru-RU" sz="2200" dirty="0">
                <a:solidFill>
                  <a:srgbClr val="0000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 участие волонтеров в спортивных, образовательных, социокультурных мероприятиях.</a:t>
            </a:r>
            <a:endParaRPr lang="ru-RU" sz="2200" dirty="0">
              <a:latin typeface="Arial Narrow" pitchFamily="34" charset="0"/>
              <a:ea typeface="Calibri" pitchFamily="34" charset="0"/>
              <a:cs typeface="Times New Roman" pitchFamily="18" charset="0"/>
            </a:endParaRPr>
          </a:p>
          <a:p>
            <a:pPr lvl="1" algn="just">
              <a:spcBef>
                <a:spcPts val="375"/>
              </a:spcBef>
              <a:spcAft>
                <a:spcPts val="375"/>
              </a:spcAft>
              <a:buSzPts val="1000"/>
              <a:tabLst>
                <a:tab pos="457200" algn="l"/>
              </a:tabLst>
            </a:pPr>
            <a:r>
              <a:rPr lang="ru-RU" sz="2200" dirty="0">
                <a:solidFill>
                  <a:srgbClr val="0000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Поисковая работа, направленная на сохранение памяти о подвигах Героев</a:t>
            </a:r>
            <a:endParaRPr lang="ru-RU" sz="2200" dirty="0">
              <a:latin typeface="Arial Narrow" pitchFamily="34" charset="0"/>
              <a:ea typeface="Calibri" pitchFamily="34" charset="0"/>
              <a:cs typeface="Times New Roman" pitchFamily="18" charset="0"/>
            </a:endParaRPr>
          </a:p>
          <a:p>
            <a:pPr lvl="1" algn="just">
              <a:spcBef>
                <a:spcPts val="375"/>
              </a:spcBef>
              <a:spcAft>
                <a:spcPts val="375"/>
              </a:spcAft>
              <a:buSzPts val="1000"/>
              <a:tabLst>
                <a:tab pos="457200" algn="l"/>
              </a:tabLst>
            </a:pPr>
            <a:r>
              <a:rPr lang="ru-RU" sz="2200" dirty="0">
                <a:solidFill>
                  <a:srgbClr val="0000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Изучение истории и краеведения</a:t>
            </a:r>
            <a:endParaRPr lang="ru-RU" sz="2200" dirty="0">
              <a:latin typeface="Arial Narrow" pitchFamily="34" charset="0"/>
              <a:ea typeface="Calibri" pitchFamily="34" charset="0"/>
              <a:cs typeface="Times New Roman" pitchFamily="18" charset="0"/>
            </a:endParaRPr>
          </a:p>
          <a:p>
            <a:pPr lvl="1" algn="just">
              <a:spcBef>
                <a:spcPts val="375"/>
              </a:spcBef>
              <a:buSzPts val="1000"/>
              <a:tabLst>
                <a:tab pos="457200" algn="l"/>
              </a:tabLst>
            </a:pPr>
            <a:r>
              <a:rPr lang="ru-RU" sz="2200" dirty="0">
                <a:solidFill>
                  <a:srgbClr val="0000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Школа Безопасности – воспитание культуры безопасности среди детей и подростков</a:t>
            </a:r>
            <a:endParaRPr lang="ru-RU" sz="2200" dirty="0">
              <a:latin typeface="Arial Narrow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1506" name="Прямоугольник 4"/>
          <p:cNvSpPr>
            <a:spLocks noChangeArrowheads="1"/>
          </p:cNvSpPr>
          <p:nvPr/>
        </p:nvSpPr>
        <p:spPr bwMode="auto">
          <a:xfrm>
            <a:off x="1132284" y="176213"/>
            <a:ext cx="8480276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1E4FA2"/>
                </a:solidFill>
                <a:latin typeface="Arial Narrow" pitchFamily="34" charset="0"/>
              </a:rPr>
              <a:t> </a:t>
            </a:r>
            <a:r>
              <a:rPr lang="ru-RU" sz="2400" b="1" dirty="0">
                <a:solidFill>
                  <a:srgbClr val="1E4FA2"/>
                </a:solidFill>
                <a:latin typeface="Arial Narrow" pitchFamily="34" charset="0"/>
              </a:rPr>
              <a:t>ГРАЖДАНСКАЯ</a:t>
            </a:r>
            <a:r>
              <a:rPr lang="ru-RU" sz="2000" b="1" dirty="0">
                <a:solidFill>
                  <a:srgbClr val="1E4FA2"/>
                </a:solidFill>
                <a:latin typeface="Arial Narrow" pitchFamily="34" charset="0"/>
              </a:rPr>
              <a:t> </a:t>
            </a:r>
            <a:r>
              <a:rPr lang="ru-RU" sz="2400" b="1" dirty="0">
                <a:solidFill>
                  <a:srgbClr val="1E4FA2"/>
                </a:solidFill>
                <a:latin typeface="Arial Narrow" pitchFamily="34" charset="0"/>
              </a:rPr>
              <a:t>АКТИВНОСТЬ</a:t>
            </a:r>
            <a:endParaRPr lang="ru-RU" sz="2000" b="1" dirty="0">
              <a:solidFill>
                <a:srgbClr val="1E4FA2"/>
              </a:solidFill>
              <a:latin typeface="Arial Narrow" pitchFamily="34" charset="0"/>
            </a:endParaRPr>
          </a:p>
          <a:p>
            <a:r>
              <a:rPr lang="ru-RU" sz="2000" b="1" dirty="0">
                <a:latin typeface="Arial Narrow" pitchFamily="34" charset="0"/>
              </a:rPr>
              <a:t>Волонтерская деятельность, поисковая работа, изучение истории и краеведения,</a:t>
            </a:r>
          </a:p>
          <a:p>
            <a:r>
              <a:rPr lang="ru-RU" sz="2000" b="1" dirty="0">
                <a:latin typeface="Arial Narrow" pitchFamily="34" charset="0"/>
              </a:rPr>
              <a:t>«Школа Безопасности» – воспитание культуры безопасности среди </a:t>
            </a:r>
            <a:endParaRPr lang="ru-RU" sz="2000" b="1" dirty="0" smtClean="0">
              <a:latin typeface="Arial Narrow" pitchFamily="34" charset="0"/>
            </a:endParaRPr>
          </a:p>
          <a:p>
            <a:r>
              <a:rPr lang="ru-RU" sz="2000" b="1" dirty="0" smtClean="0">
                <a:latin typeface="Arial Narrow" pitchFamily="34" charset="0"/>
              </a:rPr>
              <a:t>детей и </a:t>
            </a:r>
            <a:r>
              <a:rPr lang="ru-RU" sz="2000" b="1" dirty="0">
                <a:latin typeface="Arial Narrow" pitchFamily="34" charset="0"/>
              </a:rPr>
              <a:t>подростков</a:t>
            </a:r>
            <a:endParaRPr lang="ru-RU" sz="2000" dirty="0">
              <a:latin typeface="Calibri" pitchFamily="34" charset="0"/>
            </a:endParaRPr>
          </a:p>
        </p:txBody>
      </p:sp>
      <p:pic>
        <p:nvPicPr>
          <p:cNvPr id="21507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265" y="176213"/>
            <a:ext cx="912019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179440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4844" y="658814"/>
            <a:ext cx="873919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Прямоугольник 6"/>
          <p:cNvSpPr>
            <a:spLocks noChangeArrowheads="1"/>
          </p:cNvSpPr>
          <p:nvPr/>
        </p:nvSpPr>
        <p:spPr bwMode="auto">
          <a:xfrm>
            <a:off x="1613298" y="658813"/>
            <a:ext cx="628769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2654AD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ВОЕННО-ПАТРИОТИЧЕСКОЕ НАПРАВЛЕНИЕ</a:t>
            </a:r>
            <a:endParaRPr lang="ru-RU" sz="2400">
              <a:latin typeface="Arial Narrow" pitchFamily="34" charset="0"/>
              <a:ea typeface="Calibri" pitchFamily="34" charset="0"/>
              <a:cs typeface="Times New Roman" pitchFamily="18" charset="0"/>
            </a:endParaRPr>
          </a:p>
          <a:p>
            <a:pPr algn="just">
              <a:spcAft>
                <a:spcPts val="1125"/>
              </a:spcAft>
            </a:pPr>
            <a:r>
              <a:rPr lang="ru-RU" sz="2000" b="1">
                <a:solidFill>
                  <a:srgbClr val="0000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Осуществляется при координации с Всероссийским военно-патриотическим движением «ЮНАРМИЯ»</a:t>
            </a:r>
            <a:endParaRPr lang="ru-RU" sz="2000" b="1">
              <a:latin typeface="Arial Narrow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2531" name="Прямоугольник 1"/>
          <p:cNvSpPr>
            <a:spLocks noChangeArrowheads="1"/>
          </p:cNvSpPr>
          <p:nvPr/>
        </p:nvSpPr>
        <p:spPr bwMode="auto">
          <a:xfrm>
            <a:off x="385763" y="2125664"/>
            <a:ext cx="8153400" cy="4411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ts val="375"/>
              </a:spcBef>
              <a:spcAft>
                <a:spcPts val="375"/>
              </a:spcAft>
              <a:buClr>
                <a:srgbClr val="1E4FA2"/>
              </a:buClr>
              <a:buFont typeface="Arial" charset="0"/>
              <a:buChar char="•"/>
            </a:pPr>
            <a:r>
              <a:rPr lang="ru-RU" sz="2400">
                <a:solidFill>
                  <a:srgbClr val="0000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Работа военно-патриотических клубов и вовлечение в нее детей</a:t>
            </a:r>
            <a:endParaRPr lang="ru-RU" sz="2400">
              <a:latin typeface="Arial Narrow" pitchFamily="34" charset="0"/>
              <a:ea typeface="Calibri" pitchFamily="34" charset="0"/>
              <a:cs typeface="Times New Roman" pitchFamily="18" charset="0"/>
            </a:endParaRPr>
          </a:p>
          <a:p>
            <a:pPr marL="342900" indent="-342900" algn="just">
              <a:spcBef>
                <a:spcPts val="375"/>
              </a:spcBef>
              <a:spcAft>
                <a:spcPts val="375"/>
              </a:spcAft>
              <a:buClr>
                <a:srgbClr val="1E4FA2"/>
              </a:buClr>
              <a:buFont typeface="Arial" charset="0"/>
              <a:buChar char="•"/>
            </a:pPr>
            <a:r>
              <a:rPr lang="ru-RU" sz="2400">
                <a:solidFill>
                  <a:srgbClr val="0000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Организация профильных событий, направленных на повышение интереса у детей к службе ВС РФ, в том числе военных сборов, военно-спортивных игр, соревнований, акций;</a:t>
            </a:r>
            <a:endParaRPr lang="ru-RU" sz="2400">
              <a:latin typeface="Arial Narrow" pitchFamily="34" charset="0"/>
              <a:ea typeface="Calibri" pitchFamily="34" charset="0"/>
              <a:cs typeface="Times New Roman" pitchFamily="18" charset="0"/>
            </a:endParaRPr>
          </a:p>
          <a:p>
            <a:pPr marL="342900" indent="-342900" algn="just">
              <a:spcBef>
                <a:spcPts val="375"/>
              </a:spcBef>
              <a:spcAft>
                <a:spcPts val="375"/>
              </a:spcAft>
              <a:buClr>
                <a:srgbClr val="1E4FA2"/>
              </a:buClr>
              <a:buFont typeface="Arial" charset="0"/>
              <a:buChar char="•"/>
            </a:pPr>
            <a:r>
              <a:rPr lang="ru-RU" sz="2400">
                <a:solidFill>
                  <a:srgbClr val="0000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Проведение образовательных программ – интерактивных игр, семинаров, мастер-классов, открытых лекториев, встреч с интересными людьми, Героями России и ветеранами;</a:t>
            </a:r>
            <a:endParaRPr lang="ru-RU" sz="2400">
              <a:latin typeface="Arial Narrow" pitchFamily="34" charset="0"/>
              <a:ea typeface="Calibri" pitchFamily="34" charset="0"/>
              <a:cs typeface="Times New Roman" pitchFamily="18" charset="0"/>
            </a:endParaRPr>
          </a:p>
          <a:p>
            <a:pPr marL="342900" indent="-342900">
              <a:buClr>
                <a:srgbClr val="1E4FA2"/>
              </a:buClr>
              <a:buFont typeface="Arial" charset="0"/>
              <a:buChar char="•"/>
            </a:pPr>
            <a:r>
              <a:rPr lang="ru-RU" sz="2400">
                <a:solidFill>
                  <a:srgbClr val="0000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Проведение образовательных программ по повышению квалификации инструкторского и педагогического состава, а также руководителей общественных организаций и военно-патриотических клубов.</a:t>
            </a:r>
            <a:endParaRPr lang="ru-RU" sz="2400">
              <a:latin typeface="Arial Narrow" pitchFamily="34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2488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Рисунок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698500"/>
            <a:ext cx="727472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Прямоугольник 4"/>
          <p:cNvSpPr>
            <a:spLocks noChangeArrowheads="1"/>
          </p:cNvSpPr>
          <p:nvPr/>
        </p:nvSpPr>
        <p:spPr bwMode="auto">
          <a:xfrm>
            <a:off x="1631157" y="698500"/>
            <a:ext cx="5765006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2654AD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ИНФОРМАЦИОННО-МЕДИЙНОЕ НАПРАВЛЕНИЕ</a:t>
            </a:r>
            <a:endParaRPr lang="ru-RU" sz="2400">
              <a:latin typeface="Arial Narrow" pitchFamily="34" charset="0"/>
              <a:ea typeface="Calibri" pitchFamily="34" charset="0"/>
              <a:cs typeface="Times New Roman" pitchFamily="18" charset="0"/>
            </a:endParaRPr>
          </a:p>
          <a:p>
            <a:pPr algn="just">
              <a:spcAft>
                <a:spcPts val="1125"/>
              </a:spcAft>
            </a:pPr>
            <a:r>
              <a:rPr lang="ru-RU" sz="2000" b="1">
                <a:solidFill>
                  <a:srgbClr val="0000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Взаимодействие СМИ, государственных и общественных институтов</a:t>
            </a:r>
            <a:endParaRPr lang="ru-RU" sz="2000" b="1">
              <a:latin typeface="Arial Narrow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3555" name="Прямоугольник 1"/>
          <p:cNvSpPr>
            <a:spLocks noChangeArrowheads="1"/>
          </p:cNvSpPr>
          <p:nvPr/>
        </p:nvSpPr>
        <p:spPr bwMode="auto">
          <a:xfrm>
            <a:off x="394098" y="2136775"/>
            <a:ext cx="8164115" cy="4042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ts val="375"/>
              </a:spcBef>
              <a:spcAft>
                <a:spcPts val="375"/>
              </a:spcAft>
              <a:buClr>
                <a:srgbClr val="1E4FA2"/>
              </a:buClr>
              <a:buSzPct val="70000"/>
              <a:buFont typeface="Symbol" pitchFamily="18" charset="2"/>
              <a:buChar char=""/>
              <a:tabLst>
                <a:tab pos="457200" algn="l"/>
              </a:tabLst>
            </a:pPr>
            <a:r>
              <a:rPr lang="ru-RU" sz="2400">
                <a:solidFill>
                  <a:srgbClr val="0000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Перспективы развития направления в рамках деятельности РДШ.</a:t>
            </a:r>
            <a:endParaRPr lang="ru-RU" sz="2400">
              <a:latin typeface="Arial Narrow" pitchFamily="34" charset="0"/>
              <a:ea typeface="Calibri" pitchFamily="34" charset="0"/>
              <a:cs typeface="Times New Roman" pitchFamily="18" charset="0"/>
            </a:endParaRPr>
          </a:p>
          <a:p>
            <a:pPr marL="342900" indent="-342900" algn="just">
              <a:spcBef>
                <a:spcPts val="375"/>
              </a:spcBef>
              <a:spcAft>
                <a:spcPts val="375"/>
              </a:spcAft>
              <a:buClr>
                <a:srgbClr val="1E4FA2"/>
              </a:buClr>
              <a:buSzPct val="70000"/>
              <a:buFont typeface="Symbol" pitchFamily="18" charset="2"/>
              <a:buChar char=""/>
              <a:tabLst>
                <a:tab pos="457200" algn="l"/>
              </a:tabLst>
            </a:pPr>
            <a:r>
              <a:rPr lang="ru-RU" sz="2400">
                <a:solidFill>
                  <a:srgbClr val="0000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Информационное развитие: создание школьных газет, подготовка материалов для местных газет и журналов, а также TV, освещение деятельности в социальных сетях, включая съемку видеороликов;</a:t>
            </a:r>
            <a:endParaRPr lang="ru-RU" sz="2400">
              <a:latin typeface="Arial Narrow" pitchFamily="34" charset="0"/>
              <a:ea typeface="Calibri" pitchFamily="34" charset="0"/>
              <a:cs typeface="Times New Roman" pitchFamily="18" charset="0"/>
            </a:endParaRPr>
          </a:p>
          <a:p>
            <a:pPr marL="342900" indent="-342900" algn="just">
              <a:spcBef>
                <a:spcPts val="375"/>
              </a:spcBef>
              <a:spcAft>
                <a:spcPts val="375"/>
              </a:spcAft>
              <a:buClr>
                <a:srgbClr val="1E4FA2"/>
              </a:buClr>
              <a:buSzPct val="70000"/>
              <a:buFont typeface="Symbol" pitchFamily="18" charset="2"/>
              <a:buChar char=""/>
              <a:tabLst>
                <a:tab pos="457200" algn="l"/>
              </a:tabLst>
            </a:pPr>
            <a:r>
              <a:rPr lang="ru-RU" sz="2400">
                <a:solidFill>
                  <a:srgbClr val="0000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Проведение образовательных программ по повышению квалификации инструкторского и педагогического состава, а также руководителей общественных организаций;</a:t>
            </a:r>
            <a:endParaRPr lang="ru-RU" sz="2400">
              <a:latin typeface="Arial Narrow" pitchFamily="34" charset="0"/>
              <a:ea typeface="Calibri" pitchFamily="34" charset="0"/>
              <a:cs typeface="Times New Roman" pitchFamily="18" charset="0"/>
            </a:endParaRPr>
          </a:p>
          <a:p>
            <a:pPr marL="342900" indent="-342900">
              <a:buClr>
                <a:srgbClr val="1E4FA2"/>
              </a:buClr>
              <a:buFont typeface="Arial" charset="0"/>
              <a:buChar char="•"/>
              <a:tabLst>
                <a:tab pos="457200" algn="l"/>
              </a:tabLst>
            </a:pPr>
            <a:r>
              <a:rPr lang="ru-RU" sz="2400">
                <a:solidFill>
                  <a:srgbClr val="0000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Подготовка информационного контента для детей.</a:t>
            </a:r>
            <a:endParaRPr lang="ru-RU" sz="2400">
              <a:latin typeface="Arial Narrow" pitchFamily="34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8610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68560" y="45127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1"/>
                </a:solidFill>
              </a:rPr>
              <a:t>Тема представленного  инновационного </a:t>
            </a:r>
            <a:r>
              <a:rPr lang="ru-RU" dirty="0" smtClean="0">
                <a:solidFill>
                  <a:schemeClr val="accent1"/>
                </a:solidFill>
              </a:rPr>
              <a:t>проекта: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dirty="0"/>
              <a:t> </a:t>
            </a:r>
            <a:r>
              <a:rPr lang="ru-RU" sz="3600" b="1" dirty="0" smtClean="0">
                <a:solidFill>
                  <a:srgbClr val="002060"/>
                </a:solidFill>
              </a:rPr>
              <a:t>«Создание </a:t>
            </a:r>
            <a:r>
              <a:rPr lang="ru-RU" sz="3600" b="1" dirty="0">
                <a:solidFill>
                  <a:srgbClr val="002060"/>
                </a:solidFill>
              </a:rPr>
              <a:t>современных условий для социализации,   повышения  уровня  социальных компетенций  обучающихся - участников Российского движения </a:t>
            </a:r>
            <a:r>
              <a:rPr lang="ru-RU" sz="3600" b="1" dirty="0" smtClean="0">
                <a:solidFill>
                  <a:srgbClr val="002060"/>
                </a:solidFill>
              </a:rPr>
              <a:t>школьников»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0"/>
            <a:ext cx="3528392" cy="2030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8165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96552" y="-23446"/>
            <a:ext cx="8445624" cy="1586602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1"/>
                </a:solidFill>
              </a:rPr>
              <a:t>Цель </a:t>
            </a:r>
            <a:r>
              <a:rPr lang="ru-RU" b="1" dirty="0" smtClean="0">
                <a:solidFill>
                  <a:schemeClr val="accent1"/>
                </a:solidFill>
              </a:rPr>
              <a:t>проекта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Стимулирование лидерского и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творческого </a:t>
            </a:r>
            <a:r>
              <a:rPr lang="ru-RU" dirty="0"/>
              <a:t>потенциала обучающихся на основе присущей российскому обществу системы ценностей; </a:t>
            </a:r>
            <a:endParaRPr lang="ru-RU" dirty="0" smtClean="0"/>
          </a:p>
          <a:p>
            <a:r>
              <a:rPr lang="ru-RU" dirty="0" smtClean="0"/>
              <a:t>апробация </a:t>
            </a:r>
            <a:r>
              <a:rPr lang="ru-RU" dirty="0"/>
              <a:t>и развитие Российского </a:t>
            </a:r>
            <a:r>
              <a:rPr lang="ru-RU" dirty="0" smtClean="0"/>
              <a:t>движения</a:t>
            </a:r>
          </a:p>
          <a:p>
            <a:pPr marL="0" indent="0">
              <a:buNone/>
            </a:pPr>
            <a:r>
              <a:rPr lang="ru-RU" dirty="0" smtClean="0"/>
              <a:t>школьников  </a:t>
            </a:r>
            <a:r>
              <a:rPr lang="ru-RU" dirty="0"/>
              <a:t>на базе детско-юношеских объединений образовательных организаций Благодарненского района; </a:t>
            </a:r>
            <a:endParaRPr lang="ru-RU" dirty="0" smtClean="0"/>
          </a:p>
          <a:p>
            <a:r>
              <a:rPr lang="ru-RU" dirty="0" smtClean="0"/>
              <a:t>продвижение </a:t>
            </a:r>
            <a:r>
              <a:rPr lang="ru-RU" dirty="0"/>
              <a:t>Российского движения школьников в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образовательных </a:t>
            </a:r>
            <a:r>
              <a:rPr lang="ru-RU" dirty="0"/>
              <a:t>организациях города Благодарного и Благодарненского района.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-12431"/>
            <a:ext cx="3528392" cy="2030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8366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1"/>
                </a:solidFill>
              </a:rPr>
              <a:t>Задачи </a:t>
            </a:r>
            <a:r>
              <a:rPr lang="ru-RU" dirty="0" smtClean="0">
                <a:solidFill>
                  <a:schemeClr val="accent1"/>
                </a:solidFill>
              </a:rPr>
              <a:t>проекта: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1.Использование потенциала Российского </a:t>
            </a:r>
          </a:p>
          <a:p>
            <a:pPr marL="0" indent="0">
              <a:buNone/>
            </a:pPr>
            <a:r>
              <a:rPr lang="ru-RU" dirty="0"/>
              <a:t>движения школьников для развития у детей, подростков и молодежи лидерских навыков, формирование навыков социального творчества, гражданской позиции, ценностного отношения к миру людей и природы.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16867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</a:rPr>
              <a:t>Задачи проекта: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2. Развитие мотивации к занятиям творческой деятельностью, саморазвитию и самореализации, к включению в работу детско-юношеских и молодежных общественных объединений.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16356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1"/>
                </a:solidFill>
              </a:rPr>
              <a:t>Задачи </a:t>
            </a:r>
            <a:r>
              <a:rPr lang="ru-RU" dirty="0" smtClean="0">
                <a:solidFill>
                  <a:schemeClr val="accent1"/>
                </a:solidFill>
              </a:rPr>
              <a:t>проекта: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3.Создание условий для эффективной социально-педагогической работы с детьми, подростками, молодежью. Использование активных форм образовательной и культурно-массовой работы для социального воспитания детей, подростков и молодежи.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20432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1"/>
                </a:solidFill>
              </a:rPr>
              <a:t>Задачи </a:t>
            </a:r>
            <a:r>
              <a:rPr lang="ru-RU" dirty="0" smtClean="0">
                <a:solidFill>
                  <a:schemeClr val="accent1"/>
                </a:solidFill>
              </a:rPr>
              <a:t>проекта: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4. Формирование партнерской модели информационно- просветительской деятельности, сетевое взаимодействие с образовательными организациями города и района.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20432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9283550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1"/>
                </a:solidFill>
              </a:rPr>
              <a:t>Задачи </a:t>
            </a:r>
            <a:r>
              <a:rPr lang="ru-RU" dirty="0" smtClean="0">
                <a:solidFill>
                  <a:schemeClr val="accent1"/>
                </a:solidFill>
              </a:rPr>
              <a:t>проекта: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/>
          <a:lstStyle/>
          <a:p>
            <a:r>
              <a:rPr lang="ru-RU" dirty="0"/>
              <a:t>5. Изучение  и совершенствование нормативно-правовой основы работы  детско-юношеских объединений . Создание банка методических рекомендаций по проведению  Дней единых действий  по направлениям Российского движения школьников</a:t>
            </a:r>
            <a:r>
              <a:rPr lang="ru-RU" dirty="0" smtClean="0"/>
              <a:t>.</a:t>
            </a:r>
          </a:p>
          <a:p>
            <a:r>
              <a:rPr lang="ru-RU" b="1" dirty="0">
                <a:solidFill>
                  <a:srgbClr val="0070C0"/>
                </a:solidFill>
              </a:rPr>
              <a:t>Планируемый срок реализации </a:t>
            </a:r>
            <a:r>
              <a:rPr lang="ru-RU" b="1" dirty="0" smtClean="0">
                <a:solidFill>
                  <a:srgbClr val="0070C0"/>
                </a:solidFill>
              </a:rPr>
              <a:t>проекта: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2"/>
                </a:solidFill>
              </a:rPr>
              <a:t>               октябрь 2017г.-май 202г.</a:t>
            </a:r>
            <a:endParaRPr lang="ru-RU" b="1" dirty="0">
              <a:solidFill>
                <a:schemeClr val="accent2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20432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Ожидаемые результаты проекта: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340768"/>
            <a:ext cx="8229600" cy="5517232"/>
          </a:xfrm>
        </p:spPr>
        <p:txBody>
          <a:bodyPr>
            <a:noAutofit/>
          </a:bodyPr>
          <a:lstStyle/>
          <a:p>
            <a:r>
              <a:rPr lang="ru-RU" sz="1600" dirty="0"/>
              <a:t>1.Освоение ролей и форм социальной жизни в группах и сообществах, включая взрослые и социальные  сообщества.</a:t>
            </a:r>
          </a:p>
          <a:p>
            <a:r>
              <a:rPr lang="ru-RU" sz="1600" dirty="0"/>
              <a:t>2. Высокая мотивация для участия в школьном самоуправлении и общественной жизни в пределах возрастных компетенций с учетом региональных, этнокультурных , социально-экономических  особенностей.</a:t>
            </a:r>
          </a:p>
          <a:p>
            <a:r>
              <a:rPr lang="ru-RU" sz="1600" dirty="0"/>
              <a:t>3. Создание благоприятной воспитательной среды –детско-взрослой общности на основе  Российского движения школьников, позволяющей сформировать личность на основе присущей российскому обществу системы ценностей посредством ценностно-смысловой деятельности  по направлениям Российского движения школьников, позволяющей максимально реализовать способности и возможности каждого  обучающегося- участника  Российского движения школьников.</a:t>
            </a:r>
          </a:p>
          <a:p>
            <a:r>
              <a:rPr lang="ru-RU" sz="1600" dirty="0"/>
              <a:t>4. Разработка нормативно-правовой базы , банка технологий и программ для сопровождения и поддержки реализации инновационного проекта.</a:t>
            </a:r>
          </a:p>
          <a:p>
            <a:r>
              <a:rPr lang="ru-RU" sz="1600" dirty="0"/>
              <a:t>5. Рост профессиональной компетентности педагогических кадров, участвующих в  реализации направлений Российского движения школьников.</a:t>
            </a:r>
          </a:p>
          <a:p>
            <a:r>
              <a:rPr lang="ru-RU" sz="1600" dirty="0"/>
              <a:t>6. Создание фонда оценочных средств-комплекта материалов, предназначенных для решения задач соответствия результатам инновационного проекта.</a:t>
            </a:r>
          </a:p>
          <a:p>
            <a:r>
              <a:rPr lang="ru-RU" sz="1600" dirty="0"/>
              <a:t>7. Тиражирование в другие образовательные организации методических материалов по созданию детско-взрослой общности на основе Российского движения школьников.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672215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/>
                </a:solidFill>
              </a:rPr>
              <a:t>Основные потребители результатов проекта: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Образовательные организации </a:t>
            </a:r>
            <a:r>
              <a:rPr lang="ru-RU" dirty="0" err="1"/>
              <a:t>г.Благодарного</a:t>
            </a:r>
            <a:r>
              <a:rPr lang="ru-RU" dirty="0"/>
              <a:t> и Благодарненского района, в том числе:</a:t>
            </a:r>
          </a:p>
          <a:p>
            <a:r>
              <a:rPr lang="ru-RU" dirty="0"/>
              <a:t>-обучающиеся ;</a:t>
            </a:r>
          </a:p>
          <a:p>
            <a:r>
              <a:rPr lang="ru-RU" dirty="0"/>
              <a:t> -заместители директоров по воспитательной работе;</a:t>
            </a:r>
          </a:p>
          <a:p>
            <a:r>
              <a:rPr lang="ru-RU" dirty="0"/>
              <a:t>-старшие вожатые, педагоги-организаторы, руководители кружков и секций;</a:t>
            </a:r>
          </a:p>
          <a:p>
            <a:r>
              <a:rPr lang="ru-RU" dirty="0"/>
              <a:t>-родители  обучающихся.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20432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315416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1 этап проекта:</a:t>
            </a:r>
            <a:endParaRPr lang="ru-RU" sz="3600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3970873"/>
              </p:ext>
            </p:extLst>
          </p:nvPr>
        </p:nvGraphicFramePr>
        <p:xfrm>
          <a:off x="395536" y="836712"/>
          <a:ext cx="8229600" cy="7040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Название этапа  проекта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Основные мероприятия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Сроки реализации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Прогнозируемый результат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Проектный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1.Анализ исходного состояния воспитательного процесса, выявление проблем и определение путей их решения.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 Изучение методических рекомендаций  по организации работы в рамках Российского движения школьников.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 Разработка инновационного проекта. Постановка целей и задач инновационного проекта.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4. Обеспечение условий реализации проекта.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5. Составление долгосрочного планирования и  плана работы по проекту на год.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6. Объединение и координация деятельности организаций и лиц,  занимающихся реализацией проекта.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Октябрь-ноябрь 2017года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1.Создание команды проекта.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 Выявление противоречий, проблем состояния воспитательного процесса.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 Оценка возможностей профессионального роста педагогических работников, реализующих проект РДШ.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4. Разработка стратегии изменения качества воспитательного процесса в связи с включением в структуру детско-юношеской организации, входящей в состав РДШ.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5. Разработка нормативной, научно-методической базы.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97524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7723250"/>
              </p:ext>
            </p:extLst>
          </p:nvPr>
        </p:nvGraphicFramePr>
        <p:xfrm>
          <a:off x="467544" y="692696"/>
          <a:ext cx="8229600" cy="1295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Практиче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ский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1.Включение  действующих  детско-юношеских объединений образовательных  организаций  в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систему работы Российского движения школьников.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 Организация работы «Школы лидеров РДШ», «Школы вожатского мастерства».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 Организация методического обеспечения посредством создания банка методических рекомендаций  и  идей по проведению Дней единых действий  РДШ.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4. Организация единых межшкольных волонтерских  акций.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5. Создание единого информационного пространства  деятельности РДШ.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6. Разработка  и реализация плана Дней единых действий участников РДШ в городе и районе.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7. Проведение мастер-классов и </a:t>
                      </a:r>
                      <a:r>
                        <a:rPr lang="ru-RU" sz="14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информацион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ных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дней для  заместителей директора по воспитательной работе, старших вожатых, педагогов-организаторов.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8. Проведение мастер-классов для активистов детско-юношеских объединений по направлениям деятельности  РДШ.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9. Вовлечение участников РДШ в краевые и федеральные акции, проекты и конкурсы РДШ.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Декабрь 2017 года- декабрь 2019 года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1.Создание банка методических рекомендаций и идей по проведению Дней единых действий РДШ.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 Разработка и реализация плана по проведению Дней единых действий РДШ в образовательных организациях города и района.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 Создание единого информационного пространства деятельности РДШ в городе и районе  в сети Интернет.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4. Организация методического обеспечения реализации проекта по основным направлениям РДШ.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5. Проведение мастер-классов и информационных дней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для  заместителей директора по воспитательной работе, старших вожатых, педагогов-организаторов, а также активистов, работающих по основным направлениям деятельности РДШ: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-личностное развитие;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-гражданская активность;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-военно-патриотическое;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-информационно-</a:t>
                      </a:r>
                      <a:r>
                        <a:rPr lang="ru-RU" sz="14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медийное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6.</a:t>
                      </a: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Проведение  единых межшкольных волонтерских  акций в рамках Дней единых действий.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76470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2 этап проекта:</a:t>
            </a:r>
            <a:endParaRPr lang="ru-RU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9189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0984491"/>
              </p:ext>
            </p:extLst>
          </p:nvPr>
        </p:nvGraphicFramePr>
        <p:xfrm>
          <a:off x="539552" y="980728"/>
          <a:ext cx="8229600" cy="405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Аналитический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1.Семинары педагогов, работающих по направлениям РДШ.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 Отчет  команды проекта о проделанной работе.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 Фестиваль методических идей по направлениям РДШ для педагогов города и района.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4.Форум детско-юношеских объединений города и района.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Январь 2020 года-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май 2020года.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1.Анализ выполнения плана работы по проекту, оценка эффективности его реализации.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 Обобщение опыта работы инновационной площадки.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3.Тиражирование  в другие образовательные организации методических материалов по созданию детско-взрослой общности на основе Российского движения школьников.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95536" y="-315416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3 этап проекта:</a:t>
            </a:r>
            <a:endParaRPr lang="ru-RU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2522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>
                <a:solidFill>
                  <a:srgbClr val="0070C0"/>
                </a:solidFill>
              </a:rPr>
              <a:t>Предложения по распространению опыта и  внедрению результатов проекта в массовую практику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Привлечение к деятельности Российского движения школьников  г. Благодарного и Благодарненского района максимально возможного количества педагогов и родителей.</a:t>
            </a:r>
          </a:p>
          <a:p>
            <a:r>
              <a:rPr lang="ru-RU" dirty="0"/>
              <a:t>Организация деятельности Российского движения школьников на основе принципа социального партнерства.</a:t>
            </a:r>
          </a:p>
          <a:p>
            <a:r>
              <a:rPr lang="ru-RU" dirty="0"/>
              <a:t>Создание системы   взаимодействия   субъектов  Российского движения школьников  в городе и районе.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25220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1143000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0070C0"/>
                </a:solidFill>
              </a:rPr>
              <a:t>24 октября 2017 года в стенах Дома детского творчества состоялось знаменательное событие - Учредительная конференция по созданию Благодарненского районного отделения Ставропольского регионального отделения Общероссийской общественно-государственной детско-юношеской организации «Российское движение школьников». </a:t>
            </a:r>
            <a:br>
              <a:rPr lang="ru-RU" sz="2000" b="1" dirty="0">
                <a:solidFill>
                  <a:srgbClr val="0070C0"/>
                </a:solidFill>
              </a:rPr>
            </a:br>
            <a:endParaRPr lang="ru-RU" sz="2000" b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C:\Users\Администратор\Desktop\РДШ Благ\24.10.2017\IMG_154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60848"/>
            <a:ext cx="8568952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5351553"/>
      </p:ext>
    </p:extLst>
  </p:cSld>
  <p:clrMapOvr>
    <a:masterClrMapping/>
  </p:clrMapOvr>
  <p:transition spd="slow"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  <p:extLst>
      <p:ext uri="{BB962C8B-B14F-4D97-AF65-F5344CB8AC3E}">
        <p14:creationId xmlns:p14="http://schemas.microsoft.com/office/powerpoint/2010/main" val="16898114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0"/>
            <a:ext cx="3528392" cy="203020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ЦЕЛЬ: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132856"/>
            <a:ext cx="8229600" cy="4525963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совершенствование </a:t>
            </a:r>
            <a:r>
              <a:rPr lang="ru-RU" b="1" dirty="0">
                <a:solidFill>
                  <a:srgbClr val="0070C0"/>
                </a:solidFill>
              </a:rPr>
              <a:t>государственной политики в области воспитания подрастающего поколения и содействие формированию личности на основе присущей российскому обществу системы ценностей.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96396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45013"/>
            <a:ext cx="3024336" cy="1912987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0"/>
            <a:ext cx="3528392" cy="203020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>
                <a:solidFill>
                  <a:srgbClr val="FF0000"/>
                </a:solidFill>
              </a:rPr>
              <a:t>ВЕКТОРЫ НАПРАВЛЕНИЙ ДЕЯТЕЛЬНОСТИ  РДШ: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chemeClr val="accent1"/>
                </a:solidFill>
              </a:rPr>
              <a:t>-ПРОФЕССИОНАЛЬНО-РАЗВИВАЮЩЕЕ;</a:t>
            </a:r>
            <a:br>
              <a:rPr lang="ru-RU" sz="3200" b="1" dirty="0" smtClean="0">
                <a:solidFill>
                  <a:schemeClr val="accent1"/>
                </a:solidFill>
              </a:rPr>
            </a:br>
            <a:r>
              <a:rPr lang="ru-RU" sz="3200" b="1" dirty="0" smtClean="0">
                <a:solidFill>
                  <a:schemeClr val="accent1"/>
                </a:solidFill>
              </a:rPr>
              <a:t>   -КУЛЬТУРНО-ТВОРЧЕСКОЕ;</a:t>
            </a:r>
            <a:br>
              <a:rPr lang="ru-RU" sz="3200" b="1" dirty="0" smtClean="0">
                <a:solidFill>
                  <a:schemeClr val="accent1"/>
                </a:solidFill>
              </a:rPr>
            </a:br>
            <a:r>
              <a:rPr lang="ru-RU" sz="3200" b="1" dirty="0" smtClean="0">
                <a:solidFill>
                  <a:schemeClr val="accent1"/>
                </a:solidFill>
              </a:rPr>
              <a:t>      -ГРАЖДАНСКО-ПАТРИОТИЧЕСКОЕ;</a:t>
            </a:r>
            <a:br>
              <a:rPr lang="ru-RU" sz="3200" b="1" dirty="0" smtClean="0">
                <a:solidFill>
                  <a:schemeClr val="accent1"/>
                </a:solidFill>
              </a:rPr>
            </a:br>
            <a:r>
              <a:rPr lang="ru-RU" sz="3200" b="1" dirty="0" smtClean="0">
                <a:solidFill>
                  <a:schemeClr val="accent1"/>
                </a:solidFill>
              </a:rPr>
              <a:t>          -СПОРТИВНОЕ;</a:t>
            </a:r>
            <a:br>
              <a:rPr lang="ru-RU" sz="3200" b="1" dirty="0" smtClean="0">
                <a:solidFill>
                  <a:schemeClr val="accent1"/>
                </a:solidFill>
              </a:rPr>
            </a:br>
            <a:r>
              <a:rPr lang="ru-RU" sz="3200" b="1" dirty="0" smtClean="0">
                <a:solidFill>
                  <a:schemeClr val="accent1"/>
                </a:solidFill>
              </a:rPr>
              <a:t>                 -ВОЕННО-ПАТРИОТИЧЕСКОЕ;</a:t>
            </a:r>
            <a:br>
              <a:rPr lang="ru-RU" sz="3200" b="1" dirty="0" smtClean="0">
                <a:solidFill>
                  <a:schemeClr val="accent1"/>
                </a:solidFill>
              </a:rPr>
            </a:br>
            <a:r>
              <a:rPr lang="ru-RU" sz="3200" b="1" dirty="0" smtClean="0">
                <a:solidFill>
                  <a:schemeClr val="accent1"/>
                </a:solidFill>
              </a:rPr>
              <a:t>                       -ИНФОРМАЦИОННО-МЕДИЙНОЕ</a:t>
            </a:r>
            <a:endParaRPr lang="ru-RU" sz="3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8454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Прямоугольник 3"/>
          <p:cNvSpPr>
            <a:spLocks noChangeArrowheads="1"/>
          </p:cNvSpPr>
          <p:nvPr/>
        </p:nvSpPr>
        <p:spPr bwMode="auto">
          <a:xfrm>
            <a:off x="3027760" y="206376"/>
            <a:ext cx="4370784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C000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НАПРАВЛЕНИЯ ДЕЯТЕЛЬНОСТИ</a:t>
            </a:r>
          </a:p>
        </p:txBody>
      </p:sp>
      <p:sp>
        <p:nvSpPr>
          <p:cNvPr id="5" name="AutoShape 1" descr="Личностное развитие"/>
          <p:cNvSpPr>
            <a:spLocks noChangeAspect="1" noChangeArrowheads="1"/>
          </p:cNvSpPr>
          <p:nvPr/>
        </p:nvSpPr>
        <p:spPr bwMode="auto">
          <a:xfrm>
            <a:off x="0" y="0"/>
            <a:ext cx="228600" cy="304800"/>
          </a:xfrm>
          <a:prstGeom prst="rect">
            <a:avLst/>
          </a:prstGeom>
          <a:noFill/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50">
              <a:latin typeface="+mn-lt"/>
              <a:cs typeface="+mn-cs"/>
            </a:endParaRPr>
          </a:p>
        </p:txBody>
      </p:sp>
      <p:pic>
        <p:nvPicPr>
          <p:cNvPr id="15363" name="Picture 3" descr="Военно-патриотическое направл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204" y="675978138"/>
            <a:ext cx="5715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utoShape 4" descr="Гражданская активность"/>
          <p:cNvSpPr>
            <a:spLocks noChangeAspect="1" noChangeArrowheads="1"/>
          </p:cNvSpPr>
          <p:nvPr/>
        </p:nvSpPr>
        <p:spPr bwMode="auto">
          <a:xfrm>
            <a:off x="101204" y="1384727038"/>
            <a:ext cx="228600" cy="304800"/>
          </a:xfrm>
          <a:prstGeom prst="rect">
            <a:avLst/>
          </a:prstGeom>
          <a:noFill/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50">
              <a:latin typeface="+mn-lt"/>
              <a:cs typeface="+mn-cs"/>
            </a:endParaRPr>
          </a:p>
        </p:txBody>
      </p:sp>
      <p:sp>
        <p:nvSpPr>
          <p:cNvPr id="8" name="AutoShape 5" descr="Информационно-медийное направление"/>
          <p:cNvSpPr>
            <a:spLocks noChangeAspect="1" noChangeArrowheads="1"/>
          </p:cNvSpPr>
          <p:nvPr/>
        </p:nvSpPr>
        <p:spPr bwMode="auto">
          <a:xfrm>
            <a:off x="101204" y="2147331247"/>
            <a:ext cx="228600" cy="304800"/>
          </a:xfrm>
          <a:prstGeom prst="rect">
            <a:avLst/>
          </a:prstGeom>
          <a:noFill/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50">
              <a:latin typeface="+mn-lt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29244" y="1812594"/>
            <a:ext cx="8504177" cy="5970865"/>
          </a:xfrm>
          <a:prstGeom prst="rect">
            <a:avLst/>
          </a:prstGeom>
        </p:spPr>
        <p:txBody>
          <a:bodyPr numCol="2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2654AD"/>
                </a:solidFill>
                <a:latin typeface="Arial Narrow" panose="020B0606020202030204" pitchFamily="34" charset="0"/>
                <a:cs typeface="+mn-cs"/>
              </a:rPr>
              <a:t>            ЛИЧНОСТНОЕ РАЗВИТИЕ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0000"/>
                </a:solidFill>
                <a:latin typeface="Arial Narrow" panose="020B0606020202030204" pitchFamily="34" charset="0"/>
                <a:cs typeface="+mn-cs"/>
              </a:rPr>
              <a:t>Творческое развитие, популяризация ЗОЖ </a:t>
            </a:r>
            <a:br>
              <a:rPr lang="ru-RU" b="1" dirty="0">
                <a:solidFill>
                  <a:srgbClr val="000000"/>
                </a:solidFill>
                <a:latin typeface="Arial Narrow" panose="020B0606020202030204" pitchFamily="34" charset="0"/>
                <a:cs typeface="+mn-cs"/>
              </a:rPr>
            </a:br>
            <a:r>
              <a:rPr lang="ru-RU" b="1" dirty="0">
                <a:solidFill>
                  <a:srgbClr val="000000"/>
                </a:solidFill>
                <a:latin typeface="Arial Narrow" panose="020B0606020202030204" pitchFamily="34" charset="0"/>
                <a:cs typeface="+mn-cs"/>
              </a:rPr>
              <a:t>среди школьников, популяризация профессий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1E4FA2"/>
              </a:solidFill>
              <a:latin typeface="Arial Narrow" panose="020B0606020202030204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1E4FA2"/>
              </a:solidFill>
              <a:latin typeface="Arial Narrow" panose="020B0606020202030204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1E4FA2"/>
              </a:solidFill>
              <a:latin typeface="Arial Narrow" panose="020B0606020202030204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1E4FA2"/>
              </a:solidFill>
              <a:latin typeface="Arial Narrow" panose="020B0606020202030204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1E4FA2"/>
                </a:solidFill>
                <a:latin typeface="Arial Narrow" panose="020B0606020202030204" pitchFamily="34" charset="0"/>
                <a:cs typeface="+mn-cs"/>
              </a:rPr>
              <a:t>         ГРАЖДАНСКАЯ АКТИВНОСТЬ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Arial Narrow" panose="020B0606020202030204" pitchFamily="34" charset="0"/>
                <a:cs typeface="+mn-cs"/>
              </a:rPr>
              <a:t>Волонтерская деятельность, поисковая работа, </a:t>
            </a:r>
            <a:br>
              <a:rPr lang="ru-RU" b="1" dirty="0">
                <a:latin typeface="Arial Narrow" panose="020B0606020202030204" pitchFamily="34" charset="0"/>
                <a:cs typeface="+mn-cs"/>
              </a:rPr>
            </a:br>
            <a:r>
              <a:rPr lang="ru-RU" b="1" dirty="0">
                <a:latin typeface="Arial Narrow" panose="020B0606020202030204" pitchFamily="34" charset="0"/>
                <a:cs typeface="+mn-cs"/>
              </a:rPr>
              <a:t>изучение истории и краеведения, </a:t>
            </a:r>
            <a:br>
              <a:rPr lang="ru-RU" b="1" dirty="0">
                <a:latin typeface="Arial Narrow" panose="020B0606020202030204" pitchFamily="34" charset="0"/>
                <a:cs typeface="+mn-cs"/>
              </a:rPr>
            </a:br>
            <a:r>
              <a:rPr lang="ru-RU" b="1" dirty="0">
                <a:latin typeface="Arial Narrow" panose="020B0606020202030204" pitchFamily="34" charset="0"/>
                <a:cs typeface="+mn-cs"/>
              </a:rPr>
              <a:t>«Школа Безопасности» – воспитание культуры безопасности среди детей и подростков</a:t>
            </a:r>
            <a:endParaRPr lang="ru-RU" sz="2000" b="1" dirty="0">
              <a:solidFill>
                <a:srgbClr val="1E4FA2"/>
              </a:solidFill>
              <a:latin typeface="Arial Narrow" panose="020B0606020202030204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1E4FA2"/>
              </a:solidFill>
              <a:latin typeface="Arial Narrow" panose="020B0606020202030204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1E4FA2"/>
              </a:solidFill>
              <a:latin typeface="Arial Narrow" panose="020B0606020202030204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1E4FA2"/>
              </a:solidFill>
              <a:latin typeface="Arial Narrow" panose="020B0606020202030204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1E4FA2"/>
              </a:solidFill>
              <a:latin typeface="Arial Narrow" panose="020B0606020202030204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1E4FA2"/>
              </a:solidFill>
              <a:latin typeface="Arial Narrow" panose="020B0606020202030204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1E4FA2"/>
                </a:solidFill>
                <a:latin typeface="Arial Narrow" panose="020B0606020202030204" pitchFamily="34" charset="0"/>
                <a:cs typeface="+mn-cs"/>
              </a:rPr>
              <a:t>ВОЕННО-ПАТРИОТИЧЕСКОЕ НАПРАВЛЕНИЕ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Arial Narrow" panose="020B0606020202030204" pitchFamily="34" charset="0"/>
                <a:cs typeface="+mn-cs"/>
              </a:rPr>
              <a:t>Осуществляется при координации с Всероссийским военно-патриотическим движением «</a:t>
            </a:r>
            <a:r>
              <a:rPr lang="ru-RU" b="1" dirty="0" err="1">
                <a:latin typeface="Arial Narrow" panose="020B0606020202030204" pitchFamily="34" charset="0"/>
                <a:cs typeface="+mn-cs"/>
              </a:rPr>
              <a:t>Юнармия</a:t>
            </a:r>
            <a:r>
              <a:rPr lang="ru-RU" b="1" dirty="0">
                <a:latin typeface="Arial Narrow" panose="020B0606020202030204" pitchFamily="34" charset="0"/>
                <a:cs typeface="+mn-cs"/>
              </a:rPr>
              <a:t>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1E4FA2"/>
                </a:solidFill>
                <a:latin typeface="Arial Narrow" panose="020B0606020202030204" pitchFamily="34" charset="0"/>
                <a:cs typeface="+mn-cs"/>
              </a:rPr>
              <a:t/>
            </a:r>
            <a:br>
              <a:rPr lang="ru-RU" sz="2000" b="1" dirty="0">
                <a:solidFill>
                  <a:srgbClr val="1E4FA2"/>
                </a:solidFill>
                <a:latin typeface="Arial Narrow" panose="020B0606020202030204" pitchFamily="34" charset="0"/>
                <a:cs typeface="+mn-cs"/>
              </a:rPr>
            </a:br>
            <a:endParaRPr lang="ru-RU" sz="2000" b="1" dirty="0">
              <a:solidFill>
                <a:srgbClr val="1E4FA2"/>
              </a:solidFill>
              <a:latin typeface="Arial Narrow" panose="020B0606020202030204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1E4FA2"/>
              </a:solidFill>
              <a:latin typeface="Arial Narrow" panose="020B0606020202030204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1E4FA2"/>
                </a:solidFill>
                <a:latin typeface="Arial Narrow" panose="020B0606020202030204" pitchFamily="34" charset="0"/>
                <a:cs typeface="+mn-cs"/>
              </a:rPr>
              <a:t>ИНФОРМАЦИОННО-МЕДИЙНОЕ НАПРАВЛЕНИЕ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Arial Narrow" panose="020B0606020202030204" pitchFamily="34" charset="0"/>
                <a:cs typeface="+mn-cs"/>
              </a:rPr>
              <a:t>Подготовка детского информационного контента, информационное развитие в рамках деятельности Российского движения школьников, создание</a:t>
            </a:r>
            <a:br>
              <a:rPr lang="ru-RU" b="1" dirty="0">
                <a:latin typeface="Arial Narrow" panose="020B0606020202030204" pitchFamily="34" charset="0"/>
                <a:cs typeface="+mn-cs"/>
              </a:rPr>
            </a:br>
            <a:r>
              <a:rPr lang="ru-RU" b="1" dirty="0">
                <a:latin typeface="Arial Narrow" panose="020B0606020202030204" pitchFamily="34" charset="0"/>
                <a:cs typeface="+mn-cs"/>
              </a:rPr>
              <a:t>школьных газет, съемки роликов, освещение в СМИ</a:t>
            </a:r>
            <a:br>
              <a:rPr lang="ru-RU" b="1" dirty="0">
                <a:latin typeface="Arial Narrow" panose="020B0606020202030204" pitchFamily="34" charset="0"/>
                <a:cs typeface="+mn-cs"/>
              </a:rPr>
            </a:br>
            <a:r>
              <a:rPr lang="ru-RU" b="1" dirty="0">
                <a:latin typeface="Arial Narrow" panose="020B0606020202030204" pitchFamily="34" charset="0"/>
                <a:cs typeface="+mn-cs"/>
              </a:rPr>
              <a:t>и работа в социальных сетях</a:t>
            </a:r>
          </a:p>
        </p:txBody>
      </p:sp>
      <p:pic>
        <p:nvPicPr>
          <p:cNvPr id="15367" name="Рисунок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06179" y="1090613"/>
            <a:ext cx="685800" cy="7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Рисунок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06179" y="3043239"/>
            <a:ext cx="69651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Рисунок 1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40066" y="1069644"/>
            <a:ext cx="652463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Рисунок 1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85310" y="3454401"/>
            <a:ext cx="607219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227138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Прямоугольник 7"/>
          <p:cNvSpPr>
            <a:spLocks noChangeArrowheads="1"/>
          </p:cNvSpPr>
          <p:nvPr/>
        </p:nvSpPr>
        <p:spPr bwMode="auto">
          <a:xfrm>
            <a:off x="1501379" y="307555"/>
            <a:ext cx="773191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2654AD"/>
                </a:solidFill>
                <a:latin typeface="Arial Narrow" pitchFamily="34" charset="0"/>
              </a:rPr>
              <a:t>ЛИЧНОСТНОЕ РАЗВИТИЕ</a:t>
            </a:r>
          </a:p>
          <a:p>
            <a:r>
              <a:rPr lang="ru-RU" sz="2000" b="1" dirty="0">
                <a:solidFill>
                  <a:srgbClr val="000000"/>
                </a:solidFill>
                <a:latin typeface="Arial Narrow" pitchFamily="34" charset="0"/>
              </a:rPr>
              <a:t>Творческое развитие, популяризация ЗОЖ среди школьников, популяризация профессий</a:t>
            </a:r>
          </a:p>
        </p:txBody>
      </p:sp>
      <p:sp>
        <p:nvSpPr>
          <p:cNvPr id="16386" name="AutoShape 9" descr="Личностное развитие"/>
          <p:cNvSpPr>
            <a:spLocks noChangeAspect="1" noChangeArrowheads="1"/>
          </p:cNvSpPr>
          <p:nvPr/>
        </p:nvSpPr>
        <p:spPr bwMode="auto">
          <a:xfrm>
            <a:off x="1784747" y="3479800"/>
            <a:ext cx="919163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16387" name="Рисунок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6954" y="316706"/>
            <a:ext cx="742950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63216" y="1389271"/>
            <a:ext cx="8608219" cy="540660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375"/>
              </a:spcBef>
              <a:spcAft>
                <a:spcPts val="375"/>
              </a:spcAft>
              <a:buSzPts val="1000"/>
              <a:tabLst>
                <a:tab pos="457200" algn="l"/>
              </a:tabLst>
              <a:defRPr/>
            </a:pPr>
            <a:r>
              <a:rPr lang="ru-RU" sz="2400" dirty="0">
                <a:solidFill>
                  <a:srgbClr val="1E4FA2"/>
                </a:solidFill>
                <a:latin typeface="Arial Narrow" panose="020B0606020202030204" pitchFamily="34" charset="0"/>
                <a:cs typeface="+mn-cs"/>
              </a:rPr>
              <a:t>Творческое развитие</a:t>
            </a:r>
          </a:p>
          <a:p>
            <a:pPr marL="342900" indent="-342900" fontAlgn="auto">
              <a:spcBef>
                <a:spcPts val="375"/>
              </a:spcBef>
              <a:spcAft>
                <a:spcPts val="375"/>
              </a:spcAft>
              <a:buClr>
                <a:srgbClr val="1E4FA2"/>
              </a:buClr>
              <a:buSzPct val="100000"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lang="ru-RU" sz="24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творческих событий - фестивалей и конкурсов, акций и </a:t>
            </a:r>
            <a:r>
              <a:rPr lang="ru-RU" sz="24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флешмобов</a:t>
            </a:r>
            <a:r>
              <a:rPr lang="ru-RU" sz="24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 fontAlgn="auto">
              <a:spcBef>
                <a:spcPts val="375"/>
              </a:spcBef>
              <a:spcAft>
                <a:spcPts val="375"/>
              </a:spcAft>
              <a:buClr>
                <a:srgbClr val="1E4FA2"/>
              </a:buClr>
              <a:buSzPct val="100000"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lang="ru-RU" sz="24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детских творческих проектов и продвижение детских коллективов;</a:t>
            </a:r>
            <a:endParaRPr lang="ru-RU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 fontAlgn="auto">
              <a:spcBef>
                <a:spcPts val="375"/>
              </a:spcBef>
              <a:spcAft>
                <a:spcPts val="375"/>
              </a:spcAft>
              <a:buClr>
                <a:srgbClr val="1E4FA2"/>
              </a:buClr>
              <a:buSzPct val="100000"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lang="ru-RU" sz="24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Проведение культурно-образовательных программ – интерактивных игр, семинаров, мастер-классов, открытых лекториев, встреч с интересными людьми; организация киноклубов</a:t>
            </a:r>
            <a:endParaRPr lang="ru-RU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 fontAlgn="auto">
              <a:spcBef>
                <a:spcPts val="375"/>
              </a:spcBef>
              <a:spcAft>
                <a:spcPts val="375"/>
              </a:spcAft>
              <a:buClr>
                <a:srgbClr val="1E4FA2"/>
              </a:buClr>
              <a:buSzPct val="100000"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lang="ru-RU" sz="24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Проведение культурно-досуговых программ: посещение музеев, театров, концертов; организация экскурсий;</a:t>
            </a:r>
            <a:endParaRPr lang="ru-RU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 fontAlgn="auto">
              <a:spcBef>
                <a:spcPts val="375"/>
              </a:spcBef>
              <a:spcAft>
                <a:spcPts val="375"/>
              </a:spcAft>
              <a:buClr>
                <a:srgbClr val="1E4FA2"/>
              </a:buClr>
              <a:buSzPct val="100000"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lang="ru-RU" sz="24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Проведение образовательных программ по повышению квалификации инструкторского и педагогического состава, а также руководителей общественных организаций</a:t>
            </a:r>
            <a:endParaRPr lang="ru-RU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3787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5620" y="1243997"/>
            <a:ext cx="8577263" cy="552971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2654AD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Популяризация ЗОЖ среди школьников</a:t>
            </a:r>
            <a:endParaRPr lang="ru-RU" sz="240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 fontAlgn="auto">
              <a:spcBef>
                <a:spcPts val="375"/>
              </a:spcBef>
              <a:spcAft>
                <a:spcPts val="375"/>
              </a:spcAft>
              <a:buClr>
                <a:srgbClr val="1E4FA2"/>
              </a:buClr>
              <a:buSzPct val="100000"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lang="ru-RU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профильных событий - фестивалей, конкурсов, соревнований, акций и </a:t>
            </a:r>
            <a:r>
              <a:rPr lang="ru-RU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флешмобов</a:t>
            </a:r>
            <a:r>
              <a:rPr lang="ru-RU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220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 fontAlgn="auto">
              <a:spcBef>
                <a:spcPts val="375"/>
              </a:spcBef>
              <a:spcAft>
                <a:spcPts val="375"/>
              </a:spcAft>
              <a:buClr>
                <a:srgbClr val="1E4FA2"/>
              </a:buClr>
              <a:buSzPct val="100000"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lang="ru-RU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туристических походов и слетов;</a:t>
            </a:r>
            <a:endParaRPr lang="ru-RU" sz="220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 fontAlgn="auto">
              <a:spcBef>
                <a:spcPts val="375"/>
              </a:spcBef>
              <a:spcAft>
                <a:spcPts val="375"/>
              </a:spcAft>
              <a:buClr>
                <a:srgbClr val="1E4FA2"/>
              </a:buClr>
              <a:buSzPct val="100000"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lang="ru-RU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Организаций мероприятия, направленных на популяризацию комплекса ГТО;</a:t>
            </a:r>
            <a:endParaRPr lang="ru-RU" sz="220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 fontAlgn="auto">
              <a:spcBef>
                <a:spcPts val="375"/>
              </a:spcBef>
              <a:spcAft>
                <a:spcPts val="375"/>
              </a:spcAft>
              <a:buClr>
                <a:srgbClr val="1E4FA2"/>
              </a:buClr>
              <a:buSzPct val="100000"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lang="ru-RU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Поддержка работы школьных спортивных секций;</a:t>
            </a:r>
            <a:endParaRPr lang="ru-RU" sz="220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 fontAlgn="auto">
              <a:spcBef>
                <a:spcPts val="375"/>
              </a:spcBef>
              <a:spcAft>
                <a:spcPts val="375"/>
              </a:spcAft>
              <a:buClr>
                <a:srgbClr val="1E4FA2"/>
              </a:buClr>
              <a:buSzPct val="100000"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lang="ru-RU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детских творческих проектов и продвижение детских коллективов;</a:t>
            </a:r>
            <a:endParaRPr lang="ru-RU" sz="220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 fontAlgn="auto">
              <a:spcBef>
                <a:spcPts val="375"/>
              </a:spcBef>
              <a:spcAft>
                <a:spcPts val="375"/>
              </a:spcAft>
              <a:buClr>
                <a:srgbClr val="1E4FA2"/>
              </a:buClr>
              <a:buSzPct val="100000"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lang="ru-RU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Проведение образовательных программ – интерактивных игр, семинаров, мастер-классов, открытых лекториев, встреч с интересными людьми</a:t>
            </a:r>
            <a:endParaRPr lang="ru-RU" sz="220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 fontAlgn="auto">
              <a:spcBef>
                <a:spcPts val="375"/>
              </a:spcBef>
              <a:spcAft>
                <a:spcPts val="375"/>
              </a:spcAft>
              <a:buClr>
                <a:srgbClr val="1E4FA2"/>
              </a:buClr>
              <a:buSzPct val="100000"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lang="ru-RU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Проведение образовательных программ по повышению квалификации инструкторского и педагогического состава, а также руководителей общественных организаций</a:t>
            </a:r>
            <a:endParaRPr lang="ru-RU" sz="220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410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5620" y="318293"/>
            <a:ext cx="745331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Прямоугольник 5"/>
          <p:cNvSpPr>
            <a:spLocks noChangeArrowheads="1"/>
          </p:cNvSpPr>
          <p:nvPr/>
        </p:nvSpPr>
        <p:spPr bwMode="auto">
          <a:xfrm>
            <a:off x="1405403" y="196122"/>
            <a:ext cx="773191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2654AD"/>
                </a:solidFill>
                <a:latin typeface="Arial Narrow" pitchFamily="34" charset="0"/>
              </a:rPr>
              <a:t>ЛИЧНОСТНОЕ РАЗВИТИЕ</a:t>
            </a:r>
          </a:p>
          <a:p>
            <a:r>
              <a:rPr lang="ru-RU" sz="2000" b="1" dirty="0">
                <a:solidFill>
                  <a:srgbClr val="000000"/>
                </a:solidFill>
                <a:latin typeface="Arial Narrow" pitchFamily="34" charset="0"/>
              </a:rPr>
              <a:t>Творческое развитие, популяризация ЗОЖ среди школьников, популяризация профессий</a:t>
            </a:r>
          </a:p>
        </p:txBody>
      </p:sp>
    </p:spTree>
    <p:extLst>
      <p:ext uri="{BB962C8B-B14F-4D97-AF65-F5344CB8AC3E}">
        <p14:creationId xmlns:p14="http://schemas.microsoft.com/office/powerpoint/2010/main" val="38590769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2894" y="1716088"/>
            <a:ext cx="8353425" cy="48833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2654AD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Популяризация профессий</a:t>
            </a:r>
            <a:endParaRPr lang="ru-RU" sz="240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 fontAlgn="auto">
              <a:spcBef>
                <a:spcPts val="375"/>
              </a:spcBef>
              <a:spcAft>
                <a:spcPts val="375"/>
              </a:spcAft>
              <a:buClr>
                <a:srgbClr val="1E4FA2"/>
              </a:buClr>
              <a:buSzPct val="100000"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lang="ru-RU" sz="24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Проведение образовательных мероприятий и программ, направленных на определение будущей профессии – интерактивных игр, семинаров, мастер-классов, открытых лекториев, встреч с интересными людьми;</a:t>
            </a:r>
            <a:endParaRPr lang="ru-RU" sz="240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 fontAlgn="auto">
              <a:spcBef>
                <a:spcPts val="375"/>
              </a:spcBef>
              <a:spcAft>
                <a:spcPts val="375"/>
              </a:spcAft>
              <a:buClr>
                <a:srgbClr val="1E4FA2"/>
              </a:buClr>
              <a:buSzPct val="100000"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lang="ru-RU" sz="24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Популяризация научно-изобретательской деятельности;</a:t>
            </a:r>
            <a:endParaRPr lang="ru-RU" sz="240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 fontAlgn="auto">
              <a:spcBef>
                <a:spcPts val="375"/>
              </a:spcBef>
              <a:spcAft>
                <a:spcPts val="375"/>
              </a:spcAft>
              <a:buClr>
                <a:srgbClr val="1E4FA2"/>
              </a:buClr>
              <a:buSzPct val="100000"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lang="ru-RU" sz="24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Поддержка и развитие детских проектов;</a:t>
            </a:r>
            <a:endParaRPr lang="ru-RU" sz="240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 fontAlgn="auto">
              <a:spcBef>
                <a:spcPts val="375"/>
              </a:spcBef>
              <a:spcAft>
                <a:spcPts val="0"/>
              </a:spcAft>
              <a:buClr>
                <a:srgbClr val="1E4FA2"/>
              </a:buClr>
              <a:buSzPct val="100000"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lang="ru-RU" sz="24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профильных событий – фестивалей, конкурсов, олимпиад, акций, </a:t>
            </a:r>
            <a:r>
              <a:rPr lang="ru-RU" sz="24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флешмобов</a:t>
            </a:r>
            <a:r>
              <a:rPr lang="ru-RU" sz="24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Проведение образовательных программ по повышению квалификации инструкторского и педагогического состава, а также руководителей общественных организаций</a:t>
            </a:r>
            <a:endParaRPr lang="ru-RU" sz="240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8434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8429" y="712789"/>
            <a:ext cx="74295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Прямоугольник 6"/>
          <p:cNvSpPr>
            <a:spLocks noChangeArrowheads="1"/>
          </p:cNvSpPr>
          <p:nvPr/>
        </p:nvSpPr>
        <p:spPr bwMode="auto">
          <a:xfrm>
            <a:off x="1501379" y="708025"/>
            <a:ext cx="773191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2654AD"/>
                </a:solidFill>
                <a:latin typeface="Arial Narrow" pitchFamily="34" charset="0"/>
              </a:rPr>
              <a:t>ЛИЧНОСТНОЕ РАЗВИТИЕ</a:t>
            </a:r>
          </a:p>
          <a:p>
            <a:r>
              <a:rPr lang="ru-RU" sz="2000" b="1">
                <a:solidFill>
                  <a:srgbClr val="000000"/>
                </a:solidFill>
                <a:latin typeface="Arial Narrow" pitchFamily="34" charset="0"/>
              </a:rPr>
              <a:t>Творческое развитие, популяризация ЗОЖ среди школьников, популяризация профессий</a:t>
            </a:r>
          </a:p>
        </p:txBody>
      </p:sp>
    </p:spTree>
    <p:extLst>
      <p:ext uri="{BB962C8B-B14F-4D97-AF65-F5344CB8AC3E}">
        <p14:creationId xmlns:p14="http://schemas.microsoft.com/office/powerpoint/2010/main" val="32254146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6275" y="714376"/>
            <a:ext cx="912019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Прямоугольник 7"/>
          <p:cNvSpPr>
            <a:spLocks noChangeArrowheads="1"/>
          </p:cNvSpPr>
          <p:nvPr/>
        </p:nvSpPr>
        <p:spPr bwMode="auto">
          <a:xfrm>
            <a:off x="347663" y="2505075"/>
            <a:ext cx="8436769" cy="372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ts val="375"/>
              </a:spcBef>
              <a:spcAft>
                <a:spcPts val="375"/>
              </a:spcAft>
              <a:buClr>
                <a:srgbClr val="1E4FA2"/>
              </a:buClr>
              <a:buSzPct val="100000"/>
              <a:buFont typeface="Arial" charset="0"/>
              <a:buChar char="•"/>
              <a:tabLst>
                <a:tab pos="457200" algn="l"/>
              </a:tabLst>
            </a:pPr>
            <a:r>
              <a:rPr lang="ru-RU" sz="2400">
                <a:solidFill>
                  <a:srgbClr val="0000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Организация профильных событий - фестивалей, конкурсов, акций и флешмобов;</a:t>
            </a:r>
            <a:endParaRPr lang="ru-RU" sz="2400">
              <a:latin typeface="Arial Narrow" pitchFamily="34" charset="0"/>
              <a:ea typeface="Calibri" pitchFamily="34" charset="0"/>
              <a:cs typeface="Times New Roman" pitchFamily="18" charset="0"/>
            </a:endParaRPr>
          </a:p>
          <a:p>
            <a:pPr marL="342900" indent="-342900" algn="just">
              <a:spcBef>
                <a:spcPts val="375"/>
              </a:spcBef>
              <a:spcAft>
                <a:spcPts val="375"/>
              </a:spcAft>
              <a:buClr>
                <a:srgbClr val="1E4FA2"/>
              </a:buClr>
              <a:buSzPct val="100000"/>
              <a:buFont typeface="Arial" charset="0"/>
              <a:buChar char="•"/>
              <a:tabLst>
                <a:tab pos="457200" algn="l"/>
              </a:tabLst>
            </a:pPr>
            <a:r>
              <a:rPr lang="ru-RU" sz="2400">
                <a:solidFill>
                  <a:srgbClr val="0000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Поддержка детских проектов;</a:t>
            </a:r>
            <a:endParaRPr lang="ru-RU" sz="2400">
              <a:latin typeface="Arial Narrow" pitchFamily="34" charset="0"/>
              <a:ea typeface="Calibri" pitchFamily="34" charset="0"/>
              <a:cs typeface="Times New Roman" pitchFamily="18" charset="0"/>
            </a:endParaRPr>
          </a:p>
          <a:p>
            <a:pPr marL="342900" indent="-342900" algn="just">
              <a:spcBef>
                <a:spcPts val="375"/>
              </a:spcBef>
              <a:spcAft>
                <a:spcPts val="375"/>
              </a:spcAft>
              <a:buClr>
                <a:srgbClr val="1E4FA2"/>
              </a:buClr>
              <a:buSzPct val="100000"/>
              <a:buFont typeface="Arial" charset="0"/>
              <a:buChar char="•"/>
              <a:tabLst>
                <a:tab pos="457200" algn="l"/>
              </a:tabLst>
            </a:pPr>
            <a:r>
              <a:rPr lang="ru-RU" sz="2400">
                <a:solidFill>
                  <a:srgbClr val="0000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Проведение образовательных программ – интерактивных игр, семинаров, мастер-классов, открытых лекториев, встреч с интересными людьми;</a:t>
            </a:r>
            <a:endParaRPr lang="ru-RU" sz="2400">
              <a:latin typeface="Arial Narrow" pitchFamily="34" charset="0"/>
              <a:ea typeface="Calibri" pitchFamily="34" charset="0"/>
              <a:cs typeface="Times New Roman" pitchFamily="18" charset="0"/>
            </a:endParaRPr>
          </a:p>
          <a:p>
            <a:pPr marL="342900" indent="-342900" algn="just">
              <a:spcBef>
                <a:spcPts val="375"/>
              </a:spcBef>
              <a:spcAft>
                <a:spcPts val="375"/>
              </a:spcAft>
              <a:buClr>
                <a:srgbClr val="1E4FA2"/>
              </a:buClr>
              <a:buSzPct val="100000"/>
              <a:buFont typeface="Arial" charset="0"/>
              <a:buChar char="•"/>
              <a:tabLst>
                <a:tab pos="457200" algn="l"/>
              </a:tabLst>
            </a:pPr>
            <a:r>
              <a:rPr lang="ru-RU" sz="2400">
                <a:solidFill>
                  <a:srgbClr val="0000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Проведение образовательных программ по повышению квалификации инструкторского и педагогического состава, а также руководителей общественных организаций</a:t>
            </a:r>
            <a:endParaRPr lang="ru-RU" sz="2400">
              <a:latin typeface="Arial Narrow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9459" name="Прямоугольник 1"/>
          <p:cNvSpPr>
            <a:spLocks noChangeArrowheads="1"/>
          </p:cNvSpPr>
          <p:nvPr/>
        </p:nvSpPr>
        <p:spPr bwMode="auto">
          <a:xfrm>
            <a:off x="1588294" y="714376"/>
            <a:ext cx="7308056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1E4FA2"/>
                </a:solidFill>
                <a:latin typeface="Arial Narrow" pitchFamily="34" charset="0"/>
              </a:rPr>
              <a:t> </a:t>
            </a:r>
            <a:r>
              <a:rPr lang="ru-RU" sz="2400" b="1">
                <a:solidFill>
                  <a:srgbClr val="1E4FA2"/>
                </a:solidFill>
                <a:latin typeface="Arial Narrow" pitchFamily="34" charset="0"/>
              </a:rPr>
              <a:t>ГРАЖДАНСКАЯ</a:t>
            </a:r>
            <a:r>
              <a:rPr lang="ru-RU" sz="2000" b="1">
                <a:solidFill>
                  <a:srgbClr val="1E4FA2"/>
                </a:solidFill>
                <a:latin typeface="Arial Narrow" pitchFamily="34" charset="0"/>
              </a:rPr>
              <a:t> </a:t>
            </a:r>
            <a:r>
              <a:rPr lang="ru-RU" sz="2400" b="1">
                <a:solidFill>
                  <a:srgbClr val="1E4FA2"/>
                </a:solidFill>
                <a:latin typeface="Arial Narrow" pitchFamily="34" charset="0"/>
              </a:rPr>
              <a:t>АКТИВНОСТЬ</a:t>
            </a:r>
            <a:endParaRPr lang="ru-RU" sz="2000" b="1">
              <a:solidFill>
                <a:srgbClr val="1E4FA2"/>
              </a:solidFill>
              <a:latin typeface="Arial Narrow" pitchFamily="34" charset="0"/>
            </a:endParaRPr>
          </a:p>
          <a:p>
            <a:r>
              <a:rPr lang="ru-RU" sz="2000" b="1">
                <a:latin typeface="Arial Narrow" pitchFamily="34" charset="0"/>
              </a:rPr>
              <a:t>Волонтерская деятельность, поисковая работа, изучение истории и краеведения,</a:t>
            </a:r>
          </a:p>
          <a:p>
            <a:r>
              <a:rPr lang="ru-RU" sz="2000" b="1">
                <a:latin typeface="Arial Narrow" pitchFamily="34" charset="0"/>
              </a:rPr>
              <a:t>«Школа Безопасности» – воспитание культуры безопасности среди детей и подростков</a:t>
            </a:r>
            <a:endParaRPr lang="ru-RU" sz="20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2792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1631</Words>
  <Application>Microsoft Office PowerPoint</Application>
  <PresentationFormat>Экран (4:3)</PresentationFormat>
  <Paragraphs>184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Общероссийская общественно-государственная детско-юношеская организация  «Российское движение школьников» #РДШ  </vt:lpstr>
      <vt:lpstr>Презентация PowerPoint</vt:lpstr>
      <vt:lpstr>ЦЕЛЬ:</vt:lpstr>
      <vt:lpstr>ВЕКТОРЫ НАПРАВЛЕНИЙ ДЕЯТЕЛЬНОСТИ  РДШ: -ПРОФЕССИОНАЛЬНО-РАЗВИВАЮЩЕЕ;    -КУЛЬТУРНО-ТВОРЧЕСКОЕ;       -ГРАЖДАНСКО-ПАТРИОТИЧЕСКОЕ;           -СПОРТИВНОЕ;                  -ВОЕННО-ПАТРИОТИЧЕСКОЕ;                        -ИНФОРМАЦИОННО-МЕДИЙНОЕ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Тема представленного  инновационного проекта:</vt:lpstr>
      <vt:lpstr>Цель проекта</vt:lpstr>
      <vt:lpstr>Задачи проекта:</vt:lpstr>
      <vt:lpstr>Задачи проекта:</vt:lpstr>
      <vt:lpstr>Задачи проекта:</vt:lpstr>
      <vt:lpstr>Задачи проекта:</vt:lpstr>
      <vt:lpstr>Задачи проекта:</vt:lpstr>
      <vt:lpstr>Ожидаемые результаты проекта:</vt:lpstr>
      <vt:lpstr>Основные потребители результатов проекта:</vt:lpstr>
      <vt:lpstr>1 этап проекта:</vt:lpstr>
      <vt:lpstr>2 этап проекта:</vt:lpstr>
      <vt:lpstr>3 этап проекта:</vt:lpstr>
      <vt:lpstr>Предложения по распространению опыта и  внедрению результатов проекта в массовую практику</vt:lpstr>
      <vt:lpstr>24 октября 2017 года в стенах Дома детского творчества состоялось знаменательное событие - Учредительная конференция по созданию Благодарненского районного отделения Ставропольского регионального отделения Общероссийской общественно-государственной детско-юношеской организации «Российское движение школьников». 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Lazarus</dc:creator>
  <cp:lastModifiedBy>Пользователь Windows</cp:lastModifiedBy>
  <cp:revision>25</cp:revision>
  <dcterms:created xsi:type="dcterms:W3CDTF">2016-05-31T10:36:44Z</dcterms:created>
  <dcterms:modified xsi:type="dcterms:W3CDTF">2017-11-01T14:29:42Z</dcterms:modified>
</cp:coreProperties>
</file>