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86" r:id="rId4"/>
    <p:sldId id="287" r:id="rId5"/>
    <p:sldId id="256" r:id="rId6"/>
    <p:sldId id="261" r:id="rId7"/>
    <p:sldId id="265" r:id="rId8"/>
    <p:sldId id="288" r:id="rId9"/>
    <p:sldId id="289" r:id="rId10"/>
    <p:sldId id="278" r:id="rId11"/>
    <p:sldId id="279" r:id="rId12"/>
    <p:sldId id="292" r:id="rId13"/>
    <p:sldId id="290" r:id="rId14"/>
    <p:sldId id="291" r:id="rId15"/>
    <p:sldId id="271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7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6047796656996902E-2"/>
          <c:y val="4.3072610861514114E-2"/>
          <c:w val="0.79632925818483291"/>
          <c:h val="0.864150649077477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5-7 лет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50800" dir="5400000" algn="ctr" rotWithShape="0">
                <a:srgbClr val="C00000"/>
              </a:outerShdw>
            </a:effectLst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7-11 лет</c:v>
                </c:pt>
              </c:strCache>
            </c:strRef>
          </c:tx>
          <c:spPr>
            <a:solidFill>
              <a:srgbClr val="29F729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210</c:v>
                </c:pt>
                <c:pt idx="1">
                  <c:v>277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12-15лет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197</c:v>
                </c:pt>
                <c:pt idx="1">
                  <c:v>157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16-18 лет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86</c:v>
                </c:pt>
                <c:pt idx="1">
                  <c:v>68</c:v>
                </c:pt>
              </c:numCache>
            </c:numRef>
          </c:val>
        </c:ser>
        <c:axId val="56312192"/>
        <c:axId val="56313728"/>
      </c:barChart>
      <c:catAx>
        <c:axId val="56312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6313728"/>
        <c:crosses val="autoZero"/>
        <c:auto val="1"/>
        <c:lblAlgn val="ctr"/>
        <c:lblOffset val="100"/>
      </c:catAx>
      <c:valAx>
        <c:axId val="56313728"/>
        <c:scaling>
          <c:orientation val="minMax"/>
        </c:scaling>
        <c:axPos val="l"/>
        <c:majorGridlines/>
        <c:numFmt formatCode="General" sourceLinked="1"/>
        <c:tickLblPos val="nextTo"/>
        <c:crossAx val="5631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88114552305268"/>
          <c:y val="4.5975594129443381E-2"/>
          <c:w val="0.15562798349670198"/>
          <c:h val="0.38994194739640375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92D7-7D31-4C16-9DD3-841E7050C3A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C23084-2679-4904-B444-2DD6DC012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92D7-7D31-4C16-9DD3-841E7050C3A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3084-2679-4904-B444-2DD6DC012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92D7-7D31-4C16-9DD3-841E7050C3A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3084-2679-4904-B444-2DD6DC012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92D7-7D31-4C16-9DD3-841E7050C3A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C23084-2679-4904-B444-2DD6DC012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92D7-7D31-4C16-9DD3-841E7050C3A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3084-2679-4904-B444-2DD6DC012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92D7-7D31-4C16-9DD3-841E7050C3A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3084-2679-4904-B444-2DD6DC012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92D7-7D31-4C16-9DD3-841E7050C3A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C23084-2679-4904-B444-2DD6DC012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92D7-7D31-4C16-9DD3-841E7050C3A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3084-2679-4904-B444-2DD6DC012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92D7-7D31-4C16-9DD3-841E7050C3A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3084-2679-4904-B444-2DD6DC012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92D7-7D31-4C16-9DD3-841E7050C3A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3084-2679-4904-B444-2DD6DC012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92D7-7D31-4C16-9DD3-841E7050C3A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3084-2679-4904-B444-2DD6DC012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7992D7-7D31-4C16-9DD3-841E7050C3A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C23084-2679-4904-B444-2DD6DC012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748464" cy="20162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Актуальные вопросы развития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системы </a:t>
            </a:r>
            <a:r>
              <a:rPr lang="ru-RU" sz="2800" b="1" dirty="0" smtClean="0">
                <a:solidFill>
                  <a:srgbClr val="FF0000"/>
                </a:solidFill>
              </a:rPr>
              <a:t>дополнительного 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образования детей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i="1" dirty="0" smtClean="0"/>
              <a:t>                                                                      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 </a:t>
            </a:r>
            <a:r>
              <a:rPr lang="ru-RU" sz="1600" i="1" dirty="0" smtClean="0"/>
              <a:t>                                                                         </a:t>
            </a:r>
            <a:r>
              <a:rPr lang="ru-RU" sz="1600" b="1" i="1" dirty="0" smtClean="0"/>
              <a:t>Логачева В.В.,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                                            </a:t>
            </a:r>
            <a:r>
              <a:rPr lang="ru-RU" sz="1600" b="1" i="1" dirty="0" smtClean="0"/>
              <a:t>                         директор </a:t>
            </a:r>
            <a:r>
              <a:rPr lang="ru-RU" sz="1600" b="1" i="1" dirty="0" smtClean="0"/>
              <a:t>МУ ДО «Дом детского творчества»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69edeecdca879eca095004bb673eed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44000" cy="568863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обеспечение информационной открытости </a:t>
            </a:r>
            <a:r>
              <a:rPr lang="ru-RU" dirty="0" smtClean="0">
                <a:solidFill>
                  <a:srgbClr val="002060"/>
                </a:solidFill>
              </a:rPr>
              <a:t>системы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дополнительного образования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13893" cy="489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0"/>
            <a:ext cx="1352739" cy="135273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57200"/>
            <a:ext cx="420357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РАБОТА В СОЦИАЛЬНЫХ СЕТЯХ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4999668" cy="281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0"/>
            <a:ext cx="1352739" cy="135273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988840"/>
            <a:ext cx="4824536" cy="271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5499" y="4293096"/>
            <a:ext cx="4948501" cy="278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0464" y="2924944"/>
            <a:ext cx="3843536" cy="8382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Внесение изменений </a:t>
            </a:r>
            <a:r>
              <a:rPr lang="ru-RU" sz="2400" dirty="0" smtClean="0">
                <a:solidFill>
                  <a:srgbClr val="002060"/>
                </a:solidFill>
              </a:rPr>
              <a:t>            в </a:t>
            </a:r>
            <a:r>
              <a:rPr lang="ru-RU" sz="2400" dirty="0" smtClean="0">
                <a:solidFill>
                  <a:srgbClr val="002060"/>
                </a:solidFill>
              </a:rPr>
              <a:t>Федеральный закон «Об образовании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 Российской Федерации» 273-ФЗ </a:t>
            </a:r>
            <a:r>
              <a:rPr lang="ru-RU" sz="2400" dirty="0" smtClean="0">
                <a:solidFill>
                  <a:srgbClr val="002060"/>
                </a:solidFill>
              </a:rPr>
              <a:t>           в </a:t>
            </a:r>
            <a:r>
              <a:rPr lang="ru-RU" sz="2400" dirty="0" smtClean="0">
                <a:solidFill>
                  <a:srgbClr val="002060"/>
                </a:solidFill>
              </a:rPr>
              <a:t>части определения содержания воспитания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в </a:t>
            </a:r>
            <a:r>
              <a:rPr lang="ru-RU" sz="2400" dirty="0" smtClean="0">
                <a:solidFill>
                  <a:srgbClr val="002060"/>
                </a:solidFill>
              </a:rPr>
              <a:t>образовательном процессе стало отправной точкой </a:t>
            </a:r>
            <a:r>
              <a:rPr lang="ru-RU" sz="2400" dirty="0" smtClean="0">
                <a:solidFill>
                  <a:srgbClr val="002060"/>
                </a:solidFill>
              </a:rPr>
              <a:t>             для </a:t>
            </a:r>
            <a:r>
              <a:rPr lang="ru-RU" sz="2400" dirty="0" smtClean="0">
                <a:solidFill>
                  <a:srgbClr val="002060"/>
                </a:solidFill>
              </a:rPr>
              <a:t>разработки Программы воспитания МУ ДО «ДДТ» на 2020-2022 годы.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Ka4dYsdGo0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5213258" cy="5534074"/>
          </a:xfrm>
        </p:spPr>
      </p:pic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261" y="5505261"/>
            <a:ext cx="1352739" cy="135273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2616" y="0"/>
            <a:ext cx="10629363" cy="6858000"/>
          </a:xfrm>
          <a:prstGeom prst="rect">
            <a:avLst/>
          </a:prstGeom>
        </p:spPr>
      </p:pic>
      <p:pic>
        <p:nvPicPr>
          <p:cNvPr id="6" name="Рисунок 5" descr="klassnye-vstrechi-d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0"/>
            <a:ext cx="3995936" cy="248648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1423355" cy="71186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4411216" cy="8382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=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klassnye-vstrechi-d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0"/>
            <a:ext cx="3995936" cy="248648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590323" cy="5157192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200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Современный национальный идеал </a:t>
            </a:r>
            <a:r>
              <a:rPr lang="ru-RU" sz="1600" dirty="0" smtClean="0">
                <a:solidFill>
                  <a:srgbClr val="002060"/>
                </a:solidFill>
              </a:rPr>
              <a:t> личности</a:t>
            </a:r>
            <a:r>
              <a:rPr lang="ru-RU" sz="1600" dirty="0" smtClean="0">
                <a:solidFill>
                  <a:srgbClr val="002060"/>
                </a:solidFill>
              </a:rPr>
              <a:t>, воспитанной в новой российской образовательной среде – это высоконравственный, творческий, компетентный гражданин России, принимающий судьбу Отечества как свою личную, осознающей ответственность за </a:t>
            </a:r>
            <a:r>
              <a:rPr lang="ru-RU" sz="1600" dirty="0" smtClean="0">
                <a:solidFill>
                  <a:srgbClr val="002060"/>
                </a:solidFill>
              </a:rPr>
              <a:t>настоящее               </a:t>
            </a:r>
            <a:r>
              <a:rPr lang="ru-RU" sz="1600" dirty="0" smtClean="0">
                <a:solidFill>
                  <a:srgbClr val="002060"/>
                </a:solidFill>
              </a:rPr>
              <a:t>и будущее своей страны, укорененный в духовных и культурных традициях российского народа.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52739" cy="135273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go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0801200" cy="6858000"/>
          </a:xfrm>
          <a:prstGeom prst="rect">
            <a:avLst/>
          </a:prstGeom>
        </p:spPr>
      </p:pic>
      <p:sp>
        <p:nvSpPr>
          <p:cNvPr id="4" name="Заголовок 6"/>
          <p:cNvSpPr>
            <a:spLocks noGrp="1"/>
          </p:cNvSpPr>
          <p:nvPr>
            <p:ph type="ctrTitle"/>
          </p:nvPr>
        </p:nvSpPr>
        <p:spPr>
          <a:xfrm>
            <a:off x="395288" y="620688"/>
            <a:ext cx="8748712" cy="201612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БЛАГОДАРЮ  ЗА  ВНИМАНИЕ!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68760" y="-1"/>
            <a:ext cx="12025336" cy="69048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48680"/>
            <a:ext cx="8610600" cy="882650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23728" y="1268760"/>
            <a:ext cx="7020272" cy="477725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dirty="0" smtClean="0"/>
              <a:t>   </a:t>
            </a:r>
            <a:r>
              <a:rPr lang="ru-RU" sz="4400" b="1" dirty="0" smtClean="0">
                <a:solidFill>
                  <a:srgbClr val="FF0000"/>
                </a:solidFill>
              </a:rPr>
              <a:t>ЗАДАЧА: </a:t>
            </a:r>
          </a:p>
          <a:p>
            <a:pPr>
              <a:buNone/>
            </a:pPr>
            <a:r>
              <a:rPr lang="ru-RU" sz="4400" b="1" dirty="0" smtClean="0"/>
              <a:t>обеспечение глобальной</a:t>
            </a:r>
          </a:p>
          <a:p>
            <a:pPr>
              <a:buNone/>
            </a:pPr>
            <a:r>
              <a:rPr lang="ru-RU" sz="4400" b="1" dirty="0" smtClean="0"/>
              <a:t>конкурентоспособности</a:t>
            </a:r>
          </a:p>
          <a:p>
            <a:pPr>
              <a:buNone/>
            </a:pPr>
            <a:r>
              <a:rPr lang="ru-RU" sz="4400" b="1" dirty="0" smtClean="0"/>
              <a:t>российского образования</a:t>
            </a:r>
          </a:p>
          <a:p>
            <a:pPr>
              <a:buNone/>
            </a:pPr>
            <a:r>
              <a:rPr lang="ru-RU" sz="4400" dirty="0" smtClean="0"/>
              <a:t>   </a:t>
            </a:r>
            <a:endParaRPr lang="ru-RU" sz="43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611036" cy="639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Федеральный проект «успех каждого ребенка»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Без названия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" y="1628800"/>
            <a:ext cx="5289730" cy="3744416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600" dirty="0" smtClean="0"/>
              <a:t>Целью является увеличение к  2024 году охвата дополнительным образованием до 80 процентов  детей в возрасте от 5 до 18 </a:t>
            </a:r>
            <a:r>
              <a:rPr lang="ru-RU" sz="2600" dirty="0" smtClean="0"/>
              <a:t>лет; </a:t>
            </a:r>
          </a:p>
          <a:p>
            <a:r>
              <a:rPr lang="ru-RU" sz="2600" dirty="0" smtClean="0"/>
              <a:t>обновление содержания         </a:t>
            </a:r>
            <a:r>
              <a:rPr lang="ru-RU" sz="2600" dirty="0" smtClean="0"/>
              <a:t>и методов дополнительного образования детей, развития кадрового потенциала и модернизации инфраструктуры системы дополнительного образования детей.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60648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Концепция развития дополнительного образования детей до 2030 </a:t>
            </a:r>
            <a:r>
              <a:rPr lang="ru-RU" dirty="0" smtClean="0">
                <a:solidFill>
                  <a:srgbClr val="C00000"/>
                </a:solidFill>
              </a:rPr>
              <a:t>года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1560" y="1628800"/>
            <a:ext cx="4320480" cy="394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В  Концепции   определен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ценностный </a:t>
            </a:r>
            <a:r>
              <a:rPr lang="ru-RU" b="1" dirty="0" smtClean="0"/>
              <a:t>статус 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и </a:t>
            </a:r>
            <a:r>
              <a:rPr lang="ru-RU" b="1" dirty="0" err="1" smtClean="0"/>
              <a:t>социокультурная</a:t>
            </a:r>
            <a:r>
              <a:rPr lang="ru-RU" b="1" dirty="0" smtClean="0"/>
              <a:t> </a:t>
            </a:r>
            <a:r>
              <a:rPr lang="ru-RU" b="1" dirty="0" smtClean="0"/>
              <a:t>роль</a:t>
            </a:r>
          </a:p>
          <a:p>
            <a:pPr>
              <a:buNone/>
            </a:pPr>
            <a:r>
              <a:rPr lang="ru-RU" b="1" dirty="0" smtClean="0"/>
              <a:t>Дополнительного</a:t>
            </a:r>
          </a:p>
          <a:p>
            <a:pPr>
              <a:buNone/>
            </a:pPr>
            <a:r>
              <a:rPr lang="ru-RU" b="1" dirty="0" smtClean="0"/>
              <a:t>образования детей </a:t>
            </a:r>
          </a:p>
          <a:p>
            <a:pPr>
              <a:buNone/>
            </a:pPr>
            <a:r>
              <a:rPr lang="ru-RU" b="1" dirty="0" smtClean="0"/>
              <a:t>в </a:t>
            </a:r>
            <a:r>
              <a:rPr lang="ru-RU" b="1" dirty="0" smtClean="0"/>
              <a:t>Российской </a:t>
            </a:r>
            <a:r>
              <a:rPr lang="ru-RU" b="1" dirty="0" smtClean="0"/>
              <a:t>Федерации,</a:t>
            </a:r>
          </a:p>
          <a:p>
            <a:pPr>
              <a:buNone/>
            </a:pPr>
            <a:r>
              <a:rPr lang="ru-RU" b="1" dirty="0" smtClean="0"/>
              <a:t>механизмы </a:t>
            </a:r>
            <a:r>
              <a:rPr lang="ru-RU" b="1" dirty="0" smtClean="0"/>
              <a:t>его  развития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до </a:t>
            </a:r>
            <a:r>
              <a:rPr lang="ru-RU" b="1" dirty="0" smtClean="0"/>
              <a:t>2030 </a:t>
            </a:r>
            <a:r>
              <a:rPr lang="ru-RU" b="1" dirty="0" smtClean="0"/>
              <a:t>года</a:t>
            </a:r>
            <a:endParaRPr lang="ru-RU" b="1" dirty="0"/>
          </a:p>
        </p:txBody>
      </p:sp>
      <p:pic>
        <p:nvPicPr>
          <p:cNvPr id="10" name="Рисунок 9" descr="uspeh_w300_h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33264"/>
            <a:ext cx="4572000" cy="4572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52928" cy="132600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2020-2021 учебный  год-</a:t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детских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объединения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48 учебных групп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пяти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направленностям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1261" y="0"/>
            <a:ext cx="1352739" cy="135273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7" y="2060848"/>
          <a:ext cx="7920882" cy="4704553"/>
        </p:xfrm>
        <a:graphic>
          <a:graphicData uri="http://schemas.openxmlformats.org/drawingml/2006/table">
            <a:tbl>
              <a:tblPr/>
              <a:tblGrid>
                <a:gridCol w="559959"/>
                <a:gridCol w="3113061"/>
                <a:gridCol w="1415954"/>
                <a:gridCol w="1415954"/>
                <a:gridCol w="1415954"/>
              </a:tblGrid>
              <a:tr h="12549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Направленность программ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2018-2019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уч.г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2019 - 2020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уч.г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2020 - 2021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уч.г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Художественная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10 (59%)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17 (65%)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17 (65%)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Физкультурно – спортивная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 (8%)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 (8%)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Социально – педагогическая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5 (29%)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4 (15 %)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4 (15 %)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Техническая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1(6%)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 (8%)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 (8%)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Туристско - краеведческая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 (6 %)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1(4%)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1(4%)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Реализация федерального проекта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«успех каждого ребенка»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9163744" cy="497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0"/>
            <a:ext cx="1352739" cy="135273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>Мониторинг достижений побед обучающихся  за три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36025" cy="439511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647205"/>
                <a:gridCol w="1647205"/>
                <a:gridCol w="1647205"/>
                <a:gridCol w="1647205"/>
                <a:gridCol w="1647205"/>
              </a:tblGrid>
              <a:tr h="1098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Участники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Муниципальный уровень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уровень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Всероссийский, международный уровень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1098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2018-2019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195 (36%)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 (15%)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 (2%)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 (9%)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1098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2019-2020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322 (59%)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 (5%)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137(25%)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65(12%)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1098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2020-2021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267 (49%)</a:t>
                      </a:r>
                      <a:endParaRPr lang="ru-RU" sz="2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102 (18%)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 (4%)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 (14%)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0"/>
            <a:ext cx="1352739" cy="135273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1261" y="0"/>
            <a:ext cx="1352739" cy="1352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>
                <a:solidFill>
                  <a:srgbClr val="002060"/>
                </a:solidFill>
              </a:rPr>
              <a:t>Новацией в текущем учебном году стало проведение </a:t>
            </a:r>
            <a:r>
              <a:rPr lang="ru-RU" sz="2300" dirty="0" smtClean="0">
                <a:solidFill>
                  <a:srgbClr val="002060"/>
                </a:solidFill>
              </a:rPr>
              <a:t/>
            </a:r>
            <a:br>
              <a:rPr lang="ru-RU" sz="2300" dirty="0" smtClean="0">
                <a:solidFill>
                  <a:srgbClr val="002060"/>
                </a:solidFill>
              </a:rPr>
            </a:b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smtClean="0">
                <a:solidFill>
                  <a:srgbClr val="002060"/>
                </a:solidFill>
              </a:rPr>
              <a:t>открытой выставки работ обучающихся </a:t>
            </a:r>
            <a:r>
              <a:rPr lang="ru-RU" sz="2300" dirty="0" smtClean="0">
                <a:solidFill>
                  <a:srgbClr val="002060"/>
                </a:solidFill>
              </a:rPr>
              <a:t/>
            </a:r>
            <a:br>
              <a:rPr lang="ru-RU" sz="2300" dirty="0" smtClean="0">
                <a:solidFill>
                  <a:srgbClr val="002060"/>
                </a:solidFill>
              </a:rPr>
            </a:br>
            <a:r>
              <a:rPr lang="ru-RU" sz="2300" dirty="0" smtClean="0">
                <a:solidFill>
                  <a:srgbClr val="002060"/>
                </a:solidFill>
              </a:rPr>
              <a:t>«</a:t>
            </a:r>
            <a:r>
              <a:rPr lang="ru-RU" sz="2300" dirty="0" smtClean="0">
                <a:solidFill>
                  <a:srgbClr val="002060"/>
                </a:solidFill>
              </a:rPr>
              <a:t>Творчество глазами детей</a:t>
            </a:r>
            <a:r>
              <a:rPr lang="ru-RU" sz="2300" dirty="0" smtClean="0">
                <a:solidFill>
                  <a:srgbClr val="002060"/>
                </a:solidFill>
              </a:rPr>
              <a:t>»</a:t>
            </a: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Рисунок 4" descr="01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7997180" cy="48011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980728"/>
            <a:ext cx="4128459" cy="3096344"/>
          </a:xfrm>
          <a:prstGeom prst="rect">
            <a:avLst/>
          </a:prstGeom>
        </p:spPr>
      </p:pic>
      <p:pic>
        <p:nvPicPr>
          <p:cNvPr id="9" name="Рисунок 8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3789040"/>
            <a:ext cx="4091947" cy="3068960"/>
          </a:xfrm>
          <a:prstGeom prst="rect">
            <a:avLst/>
          </a:prstGeom>
        </p:spPr>
      </p:pic>
      <p:pic>
        <p:nvPicPr>
          <p:cNvPr id="7" name="Рисунок 6" descr="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789040"/>
            <a:ext cx="3556000" cy="30689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первая научно </a:t>
            </a:r>
            <a:r>
              <a:rPr lang="ru-RU" sz="2400" dirty="0" smtClean="0">
                <a:solidFill>
                  <a:srgbClr val="C00000"/>
                </a:solidFill>
              </a:rPr>
              <a:t>–практическая конференция обучающихся «Знаю. Умею. Могу</a:t>
            </a:r>
            <a:r>
              <a:rPr lang="ru-RU" sz="2400" dirty="0" smtClean="0">
                <a:solidFill>
                  <a:srgbClr val="C00000"/>
                </a:solidFill>
              </a:rPr>
              <a:t>»: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980728"/>
            <a:ext cx="3672408" cy="2754306"/>
          </a:xfrm>
          <a:prstGeom prst="rect">
            <a:avLst/>
          </a:prstGeom>
        </p:spPr>
      </p:pic>
      <p:pic>
        <p:nvPicPr>
          <p:cNvPr id="5" name="Рисунок 4" descr="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84584" y="908720"/>
            <a:ext cx="4128459" cy="3096344"/>
          </a:xfrm>
          <a:prstGeom prst="rect">
            <a:avLst/>
          </a:prstGeom>
        </p:spPr>
      </p:pic>
      <p:pic>
        <p:nvPicPr>
          <p:cNvPr id="8" name="Рисунок 7" descr="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52537" y="4005064"/>
            <a:ext cx="3803915" cy="28529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15616" y="836712"/>
            <a:ext cx="7113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формирование </a:t>
            </a:r>
            <a:r>
              <a:rPr lang="ru-RU" sz="2800" b="1" dirty="0" err="1" smtClean="0">
                <a:solidFill>
                  <a:srgbClr val="C00000"/>
                </a:solidFill>
              </a:rPr>
              <a:t>soft</a:t>
            </a:r>
            <a:r>
              <a:rPr lang="ru-RU" sz="2800" b="1" dirty="0" smtClean="0">
                <a:solidFill>
                  <a:srgbClr val="C00000"/>
                </a:solidFill>
              </a:rPr>
              <a:t> skills-компетенций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631</TotalTime>
  <Words>320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Актуальные вопросы развития  системы дополнительного  образования детей                                                                                                                                                   Логачева В.В.,                                                                       директор МУ ДО «Дом детского творчества» </vt:lpstr>
      <vt:lpstr> </vt:lpstr>
      <vt:lpstr>Слайд 3</vt:lpstr>
      <vt:lpstr>Концепция развития дополнительного образования детей до 2030 года</vt:lpstr>
      <vt:lpstr>2020-2021 учебный  год- 24 детских объединения / 48 учебных групп  по пяти направленностям</vt:lpstr>
      <vt:lpstr>Реализация федерального проекта   «успех каждого ребенка»</vt:lpstr>
      <vt:lpstr>Мониторинг достижений побед обучающихся  за три года </vt:lpstr>
      <vt:lpstr>Новацией в текущем учебном году стало проведение   открытой выставки работ обучающихся  «Творчество глазами детей»</vt:lpstr>
      <vt:lpstr> первая научно –практическая конференция обучающихся «Знаю. Умею. Могу»:</vt:lpstr>
      <vt:lpstr>обеспечение информационной открытости системы дополнительного образования</vt:lpstr>
      <vt:lpstr>РАБОТА В СОЦИАЛЬНЫХ СЕТЯХ</vt:lpstr>
      <vt:lpstr>Внесение изменений             в Федеральный закон «Об образовании  в Российской Федерации» 273-ФЗ            в части определения содержания воспитания                                в образовательном процессе стало отправной точкой              для разработки Программы воспитания МУ ДО «ДДТ» на 2020-2022 годы. </vt:lpstr>
      <vt:lpstr>Слайд 13</vt:lpstr>
      <vt:lpstr>= </vt:lpstr>
      <vt:lpstr>Современный национальный идеал  личности, воспитанной в новой российской образовательной среде – это высоконравственный, творческий, компетентный гражданин России, принимающий судьбу Отечества как свою личную, осознающей ответственность за настоящее               и будущее своей страны, укорененный в духовных и культурных традициях российского народа.  </vt:lpstr>
      <vt:lpstr>БЛАГОДАРЮ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муниципального учреждения  дополнительного образования  «Дом детского творчества»  о проделанной работе  за 2020 год  и планах  на  2021 год </dc:title>
  <dc:creator>Валерия</dc:creator>
  <cp:lastModifiedBy>Валерия</cp:lastModifiedBy>
  <cp:revision>50</cp:revision>
  <dcterms:created xsi:type="dcterms:W3CDTF">2021-02-28T15:05:57Z</dcterms:created>
  <dcterms:modified xsi:type="dcterms:W3CDTF">2021-08-05T20:00:28Z</dcterms:modified>
</cp:coreProperties>
</file>