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3" r:id="rId3"/>
    <p:sldId id="271" r:id="rId4"/>
    <p:sldId id="272" r:id="rId5"/>
    <p:sldId id="273" r:id="rId6"/>
    <p:sldId id="257" r:id="rId7"/>
    <p:sldId id="266" r:id="rId8"/>
    <p:sldId id="269" r:id="rId9"/>
    <p:sldId id="261" r:id="rId10"/>
    <p:sldId id="274" r:id="rId11"/>
    <p:sldId id="259" r:id="rId12"/>
    <p:sldId id="258" r:id="rId13"/>
    <p:sldId id="262" r:id="rId14"/>
    <p:sldId id="276" r:id="rId15"/>
    <p:sldId id="270" r:id="rId16"/>
    <p:sldId id="277" r:id="rId17"/>
    <p:sldId id="278" r:id="rId18"/>
    <p:sldId id="279" r:id="rId19"/>
    <p:sldId id="280" r:id="rId20"/>
    <p:sldId id="283" r:id="rId21"/>
    <p:sldId id="284" r:id="rId22"/>
    <p:sldId id="285" r:id="rId23"/>
    <p:sldId id="287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8" autoAdjust="0"/>
    <p:restoredTop sz="94614" autoAdjust="0"/>
  </p:normalViewPr>
  <p:slideViewPr>
    <p:cSldViewPr>
      <p:cViewPr varScale="1">
        <p:scale>
          <a:sx n="70" d="100"/>
          <a:sy n="70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70B5C-095F-4D43-A383-5B138246E3F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8C40ED-8D94-404F-91E1-D8E9A6E2D8D1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ОБЩЕЕ СОБРАНИЕ МЕСТНОГО ОТДЕЛЕНИЯ  1 РАЗ В ГОД </a:t>
          </a:r>
          <a:endParaRPr lang="ru-RU" dirty="0"/>
        </a:p>
      </dgm:t>
    </dgm:pt>
    <dgm:pt modelId="{573428FD-DEEF-4514-A9A7-942CC4287A72}" type="parTrans" cxnId="{105F5338-943D-48E0-947E-CE12CAFD30EC}">
      <dgm:prSet/>
      <dgm:spPr/>
      <dgm:t>
        <a:bodyPr/>
        <a:lstStyle/>
        <a:p>
          <a:endParaRPr lang="ru-RU"/>
        </a:p>
      </dgm:t>
    </dgm:pt>
    <dgm:pt modelId="{013E4E0B-4C8C-4685-86D8-E5D5452DDD7A}" type="sibTrans" cxnId="{105F5338-943D-48E0-947E-CE12CAFD30EC}">
      <dgm:prSet/>
      <dgm:spPr/>
      <dgm:t>
        <a:bodyPr/>
        <a:lstStyle/>
        <a:p>
          <a:endParaRPr lang="ru-RU"/>
        </a:p>
      </dgm:t>
    </dgm:pt>
    <dgm:pt modelId="{EACB2682-1844-407B-8A96-240C02D8C97C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ШТАБ МЕСТНОГО ОТДЕЛЕНИЯ</a:t>
          </a:r>
          <a:endParaRPr lang="ru-RU" dirty="0"/>
        </a:p>
      </dgm:t>
    </dgm:pt>
    <dgm:pt modelId="{7E6F6E0F-722D-4740-859D-E2141BEE5F29}" type="parTrans" cxnId="{A08935C2-25F0-42C8-B320-13745C7E856F}">
      <dgm:prSet/>
      <dgm:spPr/>
      <dgm:t>
        <a:bodyPr/>
        <a:lstStyle/>
        <a:p>
          <a:endParaRPr lang="ru-RU"/>
        </a:p>
      </dgm:t>
    </dgm:pt>
    <dgm:pt modelId="{F624B164-BD77-498D-A0B8-CF66B7083E7E}" type="sibTrans" cxnId="{A08935C2-25F0-42C8-B320-13745C7E856F}">
      <dgm:prSet/>
      <dgm:spPr/>
      <dgm:t>
        <a:bodyPr/>
        <a:lstStyle/>
        <a:p>
          <a:endParaRPr lang="ru-RU"/>
        </a:p>
      </dgm:t>
    </dgm:pt>
    <dgm:pt modelId="{7B01B912-7475-4519-AACF-157E0CBECA7C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ПРЕДСЕДАТЕЛЬ </a:t>
          </a:r>
        </a:p>
        <a:p>
          <a:r>
            <a:rPr lang="ru-RU" dirty="0" smtClean="0"/>
            <a:t>ШТАБА МЕСТНОГО ОТДЕЛЕНИЯ</a:t>
          </a:r>
          <a:endParaRPr lang="ru-RU" dirty="0"/>
        </a:p>
      </dgm:t>
    </dgm:pt>
    <dgm:pt modelId="{B79CFEC3-BCEE-4A75-BEC1-765DCDCE3C69}" type="parTrans" cxnId="{B8C62225-BBEA-45C6-AE9A-015B99272702}">
      <dgm:prSet/>
      <dgm:spPr/>
      <dgm:t>
        <a:bodyPr/>
        <a:lstStyle/>
        <a:p>
          <a:endParaRPr lang="ru-RU"/>
        </a:p>
      </dgm:t>
    </dgm:pt>
    <dgm:pt modelId="{1697EACB-51ED-42B3-AAF2-83CA7CD3BB56}" type="sibTrans" cxnId="{B8C62225-BBEA-45C6-AE9A-015B99272702}">
      <dgm:prSet/>
      <dgm:spPr/>
      <dgm:t>
        <a:bodyPr/>
        <a:lstStyle/>
        <a:p>
          <a:endParaRPr lang="ru-RU"/>
        </a:p>
      </dgm:t>
    </dgm:pt>
    <dgm:pt modelId="{D302CF73-1A46-4608-AC40-AE91E9EDE3D3}">
      <dgm:prSet phldrT="[Текст]"/>
      <dgm:spPr/>
      <dgm:t>
        <a:bodyPr/>
        <a:lstStyle/>
        <a:p>
          <a:r>
            <a:rPr lang="ru-RU" smtClean="0"/>
            <a:t>КОНТРОЛЬНО-РЕВИЗИОННЫЙ ОРГАН</a:t>
          </a:r>
          <a:endParaRPr lang="ru-RU" dirty="0"/>
        </a:p>
      </dgm:t>
    </dgm:pt>
    <dgm:pt modelId="{1ADCA5F2-456B-4813-A350-75EF519919B9}" type="parTrans" cxnId="{0EE7B2EC-82D4-4381-B6DE-50681CACC31C}">
      <dgm:prSet/>
      <dgm:spPr/>
      <dgm:t>
        <a:bodyPr/>
        <a:lstStyle/>
        <a:p>
          <a:endParaRPr lang="ru-RU"/>
        </a:p>
      </dgm:t>
    </dgm:pt>
    <dgm:pt modelId="{D55DD5DF-FCDE-464D-8C94-BC805626F84A}" type="sibTrans" cxnId="{0EE7B2EC-82D4-4381-B6DE-50681CACC31C}">
      <dgm:prSet/>
      <dgm:spPr/>
      <dgm:t>
        <a:bodyPr/>
        <a:lstStyle/>
        <a:p>
          <a:endParaRPr lang="ru-RU"/>
        </a:p>
      </dgm:t>
    </dgm:pt>
    <dgm:pt modelId="{C1B7D795-48AC-4996-9000-74BE6DF46AD9}" type="pres">
      <dgm:prSet presAssocID="{8A170B5C-095F-4D43-A383-5B138246E3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BDC10C-0BAA-4C5E-AC54-88638F5D70A8}" type="pres">
      <dgm:prSet presAssocID="{158C40ED-8D94-404F-91E1-D8E9A6E2D8D1}" presName="parentLin" presStyleCnt="0"/>
      <dgm:spPr/>
    </dgm:pt>
    <dgm:pt modelId="{EC14059C-5BC5-4988-8433-4062AF1C68E1}" type="pres">
      <dgm:prSet presAssocID="{158C40ED-8D94-404F-91E1-D8E9A6E2D8D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289862B-B53D-4F28-812B-91BAC88ECCAC}" type="pres">
      <dgm:prSet presAssocID="{158C40ED-8D94-404F-91E1-D8E9A6E2D8D1}" presName="parentText" presStyleLbl="node1" presStyleIdx="0" presStyleCnt="4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B2688F5-47E6-434F-95AC-38607803BE3C}" type="pres">
      <dgm:prSet presAssocID="{158C40ED-8D94-404F-91E1-D8E9A6E2D8D1}" presName="negativeSpace" presStyleCnt="0"/>
      <dgm:spPr/>
    </dgm:pt>
    <dgm:pt modelId="{DEE7629D-DF9C-497E-8C0D-609EF1BCDD29}" type="pres">
      <dgm:prSet presAssocID="{158C40ED-8D94-404F-91E1-D8E9A6E2D8D1}" presName="childText" presStyleLbl="conFgAcc1" presStyleIdx="0" presStyleCnt="4">
        <dgm:presLayoutVars>
          <dgm:bulletEnabled val="1"/>
        </dgm:presLayoutVars>
      </dgm:prSet>
      <dgm:spPr/>
    </dgm:pt>
    <dgm:pt modelId="{64A8BC50-EF5A-470A-B2CA-59455ACB3A0B}" type="pres">
      <dgm:prSet presAssocID="{013E4E0B-4C8C-4685-86D8-E5D5452DDD7A}" presName="spaceBetweenRectangles" presStyleCnt="0"/>
      <dgm:spPr/>
    </dgm:pt>
    <dgm:pt modelId="{53B6971E-7B47-4B0F-A9FD-D1B6280B38EA}" type="pres">
      <dgm:prSet presAssocID="{EACB2682-1844-407B-8A96-240C02D8C97C}" presName="parentLin" presStyleCnt="0"/>
      <dgm:spPr/>
    </dgm:pt>
    <dgm:pt modelId="{956939F3-0B9D-42AD-A868-E9FA22B34104}" type="pres">
      <dgm:prSet presAssocID="{EACB2682-1844-407B-8A96-240C02D8C97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FEEF94F-5B77-4B3F-81E5-D508B3E4BB8F}" type="pres">
      <dgm:prSet presAssocID="{EACB2682-1844-407B-8A96-240C02D8C97C}" presName="parentText" presStyleLbl="node1" presStyleIdx="1" presStyleCnt="4" custLinFactNeighborX="7512" custLinFactNeighborY="5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5EBD1-09F1-4607-9669-1323C78FAA02}" type="pres">
      <dgm:prSet presAssocID="{EACB2682-1844-407B-8A96-240C02D8C97C}" presName="negativeSpace" presStyleCnt="0"/>
      <dgm:spPr/>
    </dgm:pt>
    <dgm:pt modelId="{B8DCBB2B-4DC3-4FA0-BBBA-97E64FFF9234}" type="pres">
      <dgm:prSet presAssocID="{EACB2682-1844-407B-8A96-240C02D8C97C}" presName="childText" presStyleLbl="conFgAcc1" presStyleIdx="1" presStyleCnt="4">
        <dgm:presLayoutVars>
          <dgm:bulletEnabled val="1"/>
        </dgm:presLayoutVars>
      </dgm:prSet>
      <dgm:spPr/>
    </dgm:pt>
    <dgm:pt modelId="{D14A6902-9B4C-4552-86F6-F1474594F915}" type="pres">
      <dgm:prSet presAssocID="{F624B164-BD77-498D-A0B8-CF66B7083E7E}" presName="spaceBetweenRectangles" presStyleCnt="0"/>
      <dgm:spPr/>
    </dgm:pt>
    <dgm:pt modelId="{F652418C-0481-4F33-9139-C24CC545C081}" type="pres">
      <dgm:prSet presAssocID="{7B01B912-7475-4519-AACF-157E0CBECA7C}" presName="parentLin" presStyleCnt="0"/>
      <dgm:spPr/>
    </dgm:pt>
    <dgm:pt modelId="{CC8133D2-A04C-4995-83C8-0E8FCAF3E1CD}" type="pres">
      <dgm:prSet presAssocID="{7B01B912-7475-4519-AACF-157E0CBECA7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D67A4A5-B429-41B1-984D-8A987FDA7881}" type="pres">
      <dgm:prSet presAssocID="{7B01B912-7475-4519-AACF-157E0CBECA7C}" presName="parentText" presStyleLbl="node1" presStyleIdx="2" presStyleCnt="4" custScaleX="874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8E3BA-B334-4AB4-94A3-993AE35C8D1A}" type="pres">
      <dgm:prSet presAssocID="{7B01B912-7475-4519-AACF-157E0CBECA7C}" presName="negativeSpace" presStyleCnt="0"/>
      <dgm:spPr/>
    </dgm:pt>
    <dgm:pt modelId="{F2889BC3-707B-4515-9459-0E011C0B7CCA}" type="pres">
      <dgm:prSet presAssocID="{7B01B912-7475-4519-AACF-157E0CBECA7C}" presName="childText" presStyleLbl="conFgAcc1" presStyleIdx="2" presStyleCnt="4">
        <dgm:presLayoutVars>
          <dgm:bulletEnabled val="1"/>
        </dgm:presLayoutVars>
      </dgm:prSet>
      <dgm:spPr/>
    </dgm:pt>
    <dgm:pt modelId="{E3B37CE1-5DED-4FD7-A6D8-3736252DE52B}" type="pres">
      <dgm:prSet presAssocID="{1697EACB-51ED-42B3-AAF2-83CA7CD3BB56}" presName="spaceBetweenRectangles" presStyleCnt="0"/>
      <dgm:spPr/>
    </dgm:pt>
    <dgm:pt modelId="{A2CF1099-24C4-41E7-B796-6B04CB17B110}" type="pres">
      <dgm:prSet presAssocID="{D302CF73-1A46-4608-AC40-AE91E9EDE3D3}" presName="parentLin" presStyleCnt="0"/>
      <dgm:spPr/>
    </dgm:pt>
    <dgm:pt modelId="{0C423BC6-B36F-4432-B5C1-FEE157C58F89}" type="pres">
      <dgm:prSet presAssocID="{D302CF73-1A46-4608-AC40-AE91E9EDE3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0F4AE2A-944D-4ED6-8DC3-5CF0A1ED300D}" type="pres">
      <dgm:prSet presAssocID="{D302CF73-1A46-4608-AC40-AE91E9EDE3D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9C3CC-2540-4A5C-ABA1-E32D0171BCBB}" type="pres">
      <dgm:prSet presAssocID="{D302CF73-1A46-4608-AC40-AE91E9EDE3D3}" presName="negativeSpace" presStyleCnt="0"/>
      <dgm:spPr/>
    </dgm:pt>
    <dgm:pt modelId="{FAAE4DBC-402D-4C44-93B7-E5A69DA2BB71}" type="pres">
      <dgm:prSet presAssocID="{D302CF73-1A46-4608-AC40-AE91E9EDE3D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08935C2-25F0-42C8-B320-13745C7E856F}" srcId="{8A170B5C-095F-4D43-A383-5B138246E3F1}" destId="{EACB2682-1844-407B-8A96-240C02D8C97C}" srcOrd="1" destOrd="0" parTransId="{7E6F6E0F-722D-4740-859D-E2141BEE5F29}" sibTransId="{F624B164-BD77-498D-A0B8-CF66B7083E7E}"/>
    <dgm:cxn modelId="{0EE7B2EC-82D4-4381-B6DE-50681CACC31C}" srcId="{8A170B5C-095F-4D43-A383-5B138246E3F1}" destId="{D302CF73-1A46-4608-AC40-AE91E9EDE3D3}" srcOrd="3" destOrd="0" parTransId="{1ADCA5F2-456B-4813-A350-75EF519919B9}" sibTransId="{D55DD5DF-FCDE-464D-8C94-BC805626F84A}"/>
    <dgm:cxn modelId="{105F5338-943D-48E0-947E-CE12CAFD30EC}" srcId="{8A170B5C-095F-4D43-A383-5B138246E3F1}" destId="{158C40ED-8D94-404F-91E1-D8E9A6E2D8D1}" srcOrd="0" destOrd="0" parTransId="{573428FD-DEEF-4514-A9A7-942CC4287A72}" sibTransId="{013E4E0B-4C8C-4685-86D8-E5D5452DDD7A}"/>
    <dgm:cxn modelId="{3E99B1D2-0975-4A57-A25A-70241FCA0B41}" type="presOf" srcId="{7B01B912-7475-4519-AACF-157E0CBECA7C}" destId="{CC8133D2-A04C-4995-83C8-0E8FCAF3E1CD}" srcOrd="0" destOrd="0" presId="urn:microsoft.com/office/officeart/2005/8/layout/list1"/>
    <dgm:cxn modelId="{563D6C4A-ABFF-4DCD-9C7B-C4ECDF8C9CC4}" type="presOf" srcId="{D302CF73-1A46-4608-AC40-AE91E9EDE3D3}" destId="{0C423BC6-B36F-4432-B5C1-FEE157C58F89}" srcOrd="0" destOrd="0" presId="urn:microsoft.com/office/officeart/2005/8/layout/list1"/>
    <dgm:cxn modelId="{D2152158-D536-4DE8-9256-115CADC2A234}" type="presOf" srcId="{158C40ED-8D94-404F-91E1-D8E9A6E2D8D1}" destId="{EC14059C-5BC5-4988-8433-4062AF1C68E1}" srcOrd="0" destOrd="0" presId="urn:microsoft.com/office/officeart/2005/8/layout/list1"/>
    <dgm:cxn modelId="{07B27A23-2DB3-48BA-8E1B-C6E58B5170BA}" type="presOf" srcId="{8A170B5C-095F-4D43-A383-5B138246E3F1}" destId="{C1B7D795-48AC-4996-9000-74BE6DF46AD9}" srcOrd="0" destOrd="0" presId="urn:microsoft.com/office/officeart/2005/8/layout/list1"/>
    <dgm:cxn modelId="{18A3103F-7D55-4505-9D91-41CF71B2BC31}" type="presOf" srcId="{D302CF73-1A46-4608-AC40-AE91E9EDE3D3}" destId="{10F4AE2A-944D-4ED6-8DC3-5CF0A1ED300D}" srcOrd="1" destOrd="0" presId="urn:microsoft.com/office/officeart/2005/8/layout/list1"/>
    <dgm:cxn modelId="{B8C62225-BBEA-45C6-AE9A-015B99272702}" srcId="{8A170B5C-095F-4D43-A383-5B138246E3F1}" destId="{7B01B912-7475-4519-AACF-157E0CBECA7C}" srcOrd="2" destOrd="0" parTransId="{B79CFEC3-BCEE-4A75-BEC1-765DCDCE3C69}" sibTransId="{1697EACB-51ED-42B3-AAF2-83CA7CD3BB56}"/>
    <dgm:cxn modelId="{4F182118-33D0-4864-AF9D-D9538385E512}" type="presOf" srcId="{EACB2682-1844-407B-8A96-240C02D8C97C}" destId="{5FEEF94F-5B77-4B3F-81E5-D508B3E4BB8F}" srcOrd="1" destOrd="0" presId="urn:microsoft.com/office/officeart/2005/8/layout/list1"/>
    <dgm:cxn modelId="{56AC747F-332E-42F4-9716-D43DB6F2755B}" type="presOf" srcId="{158C40ED-8D94-404F-91E1-D8E9A6E2D8D1}" destId="{D289862B-B53D-4F28-812B-91BAC88ECCAC}" srcOrd="1" destOrd="0" presId="urn:microsoft.com/office/officeart/2005/8/layout/list1"/>
    <dgm:cxn modelId="{361F875B-A2FB-4F17-8EA1-30FC323B3756}" type="presOf" srcId="{EACB2682-1844-407B-8A96-240C02D8C97C}" destId="{956939F3-0B9D-42AD-A868-E9FA22B34104}" srcOrd="0" destOrd="0" presId="urn:microsoft.com/office/officeart/2005/8/layout/list1"/>
    <dgm:cxn modelId="{6B9ECD40-2B20-423E-87A2-3818E6763EAA}" type="presOf" srcId="{7B01B912-7475-4519-AACF-157E0CBECA7C}" destId="{2D67A4A5-B429-41B1-984D-8A987FDA7881}" srcOrd="1" destOrd="0" presId="urn:microsoft.com/office/officeart/2005/8/layout/list1"/>
    <dgm:cxn modelId="{2A77EAD9-4ACA-4151-8018-FAAE2265B4D9}" type="presParOf" srcId="{C1B7D795-48AC-4996-9000-74BE6DF46AD9}" destId="{D9BDC10C-0BAA-4C5E-AC54-88638F5D70A8}" srcOrd="0" destOrd="0" presId="urn:microsoft.com/office/officeart/2005/8/layout/list1"/>
    <dgm:cxn modelId="{C50B7F57-7AC5-4E83-BC85-0319FF50B19D}" type="presParOf" srcId="{D9BDC10C-0BAA-4C5E-AC54-88638F5D70A8}" destId="{EC14059C-5BC5-4988-8433-4062AF1C68E1}" srcOrd="0" destOrd="0" presId="urn:microsoft.com/office/officeart/2005/8/layout/list1"/>
    <dgm:cxn modelId="{7E40DDA3-461C-4F59-BF1E-ADA2E0FD0885}" type="presParOf" srcId="{D9BDC10C-0BAA-4C5E-AC54-88638F5D70A8}" destId="{D289862B-B53D-4F28-812B-91BAC88ECCAC}" srcOrd="1" destOrd="0" presId="urn:microsoft.com/office/officeart/2005/8/layout/list1"/>
    <dgm:cxn modelId="{688E606D-58EE-411E-BF1C-D151EFF55C06}" type="presParOf" srcId="{C1B7D795-48AC-4996-9000-74BE6DF46AD9}" destId="{0B2688F5-47E6-434F-95AC-38607803BE3C}" srcOrd="1" destOrd="0" presId="urn:microsoft.com/office/officeart/2005/8/layout/list1"/>
    <dgm:cxn modelId="{28DF511D-960C-4561-B479-395871C0FF0D}" type="presParOf" srcId="{C1B7D795-48AC-4996-9000-74BE6DF46AD9}" destId="{DEE7629D-DF9C-497E-8C0D-609EF1BCDD29}" srcOrd="2" destOrd="0" presId="urn:microsoft.com/office/officeart/2005/8/layout/list1"/>
    <dgm:cxn modelId="{EACDF0B1-4C0E-425D-AA6E-5E3F90432764}" type="presParOf" srcId="{C1B7D795-48AC-4996-9000-74BE6DF46AD9}" destId="{64A8BC50-EF5A-470A-B2CA-59455ACB3A0B}" srcOrd="3" destOrd="0" presId="urn:microsoft.com/office/officeart/2005/8/layout/list1"/>
    <dgm:cxn modelId="{2659718A-01A3-4849-8999-222307C99E30}" type="presParOf" srcId="{C1B7D795-48AC-4996-9000-74BE6DF46AD9}" destId="{53B6971E-7B47-4B0F-A9FD-D1B6280B38EA}" srcOrd="4" destOrd="0" presId="urn:microsoft.com/office/officeart/2005/8/layout/list1"/>
    <dgm:cxn modelId="{644AAC1B-2D39-4576-8601-716149FF432D}" type="presParOf" srcId="{53B6971E-7B47-4B0F-A9FD-D1B6280B38EA}" destId="{956939F3-0B9D-42AD-A868-E9FA22B34104}" srcOrd="0" destOrd="0" presId="urn:microsoft.com/office/officeart/2005/8/layout/list1"/>
    <dgm:cxn modelId="{C0C86858-6EA0-4F41-9AD0-95AF3C530D6F}" type="presParOf" srcId="{53B6971E-7B47-4B0F-A9FD-D1B6280B38EA}" destId="{5FEEF94F-5B77-4B3F-81E5-D508B3E4BB8F}" srcOrd="1" destOrd="0" presId="urn:microsoft.com/office/officeart/2005/8/layout/list1"/>
    <dgm:cxn modelId="{6AD70889-5590-4DDA-93AB-273D54D8635F}" type="presParOf" srcId="{C1B7D795-48AC-4996-9000-74BE6DF46AD9}" destId="{CFD5EBD1-09F1-4607-9669-1323C78FAA02}" srcOrd="5" destOrd="0" presId="urn:microsoft.com/office/officeart/2005/8/layout/list1"/>
    <dgm:cxn modelId="{84BFB54E-B25C-4D56-B891-B0576E2C716C}" type="presParOf" srcId="{C1B7D795-48AC-4996-9000-74BE6DF46AD9}" destId="{B8DCBB2B-4DC3-4FA0-BBBA-97E64FFF9234}" srcOrd="6" destOrd="0" presId="urn:microsoft.com/office/officeart/2005/8/layout/list1"/>
    <dgm:cxn modelId="{EE7BFE5D-55FE-4C4C-92DD-DF37395A480C}" type="presParOf" srcId="{C1B7D795-48AC-4996-9000-74BE6DF46AD9}" destId="{D14A6902-9B4C-4552-86F6-F1474594F915}" srcOrd="7" destOrd="0" presId="urn:microsoft.com/office/officeart/2005/8/layout/list1"/>
    <dgm:cxn modelId="{6B6CA4B1-36D5-4C7A-95C4-1D3AD86023E5}" type="presParOf" srcId="{C1B7D795-48AC-4996-9000-74BE6DF46AD9}" destId="{F652418C-0481-4F33-9139-C24CC545C081}" srcOrd="8" destOrd="0" presId="urn:microsoft.com/office/officeart/2005/8/layout/list1"/>
    <dgm:cxn modelId="{D238B850-5A40-4E09-98F6-0AA3A6F0B33D}" type="presParOf" srcId="{F652418C-0481-4F33-9139-C24CC545C081}" destId="{CC8133D2-A04C-4995-83C8-0E8FCAF3E1CD}" srcOrd="0" destOrd="0" presId="urn:microsoft.com/office/officeart/2005/8/layout/list1"/>
    <dgm:cxn modelId="{797E7DEA-8E60-46EB-B566-FAB5065026C0}" type="presParOf" srcId="{F652418C-0481-4F33-9139-C24CC545C081}" destId="{2D67A4A5-B429-41B1-984D-8A987FDA7881}" srcOrd="1" destOrd="0" presId="urn:microsoft.com/office/officeart/2005/8/layout/list1"/>
    <dgm:cxn modelId="{BB2F52A1-4AF7-4432-8934-D1D3DFD4CAFE}" type="presParOf" srcId="{C1B7D795-48AC-4996-9000-74BE6DF46AD9}" destId="{7AD8E3BA-B334-4AB4-94A3-993AE35C8D1A}" srcOrd="9" destOrd="0" presId="urn:microsoft.com/office/officeart/2005/8/layout/list1"/>
    <dgm:cxn modelId="{1142015C-3EBB-4D53-A330-43F6C7131B03}" type="presParOf" srcId="{C1B7D795-48AC-4996-9000-74BE6DF46AD9}" destId="{F2889BC3-707B-4515-9459-0E011C0B7CCA}" srcOrd="10" destOrd="0" presId="urn:microsoft.com/office/officeart/2005/8/layout/list1"/>
    <dgm:cxn modelId="{67570007-0922-47F3-A7FB-09C5DE289225}" type="presParOf" srcId="{C1B7D795-48AC-4996-9000-74BE6DF46AD9}" destId="{E3B37CE1-5DED-4FD7-A6D8-3736252DE52B}" srcOrd="11" destOrd="0" presId="urn:microsoft.com/office/officeart/2005/8/layout/list1"/>
    <dgm:cxn modelId="{B3C38063-2F0D-40EF-B3B4-876438B2590C}" type="presParOf" srcId="{C1B7D795-48AC-4996-9000-74BE6DF46AD9}" destId="{A2CF1099-24C4-41E7-B796-6B04CB17B110}" srcOrd="12" destOrd="0" presId="urn:microsoft.com/office/officeart/2005/8/layout/list1"/>
    <dgm:cxn modelId="{10BC0F5F-A2A4-4168-AD6F-93B2689E47D8}" type="presParOf" srcId="{A2CF1099-24C4-41E7-B796-6B04CB17B110}" destId="{0C423BC6-B36F-4432-B5C1-FEE157C58F89}" srcOrd="0" destOrd="0" presId="urn:microsoft.com/office/officeart/2005/8/layout/list1"/>
    <dgm:cxn modelId="{425DB371-668F-4365-AB98-17119E0DD340}" type="presParOf" srcId="{A2CF1099-24C4-41E7-B796-6B04CB17B110}" destId="{10F4AE2A-944D-4ED6-8DC3-5CF0A1ED300D}" srcOrd="1" destOrd="0" presId="urn:microsoft.com/office/officeart/2005/8/layout/list1"/>
    <dgm:cxn modelId="{B79D0619-0A4D-47B9-BF33-039804933614}" type="presParOf" srcId="{C1B7D795-48AC-4996-9000-74BE6DF46AD9}" destId="{4809C3CC-2540-4A5C-ABA1-E32D0171BCBB}" srcOrd="13" destOrd="0" presId="urn:microsoft.com/office/officeart/2005/8/layout/list1"/>
    <dgm:cxn modelId="{82DD9F04-1CB2-46E4-9230-644438166D56}" type="presParOf" srcId="{C1B7D795-48AC-4996-9000-74BE6DF46AD9}" destId="{FAAE4DBC-402D-4C44-93B7-E5A69DA2BB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7629D-DF9C-497E-8C0D-609EF1BCDD29}">
      <dsp:nvSpPr>
        <dsp:cNvPr id="0" name=""/>
        <dsp:cNvSpPr/>
      </dsp:nvSpPr>
      <dsp:spPr>
        <a:xfrm>
          <a:off x="0" y="1017561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9862B-B53D-4F28-812B-91BAC88ECCAC}">
      <dsp:nvSpPr>
        <dsp:cNvPr id="0" name=""/>
        <dsp:cNvSpPr/>
      </dsp:nvSpPr>
      <dsp:spPr>
        <a:xfrm>
          <a:off x="411480" y="766641"/>
          <a:ext cx="5760720" cy="50184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ОБЩЕЕ СОБРАНИЕ МЕСТНОГО ОТДЕЛЕНИЯ  1 РАЗ В ГОД </a:t>
          </a:r>
          <a:endParaRPr lang="ru-RU" sz="1700" kern="1200" dirty="0"/>
        </a:p>
      </dsp:txBody>
      <dsp:txXfrm>
        <a:off x="435978" y="791139"/>
        <a:ext cx="5711724" cy="452844"/>
      </dsp:txXfrm>
    </dsp:sp>
    <dsp:sp modelId="{B8DCBB2B-4DC3-4FA0-BBBA-97E64FFF9234}">
      <dsp:nvSpPr>
        <dsp:cNvPr id="0" name=""/>
        <dsp:cNvSpPr/>
      </dsp:nvSpPr>
      <dsp:spPr>
        <a:xfrm>
          <a:off x="0" y="1788681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EF94F-5B77-4B3F-81E5-D508B3E4BB8F}">
      <dsp:nvSpPr>
        <dsp:cNvPr id="0" name=""/>
        <dsp:cNvSpPr/>
      </dsp:nvSpPr>
      <dsp:spPr>
        <a:xfrm>
          <a:off x="442390" y="1540767"/>
          <a:ext cx="5760720" cy="50184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ШТАБ МЕСТНОГО ОТДЕЛЕНИЯ</a:t>
          </a:r>
          <a:endParaRPr lang="ru-RU" sz="1700" kern="1200" dirty="0"/>
        </a:p>
      </dsp:txBody>
      <dsp:txXfrm>
        <a:off x="466888" y="1565265"/>
        <a:ext cx="5711724" cy="452844"/>
      </dsp:txXfrm>
    </dsp:sp>
    <dsp:sp modelId="{F2889BC3-707B-4515-9459-0E011C0B7CCA}">
      <dsp:nvSpPr>
        <dsp:cNvPr id="0" name=""/>
        <dsp:cNvSpPr/>
      </dsp:nvSpPr>
      <dsp:spPr>
        <a:xfrm>
          <a:off x="0" y="2559801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7A4A5-B429-41B1-984D-8A987FDA7881}">
      <dsp:nvSpPr>
        <dsp:cNvPr id="0" name=""/>
        <dsp:cNvSpPr/>
      </dsp:nvSpPr>
      <dsp:spPr>
        <a:xfrm>
          <a:off x="411480" y="2308881"/>
          <a:ext cx="5040572" cy="50184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ПРЕДСЕДАТЕЛЬ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ШТАБА МЕСТНОГО ОТДЕЛЕНИЯ</a:t>
          </a:r>
          <a:endParaRPr lang="ru-RU" sz="1700" kern="1200" dirty="0"/>
        </a:p>
      </dsp:txBody>
      <dsp:txXfrm>
        <a:off x="435978" y="2333379"/>
        <a:ext cx="4991576" cy="452844"/>
      </dsp:txXfrm>
    </dsp:sp>
    <dsp:sp modelId="{FAAE4DBC-402D-4C44-93B7-E5A69DA2BB71}">
      <dsp:nvSpPr>
        <dsp:cNvPr id="0" name=""/>
        <dsp:cNvSpPr/>
      </dsp:nvSpPr>
      <dsp:spPr>
        <a:xfrm>
          <a:off x="0" y="3330921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4AE2A-944D-4ED6-8DC3-5CF0A1ED300D}">
      <dsp:nvSpPr>
        <dsp:cNvPr id="0" name=""/>
        <dsp:cNvSpPr/>
      </dsp:nvSpPr>
      <dsp:spPr>
        <a:xfrm>
          <a:off x="411480" y="3080001"/>
          <a:ext cx="576072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КОНТРОЛЬНО-РЕВИЗИОННЫЙ ОРГАН</a:t>
          </a:r>
          <a:endParaRPr lang="ru-RU" sz="1700" kern="1200" dirty="0"/>
        </a:p>
      </dsp:txBody>
      <dsp:txXfrm>
        <a:off x="435978" y="3104499"/>
        <a:ext cx="571172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РСМ\РДШ\kpc17_AG4y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92" y="2060848"/>
            <a:ext cx="8528268" cy="47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9392" y="1052736"/>
            <a:ext cx="944339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Общероссийская общественно-государственная детско-юношеская организация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>
                <a:solidFill>
                  <a:srgbClr val="FF0000"/>
                </a:solidFill>
              </a:rPr>
              <a:t>Российское движение школьников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  <a:r>
              <a:rPr lang="ru-RU" dirty="0"/>
              <a:t> </a:t>
            </a:r>
            <a:r>
              <a:rPr lang="ru-RU" dirty="0">
                <a:solidFill>
                  <a:schemeClr val="accent1"/>
                </a:solidFill>
              </a:rPr>
              <a:t>#</a:t>
            </a:r>
            <a:r>
              <a:rPr lang="ru-RU" dirty="0" smtClean="0">
                <a:solidFill>
                  <a:schemeClr val="accent1"/>
                </a:solidFill>
              </a:rPr>
              <a:t>РДШ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67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08" y="0"/>
            <a:ext cx="3528392" cy="20302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5770984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СТРУКТУРА МЕСТНОГО ОТДЕЛЕНИЯ РДШ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ВОЗРАСТ ЧЛЕНОВ-ОТ 8 ДО 18 ЛЕТ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8232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647781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82841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55962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83760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738188" y="114301"/>
            <a:ext cx="77247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C00000"/>
                </a:solidFill>
                <a:latin typeface="Arial Narrow" pitchFamily="34" charset="0"/>
              </a:rPr>
              <a:t>Общероссийская общественно-государственная детско-юношеская организация</a:t>
            </a:r>
          </a:p>
          <a:p>
            <a:pPr algn="ctr"/>
            <a:r>
              <a:rPr lang="ru-RU" sz="2400">
                <a:solidFill>
                  <a:srgbClr val="C00000"/>
                </a:solidFill>
                <a:latin typeface="Arial Narrow" pitchFamily="34" charset="0"/>
              </a:rPr>
              <a:t>«</a:t>
            </a:r>
            <a:r>
              <a:rPr lang="ru-RU" sz="2400" b="1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РОССИЙСКОЕ ДВИЖЕНИЕ ШКОЛЬНИКОВ»</a:t>
            </a:r>
          </a:p>
          <a:p>
            <a:endParaRPr lang="ru-RU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4338" name="Рисунок 4"/>
          <p:cNvPicPr>
            <a:picLocks noChangeAspect="1" noChangeArrowheads="1"/>
          </p:cNvPicPr>
          <p:nvPr/>
        </p:nvPicPr>
        <p:blipFill>
          <a:blip r:embed="rId2"/>
          <a:srcRect t="8434" b="6850"/>
          <a:stretch>
            <a:fillRect/>
          </a:stretch>
        </p:blipFill>
        <p:spPr bwMode="auto">
          <a:xfrm>
            <a:off x="275035" y="1643064"/>
            <a:ext cx="3901678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257175" y="5375276"/>
            <a:ext cx="457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2654A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2654A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ЭМБЛЕМА РДШ</a:t>
            </a:r>
            <a:endParaRPr lang="ru-RU" sz="20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0" name="Прямоугольник 6"/>
          <p:cNvSpPr>
            <a:spLocks noChangeArrowheads="1"/>
          </p:cNvSpPr>
          <p:nvPr/>
        </p:nvSpPr>
        <p:spPr bwMode="auto">
          <a:xfrm>
            <a:off x="4420791" y="1366839"/>
            <a:ext cx="42183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39750"/>
            <a:r>
              <a:rPr lang="ru-RU" sz="2400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Символ состоит из 3-ех пересекающихся сфер в цветах российского </a:t>
            </a:r>
            <a:r>
              <a:rPr lang="ru-RU" sz="2400" dirty="0" err="1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триколора</a:t>
            </a: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. </a:t>
            </a:r>
            <a:br>
              <a:rPr lang="ru-RU" sz="2400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 центре – книга, символ знаний. Интересно, что пересечение кругов выполнено по принципу «золотого сечения», отражающего стремление к совершенству и гармоничному развитию личности.</a:t>
            </a:r>
            <a:endParaRPr lang="ru-RU" sz="2400" dirty="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59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5013"/>
            <a:ext cx="3024336" cy="191298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0"/>
            <a:ext cx="3528392" cy="20302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ВЕКТОРЫ НАПРАВЛЕНИЙ ДЕЯТЕЛЬНОСТИ  РДШ: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-ПРОФЕССИОНАЛЬНО-РАЗВИВАЮЩЕЕ;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   -КУЛЬТУРНО-ТВОРЧЕСКОЕ;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      -ГРАЖДАНСКО-ПАТРИОТИЧЕСКОЕ;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          -СПОРТИВНОЕ;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                 -ВОЕННО-ПАТРИОТИЧЕСКОЕ;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                       -ИНФОРМАЦИОННО-МЕДИЙНОЕ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45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3027760" y="206376"/>
            <a:ext cx="4370784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НАПРАВЛЕНИЯ ДЕЯТЕЛЬНОСТИ</a:t>
            </a:r>
          </a:p>
        </p:txBody>
      </p:sp>
      <p:sp>
        <p:nvSpPr>
          <p:cNvPr id="5" name="AutoShape 1" descr="Личностное развитие"/>
          <p:cNvSpPr>
            <a:spLocks noChangeAspect="1" noChangeArrowheads="1"/>
          </p:cNvSpPr>
          <p:nvPr/>
        </p:nvSpPr>
        <p:spPr bwMode="auto">
          <a:xfrm>
            <a:off x="0" y="0"/>
            <a:ext cx="2286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>
              <a:latin typeface="+mn-lt"/>
              <a:cs typeface="+mn-cs"/>
            </a:endParaRPr>
          </a:p>
        </p:txBody>
      </p:sp>
      <p:pic>
        <p:nvPicPr>
          <p:cNvPr id="15363" name="Picture 3" descr="Военно-патриотическое направл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04" y="675978138"/>
            <a:ext cx="571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4" descr="Гражданская активность"/>
          <p:cNvSpPr>
            <a:spLocks noChangeAspect="1" noChangeArrowheads="1"/>
          </p:cNvSpPr>
          <p:nvPr/>
        </p:nvSpPr>
        <p:spPr bwMode="auto">
          <a:xfrm>
            <a:off x="101204" y="1384727038"/>
            <a:ext cx="2286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>
              <a:latin typeface="+mn-lt"/>
              <a:cs typeface="+mn-cs"/>
            </a:endParaRPr>
          </a:p>
        </p:txBody>
      </p:sp>
      <p:sp>
        <p:nvSpPr>
          <p:cNvPr id="8" name="AutoShape 5" descr="Информационно-медийное направление"/>
          <p:cNvSpPr>
            <a:spLocks noChangeAspect="1" noChangeArrowheads="1"/>
          </p:cNvSpPr>
          <p:nvPr/>
        </p:nvSpPr>
        <p:spPr bwMode="auto">
          <a:xfrm>
            <a:off x="101204" y="2147331247"/>
            <a:ext cx="2286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243" y="1088386"/>
            <a:ext cx="8504177" cy="5970865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2654AD"/>
                </a:solidFill>
                <a:latin typeface="Arial Narrow" panose="020B0606020202030204" pitchFamily="34" charset="0"/>
                <a:cs typeface="+mn-cs"/>
              </a:rPr>
              <a:t>            ЛИЧНОСТНОЕ РАЗВИТИЕ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Творческое развитие, популяризация ЗОЖ </a:t>
            </a:r>
            <a:b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</a:b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  <a:cs typeface="+mn-cs"/>
              </a:rPr>
              <a:t>среди школьников, популяризация профессий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E4FA2"/>
                </a:solidFill>
                <a:latin typeface="Arial Narrow" panose="020B0606020202030204" pitchFamily="34" charset="0"/>
                <a:cs typeface="+mn-cs"/>
              </a:rPr>
              <a:t>         ГРАЖДАНСКАЯ АКТИВНОСТЬ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 Narrow" panose="020B0606020202030204" pitchFamily="34" charset="0"/>
                <a:cs typeface="+mn-cs"/>
              </a:rPr>
              <a:t>Волонтерская деятельность, поисковая работа, </a:t>
            </a:r>
            <a:br>
              <a:rPr lang="ru-RU" b="1" dirty="0">
                <a:latin typeface="Arial Narrow" panose="020B0606020202030204" pitchFamily="34" charset="0"/>
                <a:cs typeface="+mn-cs"/>
              </a:rPr>
            </a:br>
            <a:r>
              <a:rPr lang="ru-RU" b="1" dirty="0">
                <a:latin typeface="Arial Narrow" panose="020B0606020202030204" pitchFamily="34" charset="0"/>
                <a:cs typeface="+mn-cs"/>
              </a:rPr>
              <a:t>изучение истории и краеведения, </a:t>
            </a:r>
            <a:br>
              <a:rPr lang="ru-RU" b="1" dirty="0">
                <a:latin typeface="Arial Narrow" panose="020B0606020202030204" pitchFamily="34" charset="0"/>
                <a:cs typeface="+mn-cs"/>
              </a:rPr>
            </a:br>
            <a:r>
              <a:rPr lang="ru-RU" b="1" dirty="0">
                <a:latin typeface="Arial Narrow" panose="020B0606020202030204" pitchFamily="34" charset="0"/>
                <a:cs typeface="+mn-cs"/>
              </a:rPr>
              <a:t>«Школа Безопасности» – воспитание культуры безопасности среди детей и подростков</a:t>
            </a: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E4FA2"/>
                </a:solidFill>
                <a:latin typeface="Arial Narrow" panose="020B0606020202030204" pitchFamily="34" charset="0"/>
                <a:cs typeface="+mn-cs"/>
              </a:rPr>
              <a:t>ВОЕННО-ПАТРИОТИЧЕСКОЕ НАПРАВЛЕНИЕ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 Narrow" panose="020B0606020202030204" pitchFamily="34" charset="0"/>
                <a:cs typeface="+mn-cs"/>
              </a:rPr>
              <a:t>Осуществляется при координации с Всероссийским военно-патриотическим движением «</a:t>
            </a:r>
            <a:r>
              <a:rPr lang="ru-RU" b="1" dirty="0" err="1">
                <a:latin typeface="Arial Narrow" panose="020B0606020202030204" pitchFamily="34" charset="0"/>
                <a:cs typeface="+mn-cs"/>
              </a:rPr>
              <a:t>Юнармия</a:t>
            </a:r>
            <a:r>
              <a:rPr lang="ru-RU" b="1" dirty="0">
                <a:latin typeface="Arial Narrow" panose="020B0606020202030204" pitchFamily="34" charset="0"/>
                <a:cs typeface="+mn-cs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E4FA2"/>
                </a:solidFill>
                <a:latin typeface="Arial Narrow" panose="020B0606020202030204" pitchFamily="34" charset="0"/>
                <a:cs typeface="+mn-cs"/>
              </a:rPr>
              <a:t/>
            </a:r>
            <a:br>
              <a:rPr lang="ru-RU" sz="2000" b="1" dirty="0">
                <a:solidFill>
                  <a:srgbClr val="1E4FA2"/>
                </a:solidFill>
                <a:latin typeface="Arial Narrow" panose="020B0606020202030204" pitchFamily="34" charset="0"/>
                <a:cs typeface="+mn-cs"/>
              </a:rPr>
            </a:b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1E4FA2"/>
              </a:solidFill>
              <a:latin typeface="Arial Narrow" panose="020B0606020202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1E4FA2"/>
                </a:solidFill>
                <a:latin typeface="Arial Narrow" panose="020B0606020202030204" pitchFamily="34" charset="0"/>
                <a:cs typeface="+mn-cs"/>
              </a:rPr>
              <a:t>ИНФОРМАЦИОННО-МЕДИЙНОЕ НАПРАВЛЕНИЕ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 Narrow" panose="020B0606020202030204" pitchFamily="34" charset="0"/>
                <a:cs typeface="+mn-cs"/>
              </a:rPr>
              <a:t>Подготовка детского информационного контента, информационное развитие в рамках деятельности Российского движения школьников, создание</a:t>
            </a:r>
            <a:br>
              <a:rPr lang="ru-RU" b="1" dirty="0">
                <a:latin typeface="Arial Narrow" panose="020B0606020202030204" pitchFamily="34" charset="0"/>
                <a:cs typeface="+mn-cs"/>
              </a:rPr>
            </a:br>
            <a:r>
              <a:rPr lang="ru-RU" b="1" dirty="0">
                <a:latin typeface="Arial Narrow" panose="020B0606020202030204" pitchFamily="34" charset="0"/>
                <a:cs typeface="+mn-cs"/>
              </a:rPr>
              <a:t>школьных газет, съемки роликов, освещение в СМИ</a:t>
            </a:r>
            <a:br>
              <a:rPr lang="ru-RU" b="1" dirty="0">
                <a:latin typeface="Arial Narrow" panose="020B0606020202030204" pitchFamily="34" charset="0"/>
                <a:cs typeface="+mn-cs"/>
              </a:rPr>
            </a:br>
            <a:r>
              <a:rPr lang="ru-RU" b="1" dirty="0">
                <a:latin typeface="Arial Narrow" panose="020B0606020202030204" pitchFamily="34" charset="0"/>
                <a:cs typeface="+mn-cs"/>
              </a:rPr>
              <a:t>и работа в социальных сетях</a:t>
            </a:r>
          </a:p>
        </p:txBody>
      </p:sp>
      <p:pic>
        <p:nvPicPr>
          <p:cNvPr id="15367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954" y="668339"/>
            <a:ext cx="6858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504" y="2924944"/>
            <a:ext cx="69651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0392" y="1088386"/>
            <a:ext cx="6524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62688" y="3067050"/>
            <a:ext cx="607219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4531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7"/>
          <p:cNvSpPr>
            <a:spLocks noChangeArrowheads="1"/>
          </p:cNvSpPr>
          <p:nvPr/>
        </p:nvSpPr>
        <p:spPr bwMode="auto">
          <a:xfrm>
            <a:off x="1501379" y="708025"/>
            <a:ext cx="77319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2654AD"/>
                </a:solidFill>
                <a:latin typeface="Arial Narrow" pitchFamily="34" charset="0"/>
              </a:rPr>
              <a:t>ЛИЧНОСТНОЕ РАЗВИТИЕ</a:t>
            </a:r>
          </a:p>
          <a:p>
            <a:r>
              <a:rPr lang="ru-RU" sz="2000" b="1">
                <a:solidFill>
                  <a:srgbClr val="000000"/>
                </a:solidFill>
                <a:latin typeface="Arial Narrow" pitchFamily="34" charset="0"/>
              </a:rPr>
              <a:t>Творческое развитие, популяризация ЗОЖ среди школьников, популяризация профессий</a:t>
            </a:r>
          </a:p>
        </p:txBody>
      </p:sp>
      <p:sp>
        <p:nvSpPr>
          <p:cNvPr id="16386" name="AutoShape 9" descr="Личностное развитие"/>
          <p:cNvSpPr>
            <a:spLocks noChangeAspect="1" noChangeArrowheads="1"/>
          </p:cNvSpPr>
          <p:nvPr/>
        </p:nvSpPr>
        <p:spPr bwMode="auto">
          <a:xfrm>
            <a:off x="1784747" y="3479800"/>
            <a:ext cx="91916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387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429" y="708025"/>
            <a:ext cx="7429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6700" y="1768475"/>
            <a:ext cx="8608219" cy="54066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375"/>
              </a:spcBef>
              <a:spcAft>
                <a:spcPts val="375"/>
              </a:spcAft>
              <a:buSzPts val="1000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1E4FA2"/>
                </a:solidFill>
                <a:latin typeface="Arial Narrow" panose="020B0606020202030204" pitchFamily="34" charset="0"/>
                <a:cs typeface="+mn-cs"/>
              </a:rPr>
              <a:t>Творческое развитие</a:t>
            </a:r>
          </a:p>
          <a:p>
            <a:pPr marL="342900" indent="-342900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творческих событий - фестивалей и конкурсов, акций и </a:t>
            </a:r>
            <a:r>
              <a:rPr lang="ru-RU" sz="24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флешмобов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детских творческих проектов и продвижение детских коллективов;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культурно-образовательных программ – интерактивных игр, семинаров, мастер-классов, открытых лекториев, встреч с интересными людьми; организация киноклубов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культурно-досуговых программ: посещение музеев, театров, концертов; организация экскурсий;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образовательных программ по повышению квалификации инструкторского и педагогического состава, а также руководителей общественных организаций</a:t>
            </a:r>
            <a:endPara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90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460" y="1476376"/>
            <a:ext cx="8577263" cy="6299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2654AD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Популяризация ЗОЖ среди школьников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профильных событий - фестивалей, конкурсов, соревнований, акций и </a:t>
            </a:r>
            <a:r>
              <a:rPr lang="ru-RU" sz="24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флешмобов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туристических походов и слетов;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 мероприятия, направленных на популяризацию комплекса ГТО;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работы школьных спортивных секций;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детских творческих проектов и продвижение детских коллективов;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образовательных программ – интерактивных игр, семинаров, мастер-классов, открытых лекториев, встреч с интересными людьми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образовательных программ по повышению квалификации инструкторского и педагогического состава, а также руководителей общественных организаций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048" y="708026"/>
            <a:ext cx="745331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501379" y="708025"/>
            <a:ext cx="77319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2654AD"/>
                </a:solidFill>
                <a:latin typeface="Arial Narrow" pitchFamily="34" charset="0"/>
              </a:rPr>
              <a:t>ЛИЧНОСТНОЕ РАЗВИТИЕ</a:t>
            </a:r>
          </a:p>
          <a:p>
            <a:r>
              <a:rPr lang="ru-RU" sz="2000" b="1">
                <a:solidFill>
                  <a:srgbClr val="000000"/>
                </a:solidFill>
                <a:latin typeface="Arial Narrow" pitchFamily="34" charset="0"/>
              </a:rPr>
              <a:t>Творческое развитие, популяризация ЗОЖ среди школьников, популяризация профессий</a:t>
            </a:r>
          </a:p>
        </p:txBody>
      </p:sp>
    </p:spTree>
    <p:extLst>
      <p:ext uri="{BB962C8B-B14F-4D97-AF65-F5344CB8AC3E}">
        <p14:creationId xmlns:p14="http://schemas.microsoft.com/office/powerpoint/2010/main" val="571300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4" y="1716088"/>
            <a:ext cx="8353425" cy="4883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2654AD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Популяризация профессий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образовательных мероприятий и программ, направленных на определение будущей профессии – интерактивных игр, семинаров, мастер-классов, открытых лекториев, встреч с интересными людьми;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Популяризация научно-изобретательской деятельности;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и развитие детских проектов;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375"/>
              </a:spcBef>
              <a:spcAft>
                <a:spcPts val="0"/>
              </a:spcAft>
              <a:buClr>
                <a:srgbClr val="1E4FA2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профильных событий – фестивалей, конкурсов, олимпиад, акций, </a:t>
            </a:r>
            <a:r>
              <a:rPr lang="ru-RU" sz="2400" dirty="0" err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флешмобов</a:t>
            </a:r>
            <a:r>
              <a:rPr lang="ru-RU" sz="24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Проведение образовательных программ по повышению квалификации инструкторского и педагогического состава, а также руководителей общественных организаций</a:t>
            </a:r>
            <a:endParaRPr lang="ru-RU" sz="2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429" y="712789"/>
            <a:ext cx="7429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6"/>
          <p:cNvSpPr>
            <a:spLocks noChangeArrowheads="1"/>
          </p:cNvSpPr>
          <p:nvPr/>
        </p:nvSpPr>
        <p:spPr bwMode="auto">
          <a:xfrm>
            <a:off x="1501379" y="708025"/>
            <a:ext cx="77319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2654AD"/>
                </a:solidFill>
                <a:latin typeface="Arial Narrow" pitchFamily="34" charset="0"/>
              </a:rPr>
              <a:t>ЛИЧНОСТНОЕ РАЗВИТИЕ</a:t>
            </a:r>
          </a:p>
          <a:p>
            <a:r>
              <a:rPr lang="ru-RU" sz="2000" b="1">
                <a:solidFill>
                  <a:srgbClr val="000000"/>
                </a:solidFill>
                <a:latin typeface="Arial Narrow" pitchFamily="34" charset="0"/>
              </a:rPr>
              <a:t>Творческое развитие, популяризация ЗОЖ среди школьников, популяризация профессий</a:t>
            </a:r>
          </a:p>
        </p:txBody>
      </p:sp>
    </p:spTree>
    <p:extLst>
      <p:ext uri="{BB962C8B-B14F-4D97-AF65-F5344CB8AC3E}">
        <p14:creationId xmlns:p14="http://schemas.microsoft.com/office/powerpoint/2010/main" val="3136775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28355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714376"/>
            <a:ext cx="912019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7"/>
          <p:cNvSpPr>
            <a:spLocks noChangeArrowheads="1"/>
          </p:cNvSpPr>
          <p:nvPr/>
        </p:nvSpPr>
        <p:spPr bwMode="auto">
          <a:xfrm>
            <a:off x="347663" y="2505075"/>
            <a:ext cx="8436769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charset="0"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Организация профильных событий - фестивалей, конкурсов, акций и флешмобов;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charset="0"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Поддержка детских проектов;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charset="0"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Проведение образовательных программ – интерактивных игр, семинаров, мастер-классов, открытых лекториев, встреч с интересными людьми;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100000"/>
              <a:buFont typeface="Arial" charset="0"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Проведение образовательных программ по повышению квалификации инструкторского и педагогического состава, а также руководителей общественных организаций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1588294" y="714376"/>
            <a:ext cx="730805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E4FA2"/>
                </a:solidFill>
                <a:latin typeface="Arial Narrow" pitchFamily="34" charset="0"/>
              </a:rPr>
              <a:t> </a:t>
            </a:r>
            <a:r>
              <a:rPr lang="ru-RU" sz="2400" b="1">
                <a:solidFill>
                  <a:srgbClr val="1E4FA2"/>
                </a:solidFill>
                <a:latin typeface="Arial Narrow" pitchFamily="34" charset="0"/>
              </a:rPr>
              <a:t>ГРАЖДАНСКАЯ</a:t>
            </a:r>
            <a:r>
              <a:rPr lang="ru-RU" sz="2000" b="1">
                <a:solidFill>
                  <a:srgbClr val="1E4FA2"/>
                </a:solidFill>
                <a:latin typeface="Arial Narrow" pitchFamily="34" charset="0"/>
              </a:rPr>
              <a:t> </a:t>
            </a:r>
            <a:r>
              <a:rPr lang="ru-RU" sz="2400" b="1">
                <a:solidFill>
                  <a:srgbClr val="1E4FA2"/>
                </a:solidFill>
                <a:latin typeface="Arial Narrow" pitchFamily="34" charset="0"/>
              </a:rPr>
              <a:t>АКТИВНОСТЬ</a:t>
            </a:r>
            <a:endParaRPr lang="ru-RU" sz="2000" b="1">
              <a:solidFill>
                <a:srgbClr val="1E4FA2"/>
              </a:solidFill>
              <a:latin typeface="Arial Narrow" pitchFamily="34" charset="0"/>
            </a:endParaRPr>
          </a:p>
          <a:p>
            <a:r>
              <a:rPr lang="ru-RU" sz="2000" b="1">
                <a:latin typeface="Arial Narrow" pitchFamily="34" charset="0"/>
              </a:rPr>
              <a:t>Волонтерская деятельность, поисковая работа, изучение истории и краеведения,</a:t>
            </a:r>
          </a:p>
          <a:p>
            <a:r>
              <a:rPr lang="ru-RU" sz="2000" b="1">
                <a:latin typeface="Arial Narrow" pitchFamily="34" charset="0"/>
              </a:rPr>
              <a:t>«Школа Безопасности» – воспитание культуры безопасности среди детей и подростков</a:t>
            </a:r>
            <a:endParaRPr lang="ru-RU" sz="20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50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844" y="658814"/>
            <a:ext cx="873919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6"/>
          <p:cNvSpPr>
            <a:spLocks noChangeArrowheads="1"/>
          </p:cNvSpPr>
          <p:nvPr/>
        </p:nvSpPr>
        <p:spPr bwMode="auto">
          <a:xfrm>
            <a:off x="1613298" y="658813"/>
            <a:ext cx="628769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2654A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ВОЕННО-ПАТРИОТИЧЕСКОЕ НАПРАВЛЕНИЕ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Aft>
                <a:spcPts val="1125"/>
              </a:spcAft>
            </a:pPr>
            <a:r>
              <a:rPr lang="ru-RU" sz="2000" b="1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Осуществляется при координации с Всероссийским военно-патриотическим движением «ЮНАРМИЯ»</a:t>
            </a:r>
            <a:endParaRPr lang="ru-RU" sz="2000" b="1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385763" y="2125664"/>
            <a:ext cx="8153400" cy="441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Работа военно-патриотических клубов и вовлечение в нее детей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Организация профильных событий, направленных на повышение интереса у детей к службе ВС РФ, в том числе военных сборов, военно-спортивных игр, соревнований, акций;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Проведение образовательных программ – интерактивных игр, семинаров, мастер-классов, открытых лекториев, встреч с интересными людьми, Героями России и ветеранами;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Clr>
                <a:srgbClr val="1E4FA2"/>
              </a:buClr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Проведение образовательных программ по повышению квалификации инструкторского и педагогического состава, а также руководителей общественных организаций и военно-патриотических клубов.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682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98500"/>
            <a:ext cx="72747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1631157" y="698500"/>
            <a:ext cx="576500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2654AD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ИНФОРМАЦИОННО-МЕДИЙНОЕ НАПРАВЛЕНИЕ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Aft>
                <a:spcPts val="1125"/>
              </a:spcAft>
            </a:pPr>
            <a:r>
              <a:rPr lang="ru-RU" sz="2000" b="1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Взаимодействие СМИ, государственных и общественных институтов</a:t>
            </a:r>
            <a:endParaRPr lang="ru-RU" sz="2000" b="1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394098" y="2136775"/>
            <a:ext cx="8164115" cy="404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70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Перспективы развития направления в рамках деятельности РДШ.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70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Информационное развитие: создание школьных газет, подготовка материалов для местных газет и журналов, а также TV, освещение деятельности в социальных сетях, включая съемку видеороликов;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>
              <a:spcBef>
                <a:spcPts val="375"/>
              </a:spcBef>
              <a:spcAft>
                <a:spcPts val="375"/>
              </a:spcAft>
              <a:buClr>
                <a:srgbClr val="1E4FA2"/>
              </a:buClr>
              <a:buSzPct val="70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Проведение образовательных программ по повышению квалификации инструкторского и педагогического состава, а также руководителей общественных организаций;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buClr>
                <a:srgbClr val="1E4FA2"/>
              </a:buClr>
              <a:buFont typeface="Arial" charset="0"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Подготовка информационного контента для детей.</a:t>
            </a:r>
            <a:endParaRPr lang="ru-RU" sz="2400"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41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РСМ\РДШ\kpc17_AG4y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9807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Неравнодушная молодежь строит будущее </a:t>
            </a:r>
            <a:r>
              <a:rPr lang="ru-RU" b="1" dirty="0" smtClean="0">
                <a:solidFill>
                  <a:srgbClr val="FF0000"/>
                </a:solidFill>
              </a:rPr>
              <a:t>России!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185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7029400"/>
          </a:xfrm>
        </p:spPr>
      </p:pic>
    </p:spTree>
    <p:extLst>
      <p:ext uri="{BB962C8B-B14F-4D97-AF65-F5344CB8AC3E}">
        <p14:creationId xmlns:p14="http://schemas.microsoft.com/office/powerpoint/2010/main" val="3738188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0"/>
            <a:ext cx="3528392" cy="20302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совершенствование </a:t>
            </a:r>
            <a:r>
              <a:rPr lang="ru-RU" b="1" dirty="0">
                <a:solidFill>
                  <a:srgbClr val="0070C0"/>
                </a:solidFill>
              </a:rPr>
              <a:t>государственной политики в области воспитания подрастающего поколения и содействие формированию личности на основе присущей российскому обществу системы ценностей.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639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6768" y="620688"/>
            <a:ext cx="4917232" cy="495942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70C0"/>
                </a:solidFill>
              </a:rPr>
              <a:t>28 марта 2016 года в МГУ </a:t>
            </a:r>
            <a:r>
              <a:rPr lang="ru-RU" sz="3100" b="1" dirty="0" err="1">
                <a:solidFill>
                  <a:srgbClr val="0070C0"/>
                </a:solidFill>
              </a:rPr>
              <a:t>им.Ломоносова</a:t>
            </a:r>
            <a:r>
              <a:rPr lang="ru-RU" sz="3100" b="1" dirty="0">
                <a:solidFill>
                  <a:srgbClr val="0070C0"/>
                </a:solidFill>
              </a:rPr>
              <a:t> состоялась учредительное собрание организации. </a:t>
            </a:r>
            <a:r>
              <a:rPr lang="ru-RU" sz="3100" b="1" dirty="0" smtClean="0">
                <a:solidFill>
                  <a:srgbClr val="0070C0"/>
                </a:solidFill>
              </a:rPr>
              <a:t/>
            </a:r>
            <a:br>
              <a:rPr lang="ru-RU" sz="3100" b="1" dirty="0" smtClean="0">
                <a:solidFill>
                  <a:srgbClr val="0070C0"/>
                </a:solidFill>
              </a:rPr>
            </a:br>
            <a:r>
              <a:rPr lang="ru-RU" sz="3100" b="1" dirty="0" smtClean="0">
                <a:solidFill>
                  <a:srgbClr val="0070C0"/>
                </a:solidFill>
              </a:rPr>
              <a:t>На </a:t>
            </a:r>
            <a:r>
              <a:rPr lang="ru-RU" sz="3100" b="1" dirty="0">
                <a:solidFill>
                  <a:srgbClr val="0070C0"/>
                </a:solidFill>
              </a:rPr>
              <a:t>собрании высшим органом управления движения утвержден координационный совет, руководство им осуществляет председатель и два сопредседателя, избираемые сроком на три года</a:t>
            </a:r>
            <a:r>
              <a:rPr lang="ru-RU" b="1" dirty="0">
                <a:solidFill>
                  <a:srgbClr val="0070C0"/>
                </a:solidFill>
              </a:rPr>
              <a:t>.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3888432" cy="4680520"/>
          </a:xfrm>
        </p:spPr>
      </p:pic>
    </p:spTree>
    <p:extLst>
      <p:ext uri="{BB962C8B-B14F-4D97-AF65-F5344CB8AC3E}">
        <p14:creationId xmlns:p14="http://schemas.microsoft.com/office/powerpoint/2010/main" val="1812949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19087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УЧРЕДИТЕЛИ РДШ: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91683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Федеральное агентство по делам молодежи (</a:t>
            </a:r>
            <a:r>
              <a:rPr lang="ru-RU" b="1" dirty="0" err="1"/>
              <a:t>Росмолодежь</a:t>
            </a:r>
            <a:r>
              <a:rPr lang="ru-RU" b="1" dirty="0"/>
              <a:t>)</a:t>
            </a:r>
            <a:r>
              <a:rPr lang="ru-RU" dirty="0"/>
              <a:t> (учредитель Организации от имени Российской Федерации).</a:t>
            </a:r>
          </a:p>
          <a:p>
            <a:r>
              <a:rPr lang="ru-RU" b="1" dirty="0"/>
              <a:t>Садовничий, Виктор Антонович</a:t>
            </a:r>
            <a:r>
              <a:rPr lang="ru-RU" dirty="0"/>
              <a:t>, ректор МГУ </a:t>
            </a:r>
            <a:r>
              <a:rPr lang="ru-RU" dirty="0" err="1"/>
              <a:t>им.Ломоносова</a:t>
            </a:r>
            <a:r>
              <a:rPr lang="ru-RU" dirty="0"/>
              <a:t>.</a:t>
            </a:r>
          </a:p>
          <a:p>
            <a:r>
              <a:rPr lang="ru-RU" b="1" dirty="0"/>
              <a:t>Роднина, Ирина Константиновна</a:t>
            </a:r>
            <a:r>
              <a:rPr lang="ru-RU" dirty="0"/>
              <a:t>, депутат Государственной Думы, олимпийская чемпионка по фигурному катанию.</a:t>
            </a:r>
          </a:p>
          <a:p>
            <a:r>
              <a:rPr lang="ru-RU" b="1" dirty="0"/>
              <a:t>Иванова, Валентина Николаевна</a:t>
            </a:r>
            <a:r>
              <a:rPr lang="ru-RU" dirty="0"/>
              <a:t>, Председатель общественной организации «Всероссийское педагогическое собрание», ректор Московского государственного университета технологий и управления имени К.Г. Разумовского, член Совета по делам казачества при президенте РФ, профессор, доктор экономических наук.</a:t>
            </a:r>
          </a:p>
          <a:p>
            <a:r>
              <a:rPr lang="ru-RU" b="1" dirty="0"/>
              <a:t>Волохов Алексей Васильевич</a:t>
            </a:r>
            <a:r>
              <a:rPr lang="ru-RU" dirty="0"/>
              <a:t>, председатель Союза пионерских организаций – Федерации детских организаций.</a:t>
            </a:r>
          </a:p>
          <a:p>
            <a:r>
              <a:rPr lang="ru-RU" b="1" dirty="0"/>
              <a:t>Гусев, Алексей Владимирович</a:t>
            </a:r>
            <a:r>
              <a:rPr lang="ru-RU" dirty="0"/>
              <a:t>, председатель Национальной родительской ассоциации.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12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85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92515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3542179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25475" cy="26039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1669" y="1052736"/>
            <a:ext cx="4258816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Первый Съезд </a:t>
            </a:r>
            <a:r>
              <a:rPr lang="ru-RU" sz="2800" b="1" dirty="0">
                <a:solidFill>
                  <a:srgbClr val="FF0000"/>
                </a:solidFill>
              </a:rPr>
              <a:t>«Российского движения </a:t>
            </a:r>
            <a:r>
              <a:rPr lang="ru-RU" sz="2800" b="1" dirty="0" smtClean="0">
                <a:solidFill>
                  <a:srgbClr val="FF0000"/>
                </a:solidFill>
              </a:rPr>
              <a:t>школьников»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18-19 мая 2016года </a:t>
            </a:r>
            <a:r>
              <a:rPr lang="ru-RU" sz="2800" b="1" dirty="0" err="1" smtClean="0">
                <a:solidFill>
                  <a:schemeClr val="accent1"/>
                </a:solidFill>
              </a:rPr>
              <a:t>г.Москва</a:t>
            </a:r>
            <a:r>
              <a:rPr lang="ru-RU" sz="2800" b="1" dirty="0">
                <a:solidFill>
                  <a:schemeClr val="accent1"/>
                </a:solidFill>
              </a:rPr>
              <a:t/>
            </a:r>
            <a:br>
              <a:rPr lang="ru-RU" sz="2800" b="1" dirty="0">
                <a:solidFill>
                  <a:schemeClr val="accent1"/>
                </a:solidFill>
              </a:rPr>
            </a:b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5007"/>
            <a:ext cx="4644008" cy="2614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164" y="4077072"/>
            <a:ext cx="5037536" cy="2835946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30204"/>
            <a:ext cx="3528392" cy="203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64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689811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705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Общероссийская общественно-государственная детско-юношеская организация  «Российское движение школьников» #РДШ  </vt:lpstr>
      <vt:lpstr>Презентация PowerPoint</vt:lpstr>
      <vt:lpstr>ЦЕЛЬ:</vt:lpstr>
      <vt:lpstr>28 марта 2016 года в МГУ им.Ломоносова состоялась учредительное собрание организации.  На собрании высшим органом управления движения утвержден координационный совет, руководство им осуществляет председатель и два сопредседателя, избираемые сроком на три года. </vt:lpstr>
      <vt:lpstr>УЧРЕДИТЕЛИ РДШ:</vt:lpstr>
      <vt:lpstr>Презентация PowerPoint</vt:lpstr>
      <vt:lpstr>Презентация PowerPoint</vt:lpstr>
      <vt:lpstr>Первый Съезд «Российского движения школьников» 18-19 мая 2016года г.Москва </vt:lpstr>
      <vt:lpstr>Презентация PowerPoint</vt:lpstr>
      <vt:lpstr>СТРУКТУРА МЕСТНОГО ОТДЕЛЕНИЯ РДШ ВОЗРАСТ ЧЛЕНОВ-ОТ 8 ДО 18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ВЕКТОРЫ НАПРАВЛЕНИЙ ДЕЯТЕЛЬНОСТИ  РДШ: -ПРОФЕССИОНАЛЬНО-РАЗВИВАЮЩЕЕ;    -КУЛЬТУРНО-ТВОРЧЕСКОЕ;       -ГРАЖДАНСКО-ПАТРИОТИЧЕСКОЕ;           -СПОРТИВНОЕ;                  -ВОЕННО-ПАТРИОТИЧЕСКОЕ;                        -ИНФОРМАЦИОННО-МЕДИЙНОЕ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Неравнодушная молодежь строит будущее России!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Lazarus</dc:creator>
  <cp:lastModifiedBy>Пользователь Windows</cp:lastModifiedBy>
  <cp:revision>20</cp:revision>
  <dcterms:created xsi:type="dcterms:W3CDTF">2016-05-31T10:36:44Z</dcterms:created>
  <dcterms:modified xsi:type="dcterms:W3CDTF">2017-06-13T08:55:26Z</dcterms:modified>
</cp:coreProperties>
</file>