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2" r:id="rId9"/>
    <p:sldId id="271" r:id="rId10"/>
    <p:sldId id="273" r:id="rId11"/>
    <p:sldId id="274" r:id="rId12"/>
    <p:sldId id="275" r:id="rId13"/>
    <p:sldId id="270" r:id="rId14"/>
    <p:sldId id="277" r:id="rId15"/>
    <p:sldId id="279" r:id="rId16"/>
    <p:sldId id="276" r:id="rId17"/>
    <p:sldId id="281" r:id="rId18"/>
    <p:sldId id="282" r:id="rId19"/>
    <p:sldId id="283" r:id="rId20"/>
    <p:sldId id="286" r:id="rId21"/>
    <p:sldId id="312" r:id="rId22"/>
    <p:sldId id="311" r:id="rId23"/>
    <p:sldId id="313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4" r:id="rId46"/>
    <p:sldId id="315" r:id="rId47"/>
    <p:sldId id="261" r:id="rId48"/>
    <p:sldId id="262" r:id="rId49"/>
    <p:sldId id="263" r:id="rId50"/>
    <p:sldId id="264" r:id="rId51"/>
    <p:sldId id="304" r:id="rId52"/>
  </p:sldIdLst>
  <p:sldSz cx="13423900" cy="7543800"/>
  <p:notesSz cx="13423900" cy="75438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EUKSRR+Calibri Bold" panose="020B0604020202020204" charset="0"/>
      <p:regular r:id="rId57"/>
    </p:embeddedFont>
    <p:embeddedFont>
      <p:font typeface="Microsoft Sans Serif" panose="020B0604020202020204" pitchFamily="34" charset="0"/>
      <p:regular r:id="rId58"/>
    </p:embeddedFont>
    <p:embeddedFont>
      <p:font typeface="SRKDKF+Calibri" panose="020B0604020202020204" charset="0"/>
      <p:regular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PVROR+Calibri Bold" panose="020B0604020202020204" charset="0"/>
      <p:regular r:id="rId62"/>
    </p:embeddedFont>
    <p:embeddedFont>
      <p:font typeface="Trebuchet MS" panose="020B0603020202020204" pitchFamily="34" charset="0"/>
      <p:regular r:id="rId63"/>
      <p:bold r:id="rId64"/>
      <p:italic r:id="rId65"/>
      <p:boldItalic r:id="rId66"/>
    </p:embeddedFont>
    <p:embeddedFont>
      <p:font typeface="Verdana" panose="020B0604030504040204" pitchFamily="34" charset="0"/>
      <p:regular r:id="rId67"/>
      <p:bold r:id="rId68"/>
      <p:italic r:id="rId69"/>
      <p:boldItalic r:id="rId70"/>
    </p:embeddedFont>
    <p:embeddedFont>
      <p:font typeface="WIAEDU+Calibri" panose="020B0604020202020204" charset="0"/>
      <p:regular r:id="rId7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2" d="100"/>
          <a:sy n="62" d="100"/>
        </p:scale>
        <p:origin x="810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558614"/>
          </a:xfrm>
        </p:spPr>
        <p:txBody>
          <a:bodyPr lIns="0" tIns="0" rIns="0" bIns="0"/>
          <a:lstStyle>
            <a:lvl1pPr>
              <a:defRPr sz="363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5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23900" cy="75438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2893" y="415748"/>
            <a:ext cx="11578114" cy="1443800"/>
          </a:xfrm>
          <a:custGeom>
            <a:avLst/>
            <a:gdLst/>
            <a:ahLst/>
            <a:cxnLst/>
            <a:rect l="l" t="t" r="r" b="b"/>
            <a:pathLst>
              <a:path w="10515600" h="1312545">
                <a:moveTo>
                  <a:pt x="10296906" y="0"/>
                </a:moveTo>
                <a:lnTo>
                  <a:pt x="218694" y="0"/>
                </a:lnTo>
                <a:lnTo>
                  <a:pt x="168550" y="5776"/>
                </a:lnTo>
                <a:lnTo>
                  <a:pt x="122519" y="22229"/>
                </a:lnTo>
                <a:lnTo>
                  <a:pt x="81913" y="48045"/>
                </a:lnTo>
                <a:lnTo>
                  <a:pt x="48045" y="81913"/>
                </a:lnTo>
                <a:lnTo>
                  <a:pt x="22229" y="122519"/>
                </a:lnTo>
                <a:lnTo>
                  <a:pt x="5776" y="168550"/>
                </a:lnTo>
                <a:lnTo>
                  <a:pt x="0" y="218694"/>
                </a:lnTo>
                <a:lnTo>
                  <a:pt x="0" y="1093470"/>
                </a:lnTo>
                <a:lnTo>
                  <a:pt x="5776" y="1143613"/>
                </a:lnTo>
                <a:lnTo>
                  <a:pt x="22229" y="1189644"/>
                </a:lnTo>
                <a:lnTo>
                  <a:pt x="48045" y="1230250"/>
                </a:lnTo>
                <a:lnTo>
                  <a:pt x="81913" y="1264118"/>
                </a:lnTo>
                <a:lnTo>
                  <a:pt x="122519" y="1289934"/>
                </a:lnTo>
                <a:lnTo>
                  <a:pt x="168550" y="1306387"/>
                </a:lnTo>
                <a:lnTo>
                  <a:pt x="218694" y="1312164"/>
                </a:lnTo>
                <a:lnTo>
                  <a:pt x="10296906" y="1312164"/>
                </a:lnTo>
                <a:lnTo>
                  <a:pt x="10347049" y="1306387"/>
                </a:lnTo>
                <a:lnTo>
                  <a:pt x="10393080" y="1289934"/>
                </a:lnTo>
                <a:lnTo>
                  <a:pt x="10433686" y="1264118"/>
                </a:lnTo>
                <a:lnTo>
                  <a:pt x="10467554" y="1230250"/>
                </a:lnTo>
                <a:lnTo>
                  <a:pt x="10493370" y="1189644"/>
                </a:lnTo>
                <a:lnTo>
                  <a:pt x="10509823" y="1143613"/>
                </a:lnTo>
                <a:lnTo>
                  <a:pt x="10515600" y="1093470"/>
                </a:lnTo>
                <a:lnTo>
                  <a:pt x="10515600" y="218694"/>
                </a:lnTo>
                <a:lnTo>
                  <a:pt x="10509823" y="168550"/>
                </a:lnTo>
                <a:lnTo>
                  <a:pt x="10493370" y="122519"/>
                </a:lnTo>
                <a:lnTo>
                  <a:pt x="10467554" y="81913"/>
                </a:lnTo>
                <a:lnTo>
                  <a:pt x="10433686" y="48045"/>
                </a:lnTo>
                <a:lnTo>
                  <a:pt x="10393080" y="22229"/>
                </a:lnTo>
                <a:lnTo>
                  <a:pt x="10347049" y="5776"/>
                </a:lnTo>
                <a:lnTo>
                  <a:pt x="10296906" y="0"/>
                </a:lnTo>
                <a:close/>
              </a:path>
            </a:pathLst>
          </a:custGeom>
          <a:solidFill>
            <a:srgbClr val="274FA3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8" name="bg object 18"/>
          <p:cNvSpPr/>
          <p:nvPr/>
        </p:nvSpPr>
        <p:spPr>
          <a:xfrm>
            <a:off x="922893" y="415748"/>
            <a:ext cx="11578114" cy="1443800"/>
          </a:xfrm>
          <a:custGeom>
            <a:avLst/>
            <a:gdLst/>
            <a:ahLst/>
            <a:cxnLst/>
            <a:rect l="l" t="t" r="r" b="b"/>
            <a:pathLst>
              <a:path w="10515600" h="1312545">
                <a:moveTo>
                  <a:pt x="0" y="218694"/>
                </a:moveTo>
                <a:lnTo>
                  <a:pt x="5776" y="168550"/>
                </a:lnTo>
                <a:lnTo>
                  <a:pt x="22229" y="122519"/>
                </a:lnTo>
                <a:lnTo>
                  <a:pt x="48045" y="81913"/>
                </a:lnTo>
                <a:lnTo>
                  <a:pt x="81913" y="48045"/>
                </a:lnTo>
                <a:lnTo>
                  <a:pt x="122519" y="22229"/>
                </a:lnTo>
                <a:lnTo>
                  <a:pt x="168550" y="5776"/>
                </a:lnTo>
                <a:lnTo>
                  <a:pt x="218694" y="0"/>
                </a:lnTo>
                <a:lnTo>
                  <a:pt x="10296906" y="0"/>
                </a:lnTo>
                <a:lnTo>
                  <a:pt x="10347049" y="5776"/>
                </a:lnTo>
                <a:lnTo>
                  <a:pt x="10393080" y="22229"/>
                </a:lnTo>
                <a:lnTo>
                  <a:pt x="10433686" y="48045"/>
                </a:lnTo>
                <a:lnTo>
                  <a:pt x="10467554" y="81913"/>
                </a:lnTo>
                <a:lnTo>
                  <a:pt x="10493370" y="122519"/>
                </a:lnTo>
                <a:lnTo>
                  <a:pt x="10509823" y="168550"/>
                </a:lnTo>
                <a:lnTo>
                  <a:pt x="10515600" y="218694"/>
                </a:lnTo>
                <a:lnTo>
                  <a:pt x="10515600" y="1093470"/>
                </a:lnTo>
                <a:lnTo>
                  <a:pt x="10509823" y="1143613"/>
                </a:lnTo>
                <a:lnTo>
                  <a:pt x="10493370" y="1189644"/>
                </a:lnTo>
                <a:lnTo>
                  <a:pt x="10467554" y="1230250"/>
                </a:lnTo>
                <a:lnTo>
                  <a:pt x="10433686" y="1264118"/>
                </a:lnTo>
                <a:lnTo>
                  <a:pt x="10393080" y="1289934"/>
                </a:lnTo>
                <a:lnTo>
                  <a:pt x="10347049" y="1306387"/>
                </a:lnTo>
                <a:lnTo>
                  <a:pt x="10296906" y="1312164"/>
                </a:lnTo>
                <a:lnTo>
                  <a:pt x="218694" y="1312164"/>
                </a:lnTo>
                <a:lnTo>
                  <a:pt x="168550" y="1306387"/>
                </a:lnTo>
                <a:lnTo>
                  <a:pt x="122519" y="1289934"/>
                </a:lnTo>
                <a:lnTo>
                  <a:pt x="81913" y="1264118"/>
                </a:lnTo>
                <a:lnTo>
                  <a:pt x="48045" y="1230250"/>
                </a:lnTo>
                <a:lnTo>
                  <a:pt x="22229" y="1189644"/>
                </a:lnTo>
                <a:lnTo>
                  <a:pt x="5776" y="1143613"/>
                </a:lnTo>
                <a:lnTo>
                  <a:pt x="0" y="1093470"/>
                </a:lnTo>
                <a:lnTo>
                  <a:pt x="0" y="2186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558614"/>
          </a:xfrm>
        </p:spPr>
        <p:txBody>
          <a:bodyPr lIns="0" tIns="0" rIns="0" bIns="0"/>
          <a:lstStyle>
            <a:lvl1pPr>
              <a:defRPr sz="363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195" y="1735074"/>
            <a:ext cx="58393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3308" y="1735074"/>
            <a:ext cx="58393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8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vcht.center/center/news/realizacia-konceptcii-razvitiya-dod_202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98494" y="2625774"/>
            <a:ext cx="6190674" cy="926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SRKDKF+Calibri"/>
                <a:cs typeface="SRKDKF+Calibri"/>
              </a:rPr>
              <a:t>Концепция</a:t>
            </a:r>
            <a:r>
              <a:rPr sz="2900" spc="-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  <a:r>
              <a:rPr sz="29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2900" spc="-17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дополнительного</a:t>
            </a:r>
          </a:p>
          <a:p>
            <a:pPr marL="477011" marR="0">
              <a:lnSpc>
                <a:spcPts val="3467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 </a:t>
            </a:r>
            <a:r>
              <a:rPr sz="2900" spc="-18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  <a:r>
              <a:rPr sz="29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2900" spc="-24" dirty="0">
                <a:solidFill>
                  <a:srgbClr val="000000"/>
                </a:solidFill>
                <a:latin typeface="SRKDKF+Calibri"/>
                <a:cs typeface="SRKDKF+Calibri"/>
              </a:rPr>
              <a:t>до</a:t>
            </a:r>
            <a:r>
              <a:rPr sz="2900" dirty="0">
                <a:solidFill>
                  <a:srgbClr val="000000"/>
                </a:solidFill>
                <a:latin typeface="SRKDKF+Calibri"/>
                <a:cs typeface="SRKDKF+Calibri"/>
              </a:rPr>
              <a:t> 2030 </a:t>
            </a:r>
            <a:r>
              <a:rPr sz="2900" spc="-44" dirty="0">
                <a:solidFill>
                  <a:srgbClr val="000000"/>
                </a:solidFill>
                <a:latin typeface="SRKDKF+Calibri"/>
                <a:cs typeface="SRKDKF+Calibri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ject 2">
            <a:extLst>
              <a:ext uri="{FF2B5EF4-FFF2-40B4-BE49-F238E27FC236}">
                <a16:creationId xmlns:a16="http://schemas.microsoft.com/office/drawing/2014/main" id="{E46F4D16-E2EE-4408-B9EB-2F3D08E18A1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157" y="285875"/>
            <a:ext cx="13411200" cy="7543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4027" y="11875"/>
            <a:ext cx="3018219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850" spc="-6" dirty="0">
                <a:solidFill>
                  <a:srgbClr val="274FA3"/>
                </a:solidFill>
                <a:latin typeface="Verdana"/>
                <a:cs typeface="Verdana"/>
              </a:rPr>
              <a:t>ПЕДАГОГИ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11802" y="2246934"/>
            <a:ext cx="1553464" cy="1553464"/>
            <a:chOff x="3550411" y="2042667"/>
            <a:chExt cx="1412240" cy="1412240"/>
          </a:xfrm>
        </p:grpSpPr>
        <p:sp>
          <p:nvSpPr>
            <p:cNvPr id="4" name="object 4"/>
            <p:cNvSpPr/>
            <p:nvPr/>
          </p:nvSpPr>
          <p:spPr>
            <a:xfrm>
              <a:off x="4256531" y="2052192"/>
              <a:ext cx="275590" cy="697230"/>
            </a:xfrm>
            <a:custGeom>
              <a:avLst/>
              <a:gdLst/>
              <a:ahLst/>
              <a:cxnLst/>
              <a:rect l="l" t="t" r="r" b="b"/>
              <a:pathLst>
                <a:path w="275589" h="697230">
                  <a:moveTo>
                    <a:pt x="0" y="0"/>
                  </a:moveTo>
                  <a:lnTo>
                    <a:pt x="0" y="696722"/>
                  </a:lnTo>
                  <a:lnTo>
                    <a:pt x="275589" y="56896"/>
                  </a:lnTo>
                  <a:lnTo>
                    <a:pt x="231548" y="39672"/>
                  </a:lnTo>
                  <a:lnTo>
                    <a:pt x="186530" y="25494"/>
                  </a:lnTo>
                  <a:lnTo>
                    <a:pt x="140700" y="14398"/>
                  </a:lnTo>
                  <a:lnTo>
                    <a:pt x="94224" y="6425"/>
                  </a:lnTo>
                  <a:lnTo>
                    <a:pt x="4726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4256531" y="2052192"/>
              <a:ext cx="275590" cy="697230"/>
            </a:xfrm>
            <a:custGeom>
              <a:avLst/>
              <a:gdLst/>
              <a:ahLst/>
              <a:cxnLst/>
              <a:rect l="l" t="t" r="r" b="b"/>
              <a:pathLst>
                <a:path w="275589" h="697230">
                  <a:moveTo>
                    <a:pt x="0" y="0"/>
                  </a:moveTo>
                  <a:lnTo>
                    <a:pt x="47269" y="1612"/>
                  </a:lnTo>
                  <a:lnTo>
                    <a:pt x="94224" y="6425"/>
                  </a:lnTo>
                  <a:lnTo>
                    <a:pt x="140700" y="14398"/>
                  </a:lnTo>
                  <a:lnTo>
                    <a:pt x="186530" y="25494"/>
                  </a:lnTo>
                  <a:lnTo>
                    <a:pt x="231548" y="39672"/>
                  </a:lnTo>
                  <a:lnTo>
                    <a:pt x="275589" y="56896"/>
                  </a:lnTo>
                  <a:lnTo>
                    <a:pt x="0" y="69672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4256531" y="2109088"/>
              <a:ext cx="695960" cy="640080"/>
            </a:xfrm>
            <a:custGeom>
              <a:avLst/>
              <a:gdLst/>
              <a:ahLst/>
              <a:cxnLst/>
              <a:rect l="l" t="t" r="r" b="b"/>
              <a:pathLst>
                <a:path w="695960" h="640080">
                  <a:moveTo>
                    <a:pt x="275589" y="0"/>
                  </a:moveTo>
                  <a:lnTo>
                    <a:pt x="0" y="639826"/>
                  </a:lnTo>
                  <a:lnTo>
                    <a:pt x="695832" y="605789"/>
                  </a:lnTo>
                  <a:lnTo>
                    <a:pt x="691640" y="556379"/>
                  </a:lnTo>
                  <a:lnTo>
                    <a:pt x="684036" y="507829"/>
                  </a:lnTo>
                  <a:lnTo>
                    <a:pt x="673121" y="460284"/>
                  </a:lnTo>
                  <a:lnTo>
                    <a:pt x="658995" y="413891"/>
                  </a:lnTo>
                  <a:lnTo>
                    <a:pt x="641758" y="368794"/>
                  </a:lnTo>
                  <a:lnTo>
                    <a:pt x="621511" y="325141"/>
                  </a:lnTo>
                  <a:lnTo>
                    <a:pt x="598354" y="283075"/>
                  </a:lnTo>
                  <a:lnTo>
                    <a:pt x="572388" y="242744"/>
                  </a:lnTo>
                  <a:lnTo>
                    <a:pt x="543714" y="204293"/>
                  </a:lnTo>
                  <a:lnTo>
                    <a:pt x="512432" y="167866"/>
                  </a:lnTo>
                  <a:lnTo>
                    <a:pt x="478641" y="133611"/>
                  </a:lnTo>
                  <a:lnTo>
                    <a:pt x="442444" y="101673"/>
                  </a:lnTo>
                  <a:lnTo>
                    <a:pt x="403939" y="72197"/>
                  </a:lnTo>
                  <a:lnTo>
                    <a:pt x="363228" y="45329"/>
                  </a:lnTo>
                  <a:lnTo>
                    <a:pt x="320412" y="21214"/>
                  </a:lnTo>
                  <a:lnTo>
                    <a:pt x="275589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4256531" y="2109088"/>
              <a:ext cx="695960" cy="640080"/>
            </a:xfrm>
            <a:custGeom>
              <a:avLst/>
              <a:gdLst/>
              <a:ahLst/>
              <a:cxnLst/>
              <a:rect l="l" t="t" r="r" b="b"/>
              <a:pathLst>
                <a:path w="695960" h="640080">
                  <a:moveTo>
                    <a:pt x="275589" y="0"/>
                  </a:moveTo>
                  <a:lnTo>
                    <a:pt x="320412" y="21214"/>
                  </a:lnTo>
                  <a:lnTo>
                    <a:pt x="363228" y="45329"/>
                  </a:lnTo>
                  <a:lnTo>
                    <a:pt x="403939" y="72197"/>
                  </a:lnTo>
                  <a:lnTo>
                    <a:pt x="442444" y="101673"/>
                  </a:lnTo>
                  <a:lnTo>
                    <a:pt x="478641" y="133611"/>
                  </a:lnTo>
                  <a:lnTo>
                    <a:pt x="512432" y="167866"/>
                  </a:lnTo>
                  <a:lnTo>
                    <a:pt x="543714" y="204293"/>
                  </a:lnTo>
                  <a:lnTo>
                    <a:pt x="572388" y="242744"/>
                  </a:lnTo>
                  <a:lnTo>
                    <a:pt x="598354" y="283075"/>
                  </a:lnTo>
                  <a:lnTo>
                    <a:pt x="621511" y="325141"/>
                  </a:lnTo>
                  <a:lnTo>
                    <a:pt x="641758" y="368794"/>
                  </a:lnTo>
                  <a:lnTo>
                    <a:pt x="658995" y="413891"/>
                  </a:lnTo>
                  <a:lnTo>
                    <a:pt x="673121" y="460284"/>
                  </a:lnTo>
                  <a:lnTo>
                    <a:pt x="684036" y="507829"/>
                  </a:lnTo>
                  <a:lnTo>
                    <a:pt x="691640" y="556379"/>
                  </a:lnTo>
                  <a:lnTo>
                    <a:pt x="695832" y="605789"/>
                  </a:lnTo>
                  <a:lnTo>
                    <a:pt x="0" y="639826"/>
                  </a:lnTo>
                  <a:lnTo>
                    <a:pt x="275589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4256531" y="2714878"/>
              <a:ext cx="696595" cy="730885"/>
            </a:xfrm>
            <a:custGeom>
              <a:avLst/>
              <a:gdLst/>
              <a:ahLst/>
              <a:cxnLst/>
              <a:rect l="l" t="t" r="r" b="b"/>
              <a:pathLst>
                <a:path w="696595" h="730885">
                  <a:moveTo>
                    <a:pt x="695832" y="0"/>
                  </a:moveTo>
                  <a:lnTo>
                    <a:pt x="0" y="34036"/>
                  </a:lnTo>
                  <a:lnTo>
                    <a:pt x="12191" y="730504"/>
                  </a:lnTo>
                  <a:lnTo>
                    <a:pt x="34035" y="729869"/>
                  </a:lnTo>
                  <a:lnTo>
                    <a:pt x="81598" y="725933"/>
                  </a:lnTo>
                  <a:lnTo>
                    <a:pt x="128146" y="718898"/>
                  </a:lnTo>
                  <a:lnTo>
                    <a:pt x="173580" y="708873"/>
                  </a:lnTo>
                  <a:lnTo>
                    <a:pt x="217801" y="695965"/>
                  </a:lnTo>
                  <a:lnTo>
                    <a:pt x="260711" y="680285"/>
                  </a:lnTo>
                  <a:lnTo>
                    <a:pt x="302212" y="661939"/>
                  </a:lnTo>
                  <a:lnTo>
                    <a:pt x="342204" y="641038"/>
                  </a:lnTo>
                  <a:lnTo>
                    <a:pt x="380590" y="617690"/>
                  </a:lnTo>
                  <a:lnTo>
                    <a:pt x="417271" y="592003"/>
                  </a:lnTo>
                  <a:lnTo>
                    <a:pt x="452148" y="564086"/>
                  </a:lnTo>
                  <a:lnTo>
                    <a:pt x="485122" y="534049"/>
                  </a:lnTo>
                  <a:lnTo>
                    <a:pt x="516096" y="501999"/>
                  </a:lnTo>
                  <a:lnTo>
                    <a:pt x="544970" y="468045"/>
                  </a:lnTo>
                  <a:lnTo>
                    <a:pt x="571646" y="432296"/>
                  </a:lnTo>
                  <a:lnTo>
                    <a:pt x="596025" y="394861"/>
                  </a:lnTo>
                  <a:lnTo>
                    <a:pt x="618010" y="355849"/>
                  </a:lnTo>
                  <a:lnTo>
                    <a:pt x="637500" y="315367"/>
                  </a:lnTo>
                  <a:lnTo>
                    <a:pt x="654399" y="273526"/>
                  </a:lnTo>
                  <a:lnTo>
                    <a:pt x="668606" y="230433"/>
                  </a:lnTo>
                  <a:lnTo>
                    <a:pt x="680025" y="186197"/>
                  </a:lnTo>
                  <a:lnTo>
                    <a:pt x="688555" y="140927"/>
                  </a:lnTo>
                  <a:lnTo>
                    <a:pt x="694099" y="94732"/>
                  </a:lnTo>
                  <a:lnTo>
                    <a:pt x="696557" y="47719"/>
                  </a:lnTo>
                  <a:lnTo>
                    <a:pt x="695832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4256531" y="2714878"/>
              <a:ext cx="696595" cy="730885"/>
            </a:xfrm>
            <a:custGeom>
              <a:avLst/>
              <a:gdLst/>
              <a:ahLst/>
              <a:cxnLst/>
              <a:rect l="l" t="t" r="r" b="b"/>
              <a:pathLst>
                <a:path w="696595" h="730885">
                  <a:moveTo>
                    <a:pt x="695832" y="0"/>
                  </a:moveTo>
                  <a:lnTo>
                    <a:pt x="696557" y="47719"/>
                  </a:lnTo>
                  <a:lnTo>
                    <a:pt x="694099" y="94732"/>
                  </a:lnTo>
                  <a:lnTo>
                    <a:pt x="688555" y="140927"/>
                  </a:lnTo>
                  <a:lnTo>
                    <a:pt x="680025" y="186197"/>
                  </a:lnTo>
                  <a:lnTo>
                    <a:pt x="668606" y="230433"/>
                  </a:lnTo>
                  <a:lnTo>
                    <a:pt x="654399" y="273526"/>
                  </a:lnTo>
                  <a:lnTo>
                    <a:pt x="637500" y="315367"/>
                  </a:lnTo>
                  <a:lnTo>
                    <a:pt x="618010" y="355849"/>
                  </a:lnTo>
                  <a:lnTo>
                    <a:pt x="596025" y="394861"/>
                  </a:lnTo>
                  <a:lnTo>
                    <a:pt x="571646" y="432296"/>
                  </a:lnTo>
                  <a:lnTo>
                    <a:pt x="544970" y="468045"/>
                  </a:lnTo>
                  <a:lnTo>
                    <a:pt x="516096" y="501999"/>
                  </a:lnTo>
                  <a:lnTo>
                    <a:pt x="485122" y="534049"/>
                  </a:lnTo>
                  <a:lnTo>
                    <a:pt x="452148" y="564086"/>
                  </a:lnTo>
                  <a:lnTo>
                    <a:pt x="417271" y="592003"/>
                  </a:lnTo>
                  <a:lnTo>
                    <a:pt x="380590" y="617690"/>
                  </a:lnTo>
                  <a:lnTo>
                    <a:pt x="342204" y="641038"/>
                  </a:lnTo>
                  <a:lnTo>
                    <a:pt x="302212" y="661939"/>
                  </a:lnTo>
                  <a:lnTo>
                    <a:pt x="260711" y="680285"/>
                  </a:lnTo>
                  <a:lnTo>
                    <a:pt x="217801" y="695965"/>
                  </a:lnTo>
                  <a:lnTo>
                    <a:pt x="173580" y="708873"/>
                  </a:lnTo>
                  <a:lnTo>
                    <a:pt x="128146" y="718898"/>
                  </a:lnTo>
                  <a:lnTo>
                    <a:pt x="81598" y="725933"/>
                  </a:lnTo>
                  <a:lnTo>
                    <a:pt x="34035" y="729869"/>
                  </a:lnTo>
                  <a:lnTo>
                    <a:pt x="26796" y="730123"/>
                  </a:lnTo>
                  <a:lnTo>
                    <a:pt x="19557" y="730376"/>
                  </a:lnTo>
                  <a:lnTo>
                    <a:pt x="12191" y="730504"/>
                  </a:lnTo>
                  <a:lnTo>
                    <a:pt x="0" y="34036"/>
                  </a:lnTo>
                  <a:lnTo>
                    <a:pt x="69583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9936" y="2635757"/>
              <a:ext cx="709295" cy="809625"/>
            </a:xfrm>
            <a:custGeom>
              <a:avLst/>
              <a:gdLst/>
              <a:ahLst/>
              <a:cxnLst/>
              <a:rect l="l" t="t" r="r" b="b"/>
              <a:pathLst>
                <a:path w="709295" h="809625">
                  <a:moveTo>
                    <a:pt x="9143" y="0"/>
                  </a:moveTo>
                  <a:lnTo>
                    <a:pt x="4786" y="31158"/>
                  </a:lnTo>
                  <a:lnTo>
                    <a:pt x="1809" y="62484"/>
                  </a:lnTo>
                  <a:lnTo>
                    <a:pt x="214" y="93904"/>
                  </a:lnTo>
                  <a:lnTo>
                    <a:pt x="0" y="125349"/>
                  </a:lnTo>
                  <a:lnTo>
                    <a:pt x="2456" y="173009"/>
                  </a:lnTo>
                  <a:lnTo>
                    <a:pt x="8040" y="219753"/>
                  </a:lnTo>
                  <a:lnTo>
                    <a:pt x="16646" y="265478"/>
                  </a:lnTo>
                  <a:lnTo>
                    <a:pt x="28169" y="310082"/>
                  </a:lnTo>
                  <a:lnTo>
                    <a:pt x="42504" y="353463"/>
                  </a:lnTo>
                  <a:lnTo>
                    <a:pt x="59545" y="395519"/>
                  </a:lnTo>
                  <a:lnTo>
                    <a:pt x="79186" y="436148"/>
                  </a:lnTo>
                  <a:lnTo>
                    <a:pt x="101322" y="475248"/>
                  </a:lnTo>
                  <a:lnTo>
                    <a:pt x="125848" y="512716"/>
                  </a:lnTo>
                  <a:lnTo>
                    <a:pt x="152658" y="548451"/>
                  </a:lnTo>
                  <a:lnTo>
                    <a:pt x="181647" y="582352"/>
                  </a:lnTo>
                  <a:lnTo>
                    <a:pt x="212709" y="614314"/>
                  </a:lnTo>
                  <a:lnTo>
                    <a:pt x="245739" y="644238"/>
                  </a:lnTo>
                  <a:lnTo>
                    <a:pt x="280631" y="672020"/>
                  </a:lnTo>
                  <a:lnTo>
                    <a:pt x="317280" y="697559"/>
                  </a:lnTo>
                  <a:lnTo>
                    <a:pt x="355581" y="720753"/>
                  </a:lnTo>
                  <a:lnTo>
                    <a:pt x="395427" y="741499"/>
                  </a:lnTo>
                  <a:lnTo>
                    <a:pt x="436715" y="759696"/>
                  </a:lnTo>
                  <a:lnTo>
                    <a:pt x="479337" y="775241"/>
                  </a:lnTo>
                  <a:lnTo>
                    <a:pt x="523190" y="788033"/>
                  </a:lnTo>
                  <a:lnTo>
                    <a:pt x="568166" y="797969"/>
                  </a:lnTo>
                  <a:lnTo>
                    <a:pt x="614161" y="804948"/>
                  </a:lnTo>
                  <a:lnTo>
                    <a:pt x="661070" y="808867"/>
                  </a:lnTo>
                  <a:lnTo>
                    <a:pt x="708787" y="809625"/>
                  </a:lnTo>
                  <a:lnTo>
                    <a:pt x="696595" y="11315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9936" y="2635757"/>
              <a:ext cx="709295" cy="809625"/>
            </a:xfrm>
            <a:custGeom>
              <a:avLst/>
              <a:gdLst/>
              <a:ahLst/>
              <a:cxnLst/>
              <a:rect l="l" t="t" r="r" b="b"/>
              <a:pathLst>
                <a:path w="709295" h="809625">
                  <a:moveTo>
                    <a:pt x="708787" y="809625"/>
                  </a:moveTo>
                  <a:lnTo>
                    <a:pt x="661070" y="808867"/>
                  </a:lnTo>
                  <a:lnTo>
                    <a:pt x="614161" y="804948"/>
                  </a:lnTo>
                  <a:lnTo>
                    <a:pt x="568166" y="797969"/>
                  </a:lnTo>
                  <a:lnTo>
                    <a:pt x="523190" y="788033"/>
                  </a:lnTo>
                  <a:lnTo>
                    <a:pt x="479337" y="775241"/>
                  </a:lnTo>
                  <a:lnTo>
                    <a:pt x="436715" y="759696"/>
                  </a:lnTo>
                  <a:lnTo>
                    <a:pt x="395427" y="741499"/>
                  </a:lnTo>
                  <a:lnTo>
                    <a:pt x="355581" y="720753"/>
                  </a:lnTo>
                  <a:lnTo>
                    <a:pt x="317280" y="697559"/>
                  </a:lnTo>
                  <a:lnTo>
                    <a:pt x="280631" y="672020"/>
                  </a:lnTo>
                  <a:lnTo>
                    <a:pt x="245739" y="644238"/>
                  </a:lnTo>
                  <a:lnTo>
                    <a:pt x="212709" y="614314"/>
                  </a:lnTo>
                  <a:lnTo>
                    <a:pt x="181647" y="582352"/>
                  </a:lnTo>
                  <a:lnTo>
                    <a:pt x="152658" y="548451"/>
                  </a:lnTo>
                  <a:lnTo>
                    <a:pt x="125848" y="512716"/>
                  </a:lnTo>
                  <a:lnTo>
                    <a:pt x="101322" y="475248"/>
                  </a:lnTo>
                  <a:lnTo>
                    <a:pt x="79186" y="436148"/>
                  </a:lnTo>
                  <a:lnTo>
                    <a:pt x="59545" y="395519"/>
                  </a:lnTo>
                  <a:lnTo>
                    <a:pt x="42504" y="353463"/>
                  </a:lnTo>
                  <a:lnTo>
                    <a:pt x="28169" y="310082"/>
                  </a:lnTo>
                  <a:lnTo>
                    <a:pt x="16646" y="265478"/>
                  </a:lnTo>
                  <a:lnTo>
                    <a:pt x="8040" y="219753"/>
                  </a:lnTo>
                  <a:lnTo>
                    <a:pt x="2456" y="173009"/>
                  </a:lnTo>
                  <a:lnTo>
                    <a:pt x="0" y="125349"/>
                  </a:lnTo>
                  <a:lnTo>
                    <a:pt x="214" y="93904"/>
                  </a:lnTo>
                  <a:lnTo>
                    <a:pt x="1809" y="62484"/>
                  </a:lnTo>
                  <a:lnTo>
                    <a:pt x="4786" y="31158"/>
                  </a:lnTo>
                  <a:lnTo>
                    <a:pt x="9143" y="0"/>
                  </a:lnTo>
                  <a:lnTo>
                    <a:pt x="696595" y="113156"/>
                  </a:lnTo>
                  <a:lnTo>
                    <a:pt x="708787" y="80962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9080" y="2052192"/>
              <a:ext cx="687705" cy="697230"/>
            </a:xfrm>
            <a:custGeom>
              <a:avLst/>
              <a:gdLst/>
              <a:ahLst/>
              <a:cxnLst/>
              <a:rect l="l" t="t" r="r" b="b"/>
              <a:pathLst>
                <a:path w="687704" h="697230">
                  <a:moveTo>
                    <a:pt x="687451" y="0"/>
                  </a:moveTo>
                  <a:lnTo>
                    <a:pt x="639081" y="1663"/>
                  </a:lnTo>
                  <a:lnTo>
                    <a:pt x="591515" y="6585"/>
                  </a:lnTo>
                  <a:lnTo>
                    <a:pt x="544874" y="14664"/>
                  </a:lnTo>
                  <a:lnTo>
                    <a:pt x="499276" y="25797"/>
                  </a:lnTo>
                  <a:lnTo>
                    <a:pt x="454843" y="39883"/>
                  </a:lnTo>
                  <a:lnTo>
                    <a:pt x="411692" y="56820"/>
                  </a:lnTo>
                  <a:lnTo>
                    <a:pt x="369946" y="76505"/>
                  </a:lnTo>
                  <a:lnTo>
                    <a:pt x="329723" y="98837"/>
                  </a:lnTo>
                  <a:lnTo>
                    <a:pt x="291143" y="123713"/>
                  </a:lnTo>
                  <a:lnTo>
                    <a:pt x="254326" y="151032"/>
                  </a:lnTo>
                  <a:lnTo>
                    <a:pt x="219392" y="180692"/>
                  </a:lnTo>
                  <a:lnTo>
                    <a:pt x="186462" y="212589"/>
                  </a:lnTo>
                  <a:lnTo>
                    <a:pt x="155654" y="246624"/>
                  </a:lnTo>
                  <a:lnTo>
                    <a:pt x="127089" y="282692"/>
                  </a:lnTo>
                  <a:lnTo>
                    <a:pt x="100886" y="320693"/>
                  </a:lnTo>
                  <a:lnTo>
                    <a:pt x="77166" y="360524"/>
                  </a:lnTo>
                  <a:lnTo>
                    <a:pt x="56049" y="402084"/>
                  </a:lnTo>
                  <a:lnTo>
                    <a:pt x="37653" y="445270"/>
                  </a:lnTo>
                  <a:lnTo>
                    <a:pt x="22100" y="489980"/>
                  </a:lnTo>
                  <a:lnTo>
                    <a:pt x="9509" y="536112"/>
                  </a:lnTo>
                  <a:lnTo>
                    <a:pt x="0" y="583565"/>
                  </a:lnTo>
                  <a:lnTo>
                    <a:pt x="687451" y="696722"/>
                  </a:lnTo>
                  <a:lnTo>
                    <a:pt x="687451" y="0"/>
                  </a:lnTo>
                  <a:close/>
                </a:path>
              </a:pathLst>
            </a:custGeom>
            <a:solidFill>
              <a:srgbClr val="F7E8D6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9080" y="2052192"/>
              <a:ext cx="687705" cy="697230"/>
            </a:xfrm>
            <a:custGeom>
              <a:avLst/>
              <a:gdLst/>
              <a:ahLst/>
              <a:cxnLst/>
              <a:rect l="l" t="t" r="r" b="b"/>
              <a:pathLst>
                <a:path w="687704" h="697230">
                  <a:moveTo>
                    <a:pt x="0" y="583565"/>
                  </a:moveTo>
                  <a:lnTo>
                    <a:pt x="9509" y="536112"/>
                  </a:lnTo>
                  <a:lnTo>
                    <a:pt x="22100" y="489980"/>
                  </a:lnTo>
                  <a:lnTo>
                    <a:pt x="37653" y="445270"/>
                  </a:lnTo>
                  <a:lnTo>
                    <a:pt x="56049" y="402084"/>
                  </a:lnTo>
                  <a:lnTo>
                    <a:pt x="77166" y="360524"/>
                  </a:lnTo>
                  <a:lnTo>
                    <a:pt x="100886" y="320693"/>
                  </a:lnTo>
                  <a:lnTo>
                    <a:pt x="127089" y="282692"/>
                  </a:lnTo>
                  <a:lnTo>
                    <a:pt x="155654" y="246624"/>
                  </a:lnTo>
                  <a:lnTo>
                    <a:pt x="186462" y="212589"/>
                  </a:lnTo>
                  <a:lnTo>
                    <a:pt x="219392" y="180692"/>
                  </a:lnTo>
                  <a:lnTo>
                    <a:pt x="254326" y="151032"/>
                  </a:lnTo>
                  <a:lnTo>
                    <a:pt x="291143" y="123713"/>
                  </a:lnTo>
                  <a:lnTo>
                    <a:pt x="329723" y="98837"/>
                  </a:lnTo>
                  <a:lnTo>
                    <a:pt x="369946" y="76505"/>
                  </a:lnTo>
                  <a:lnTo>
                    <a:pt x="411692" y="56820"/>
                  </a:lnTo>
                  <a:lnTo>
                    <a:pt x="454843" y="39883"/>
                  </a:lnTo>
                  <a:lnTo>
                    <a:pt x="499276" y="25797"/>
                  </a:lnTo>
                  <a:lnTo>
                    <a:pt x="544874" y="14664"/>
                  </a:lnTo>
                  <a:lnTo>
                    <a:pt x="591515" y="6585"/>
                  </a:lnTo>
                  <a:lnTo>
                    <a:pt x="639081" y="1663"/>
                  </a:lnTo>
                  <a:lnTo>
                    <a:pt x="687451" y="0"/>
                  </a:lnTo>
                  <a:lnTo>
                    <a:pt x="687451" y="696722"/>
                  </a:lnTo>
                  <a:lnTo>
                    <a:pt x="0" y="58356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59274" y="2653183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6731" y="3541674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26%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9936" y="3478670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28%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5669" y="2173676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22%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1718" y="1560258"/>
            <a:ext cx="675450" cy="700128"/>
          </a:xfrm>
          <a:prstGeom prst="rect">
            <a:avLst/>
          </a:prstGeom>
        </p:spPr>
        <p:txBody>
          <a:bodyPr vert="horz" wrap="square" lIns="0" tIns="143193" rIns="0" bIns="0" rtlCol="0">
            <a:spAutoFit/>
          </a:bodyPr>
          <a:lstStyle/>
          <a:p>
            <a:pPr marL="13970">
              <a:spcBef>
                <a:spcPts val="1128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оз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endParaRPr sz="1540">
              <a:latin typeface="Calibri"/>
              <a:cs typeface="Calibri"/>
            </a:endParaRPr>
          </a:p>
          <a:p>
            <a:pPr marL="370205">
              <a:spcBef>
                <a:spcPts val="869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40544" y="4147833"/>
            <a:ext cx="90107" cy="90107"/>
            <a:chOff x="2940176" y="3770757"/>
            <a:chExt cx="81915" cy="81915"/>
          </a:xfrm>
        </p:grpSpPr>
        <p:sp>
          <p:nvSpPr>
            <p:cNvPr id="20" name="object 20"/>
            <p:cNvSpPr/>
            <p:nvPr/>
          </p:nvSpPr>
          <p:spPr>
            <a:xfrm>
              <a:off x="2949701" y="378028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49701" y="378028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29620" y="4147833"/>
            <a:ext cx="88011" cy="90107"/>
            <a:chOff x="3839336" y="3770757"/>
            <a:chExt cx="80010" cy="81915"/>
          </a:xfrm>
        </p:grpSpPr>
        <p:sp>
          <p:nvSpPr>
            <p:cNvPr id="23" name="object 23"/>
            <p:cNvSpPr/>
            <p:nvPr/>
          </p:nvSpPr>
          <p:spPr>
            <a:xfrm>
              <a:off x="3848861" y="3780282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60" h="62864">
                  <a:moveTo>
                    <a:pt x="60960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0960" y="624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848861" y="3780282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60" h="62864">
                  <a:moveTo>
                    <a:pt x="0" y="62483"/>
                  </a:moveTo>
                  <a:lnTo>
                    <a:pt x="60960" y="62483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217020" y="4147833"/>
            <a:ext cx="90107" cy="90107"/>
            <a:chOff x="4736972" y="3770757"/>
            <a:chExt cx="81915" cy="81915"/>
          </a:xfrm>
        </p:grpSpPr>
        <p:sp>
          <p:nvSpPr>
            <p:cNvPr id="26" name="object 26"/>
            <p:cNvSpPr/>
            <p:nvPr/>
          </p:nvSpPr>
          <p:spPr>
            <a:xfrm>
              <a:off x="4746497" y="378028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746497" y="378028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311317" y="4093489"/>
            <a:ext cx="614680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36-45</a:t>
            </a:r>
            <a:r>
              <a:rPr sz="1100" spc="-4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40544" y="4382528"/>
            <a:ext cx="90107" cy="90107"/>
            <a:chOff x="2940176" y="3984116"/>
            <a:chExt cx="81915" cy="81915"/>
          </a:xfrm>
        </p:grpSpPr>
        <p:sp>
          <p:nvSpPr>
            <p:cNvPr id="30" name="object 30"/>
            <p:cNvSpPr/>
            <p:nvPr/>
          </p:nvSpPr>
          <p:spPr>
            <a:xfrm>
              <a:off x="2949701" y="39936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949701" y="399364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335401" y="4025762"/>
            <a:ext cx="614680" cy="484492"/>
          </a:xfrm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3970">
              <a:spcBef>
                <a:spcPts val="638"/>
              </a:spcBef>
            </a:pP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18</a:t>
            </a:r>
            <a:r>
              <a:rPr sz="110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25</a:t>
            </a:r>
            <a:r>
              <a:rPr sz="1100" spc="11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  <a:p>
            <a:pPr marL="13970">
              <a:spcBef>
                <a:spcPts val="528"/>
              </a:spcBef>
            </a:pP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46</a:t>
            </a:r>
            <a:r>
              <a:rPr sz="110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55</a:t>
            </a:r>
            <a:r>
              <a:rPr sz="1100" spc="11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29620" y="4382528"/>
            <a:ext cx="88011" cy="90107"/>
            <a:chOff x="3839336" y="3984116"/>
            <a:chExt cx="80010" cy="81915"/>
          </a:xfrm>
        </p:grpSpPr>
        <p:sp>
          <p:nvSpPr>
            <p:cNvPr id="34" name="object 34"/>
            <p:cNvSpPr/>
            <p:nvPr/>
          </p:nvSpPr>
          <p:spPr>
            <a:xfrm>
              <a:off x="3848861" y="3993641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60" h="62864">
                  <a:moveTo>
                    <a:pt x="60960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0960" y="62483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7E8D6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848861" y="3993641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60" h="62864">
                  <a:moveTo>
                    <a:pt x="0" y="62483"/>
                  </a:moveTo>
                  <a:lnTo>
                    <a:pt x="60960" y="62483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323498" y="4025763"/>
            <a:ext cx="875919" cy="484492"/>
          </a:xfrm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3970">
              <a:spcBef>
                <a:spcPts val="638"/>
              </a:spcBef>
            </a:pP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26-35</a:t>
            </a:r>
            <a:r>
              <a:rPr sz="1100" spc="-28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  <a:p>
            <a:pPr marL="13970">
              <a:spcBef>
                <a:spcPts val="528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старше</a:t>
            </a:r>
            <a:r>
              <a:rPr sz="110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55</a:t>
            </a:r>
            <a:r>
              <a:rPr sz="110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245270" y="2235758"/>
            <a:ext cx="1672209" cy="1672209"/>
            <a:chOff x="6580836" y="2032507"/>
            <a:chExt cx="1520190" cy="1520190"/>
          </a:xfrm>
        </p:grpSpPr>
        <p:sp>
          <p:nvSpPr>
            <p:cNvPr id="38" name="object 38"/>
            <p:cNvSpPr/>
            <p:nvPr/>
          </p:nvSpPr>
          <p:spPr>
            <a:xfrm>
              <a:off x="7340727" y="2042032"/>
              <a:ext cx="516255" cy="750570"/>
            </a:xfrm>
            <a:custGeom>
              <a:avLst/>
              <a:gdLst/>
              <a:ahLst/>
              <a:cxnLst/>
              <a:rect l="l" t="t" r="r" b="b"/>
              <a:pathLst>
                <a:path w="516254" h="750569">
                  <a:moveTo>
                    <a:pt x="0" y="0"/>
                  </a:moveTo>
                  <a:lnTo>
                    <a:pt x="0" y="750315"/>
                  </a:lnTo>
                  <a:lnTo>
                    <a:pt x="516127" y="205739"/>
                  </a:lnTo>
                  <a:lnTo>
                    <a:pt x="477036" y="171178"/>
                  </a:lnTo>
                  <a:lnTo>
                    <a:pt x="435866" y="139581"/>
                  </a:lnTo>
                  <a:lnTo>
                    <a:pt x="392790" y="111019"/>
                  </a:lnTo>
                  <a:lnTo>
                    <a:pt x="347977" y="85560"/>
                  </a:lnTo>
                  <a:lnTo>
                    <a:pt x="301599" y="63272"/>
                  </a:lnTo>
                  <a:lnTo>
                    <a:pt x="253825" y="44225"/>
                  </a:lnTo>
                  <a:lnTo>
                    <a:pt x="204827" y="28487"/>
                  </a:lnTo>
                  <a:lnTo>
                    <a:pt x="154774" y="16127"/>
                  </a:lnTo>
                  <a:lnTo>
                    <a:pt x="103839" y="7213"/>
                  </a:lnTo>
                  <a:lnTo>
                    <a:pt x="52190" y="1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340727" y="2042032"/>
              <a:ext cx="516255" cy="750570"/>
            </a:xfrm>
            <a:custGeom>
              <a:avLst/>
              <a:gdLst/>
              <a:ahLst/>
              <a:cxnLst/>
              <a:rect l="l" t="t" r="r" b="b"/>
              <a:pathLst>
                <a:path w="516254" h="750569">
                  <a:moveTo>
                    <a:pt x="0" y="0"/>
                  </a:moveTo>
                  <a:lnTo>
                    <a:pt x="52190" y="1814"/>
                  </a:lnTo>
                  <a:lnTo>
                    <a:pt x="103839" y="7213"/>
                  </a:lnTo>
                  <a:lnTo>
                    <a:pt x="154774" y="16127"/>
                  </a:lnTo>
                  <a:lnTo>
                    <a:pt x="204827" y="28487"/>
                  </a:lnTo>
                  <a:lnTo>
                    <a:pt x="253825" y="44225"/>
                  </a:lnTo>
                  <a:lnTo>
                    <a:pt x="301599" y="63272"/>
                  </a:lnTo>
                  <a:lnTo>
                    <a:pt x="347977" y="85560"/>
                  </a:lnTo>
                  <a:lnTo>
                    <a:pt x="392790" y="111019"/>
                  </a:lnTo>
                  <a:lnTo>
                    <a:pt x="435866" y="139581"/>
                  </a:lnTo>
                  <a:lnTo>
                    <a:pt x="477036" y="171178"/>
                  </a:lnTo>
                  <a:lnTo>
                    <a:pt x="516127" y="205739"/>
                  </a:lnTo>
                  <a:lnTo>
                    <a:pt x="0" y="75031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340727" y="2247772"/>
              <a:ext cx="750570" cy="880110"/>
            </a:xfrm>
            <a:custGeom>
              <a:avLst/>
              <a:gdLst/>
              <a:ahLst/>
              <a:cxnLst/>
              <a:rect l="l" t="t" r="r" b="b"/>
              <a:pathLst>
                <a:path w="750570" h="880110">
                  <a:moveTo>
                    <a:pt x="516127" y="0"/>
                  </a:moveTo>
                  <a:lnTo>
                    <a:pt x="0" y="544576"/>
                  </a:lnTo>
                  <a:lnTo>
                    <a:pt x="671195" y="879728"/>
                  </a:lnTo>
                  <a:lnTo>
                    <a:pt x="691756" y="834979"/>
                  </a:lnTo>
                  <a:lnTo>
                    <a:pt x="709184" y="789448"/>
                  </a:lnTo>
                  <a:lnTo>
                    <a:pt x="723504" y="743278"/>
                  </a:lnTo>
                  <a:lnTo>
                    <a:pt x="734742" y="696614"/>
                  </a:lnTo>
                  <a:lnTo>
                    <a:pt x="742924" y="649599"/>
                  </a:lnTo>
                  <a:lnTo>
                    <a:pt x="748074" y="602376"/>
                  </a:lnTo>
                  <a:lnTo>
                    <a:pt x="750218" y="555090"/>
                  </a:lnTo>
                  <a:lnTo>
                    <a:pt x="749382" y="507885"/>
                  </a:lnTo>
                  <a:lnTo>
                    <a:pt x="745591" y="460903"/>
                  </a:lnTo>
                  <a:lnTo>
                    <a:pt x="738870" y="414289"/>
                  </a:lnTo>
                  <a:lnTo>
                    <a:pt x="729245" y="368187"/>
                  </a:lnTo>
                  <a:lnTo>
                    <a:pt x="716741" y="322740"/>
                  </a:lnTo>
                  <a:lnTo>
                    <a:pt x="701384" y="278092"/>
                  </a:lnTo>
                  <a:lnTo>
                    <a:pt x="683199" y="234387"/>
                  </a:lnTo>
                  <a:lnTo>
                    <a:pt x="662211" y="191768"/>
                  </a:lnTo>
                  <a:lnTo>
                    <a:pt x="638447" y="150379"/>
                  </a:lnTo>
                  <a:lnTo>
                    <a:pt x="611931" y="110364"/>
                  </a:lnTo>
                  <a:lnTo>
                    <a:pt x="582689" y="71866"/>
                  </a:lnTo>
                  <a:lnTo>
                    <a:pt x="550746" y="35030"/>
                  </a:lnTo>
                  <a:lnTo>
                    <a:pt x="516127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340727" y="2247772"/>
              <a:ext cx="750570" cy="880110"/>
            </a:xfrm>
            <a:custGeom>
              <a:avLst/>
              <a:gdLst/>
              <a:ahLst/>
              <a:cxnLst/>
              <a:rect l="l" t="t" r="r" b="b"/>
              <a:pathLst>
                <a:path w="750570" h="880110">
                  <a:moveTo>
                    <a:pt x="516127" y="0"/>
                  </a:moveTo>
                  <a:lnTo>
                    <a:pt x="550746" y="35030"/>
                  </a:lnTo>
                  <a:lnTo>
                    <a:pt x="582689" y="71866"/>
                  </a:lnTo>
                  <a:lnTo>
                    <a:pt x="611931" y="110364"/>
                  </a:lnTo>
                  <a:lnTo>
                    <a:pt x="638447" y="150379"/>
                  </a:lnTo>
                  <a:lnTo>
                    <a:pt x="662211" y="191768"/>
                  </a:lnTo>
                  <a:lnTo>
                    <a:pt x="683199" y="234387"/>
                  </a:lnTo>
                  <a:lnTo>
                    <a:pt x="701384" y="278092"/>
                  </a:lnTo>
                  <a:lnTo>
                    <a:pt x="716741" y="322740"/>
                  </a:lnTo>
                  <a:lnTo>
                    <a:pt x="729245" y="368187"/>
                  </a:lnTo>
                  <a:lnTo>
                    <a:pt x="738870" y="414289"/>
                  </a:lnTo>
                  <a:lnTo>
                    <a:pt x="745591" y="460903"/>
                  </a:lnTo>
                  <a:lnTo>
                    <a:pt x="749382" y="507885"/>
                  </a:lnTo>
                  <a:lnTo>
                    <a:pt x="750218" y="555090"/>
                  </a:lnTo>
                  <a:lnTo>
                    <a:pt x="748074" y="602376"/>
                  </a:lnTo>
                  <a:lnTo>
                    <a:pt x="742924" y="649599"/>
                  </a:lnTo>
                  <a:lnTo>
                    <a:pt x="734742" y="696614"/>
                  </a:lnTo>
                  <a:lnTo>
                    <a:pt x="723504" y="743278"/>
                  </a:lnTo>
                  <a:lnTo>
                    <a:pt x="709184" y="789448"/>
                  </a:lnTo>
                  <a:lnTo>
                    <a:pt x="691756" y="834979"/>
                  </a:lnTo>
                  <a:lnTo>
                    <a:pt x="671195" y="879728"/>
                  </a:lnTo>
                  <a:lnTo>
                    <a:pt x="0" y="544576"/>
                  </a:lnTo>
                  <a:lnTo>
                    <a:pt x="51612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025386" y="2792348"/>
              <a:ext cx="986790" cy="750570"/>
            </a:xfrm>
            <a:custGeom>
              <a:avLst/>
              <a:gdLst/>
              <a:ahLst/>
              <a:cxnLst/>
              <a:rect l="l" t="t" r="r" b="b"/>
              <a:pathLst>
                <a:path w="986790" h="750570">
                  <a:moveTo>
                    <a:pt x="315341" y="0"/>
                  </a:moveTo>
                  <a:lnTo>
                    <a:pt x="0" y="680720"/>
                  </a:lnTo>
                  <a:lnTo>
                    <a:pt x="44490" y="699641"/>
                  </a:lnTo>
                  <a:lnTo>
                    <a:pt x="89519" y="715499"/>
                  </a:lnTo>
                  <a:lnTo>
                    <a:pt x="134960" y="728338"/>
                  </a:lnTo>
                  <a:lnTo>
                    <a:pt x="180688" y="738202"/>
                  </a:lnTo>
                  <a:lnTo>
                    <a:pt x="226580" y="745133"/>
                  </a:lnTo>
                  <a:lnTo>
                    <a:pt x="272510" y="749176"/>
                  </a:lnTo>
                  <a:lnTo>
                    <a:pt x="318353" y="750373"/>
                  </a:lnTo>
                  <a:lnTo>
                    <a:pt x="363985" y="748770"/>
                  </a:lnTo>
                  <a:lnTo>
                    <a:pt x="409281" y="744408"/>
                  </a:lnTo>
                  <a:lnTo>
                    <a:pt x="454117" y="737333"/>
                  </a:lnTo>
                  <a:lnTo>
                    <a:pt x="498367" y="727587"/>
                  </a:lnTo>
                  <a:lnTo>
                    <a:pt x="541907" y="715214"/>
                  </a:lnTo>
                  <a:lnTo>
                    <a:pt x="584612" y="700258"/>
                  </a:lnTo>
                  <a:lnTo>
                    <a:pt x="626357" y="682762"/>
                  </a:lnTo>
                  <a:lnTo>
                    <a:pt x="667018" y="662770"/>
                  </a:lnTo>
                  <a:lnTo>
                    <a:pt x="706469" y="640325"/>
                  </a:lnTo>
                  <a:lnTo>
                    <a:pt x="744587" y="615472"/>
                  </a:lnTo>
                  <a:lnTo>
                    <a:pt x="781246" y="588253"/>
                  </a:lnTo>
                  <a:lnTo>
                    <a:pt x="816321" y="558712"/>
                  </a:lnTo>
                  <a:lnTo>
                    <a:pt x="849688" y="526893"/>
                  </a:lnTo>
                  <a:lnTo>
                    <a:pt x="881223" y="492840"/>
                  </a:lnTo>
                  <a:lnTo>
                    <a:pt x="910799" y="456595"/>
                  </a:lnTo>
                  <a:lnTo>
                    <a:pt x="938293" y="418204"/>
                  </a:lnTo>
                  <a:lnTo>
                    <a:pt x="963580" y="377708"/>
                  </a:lnTo>
                  <a:lnTo>
                    <a:pt x="986536" y="335152"/>
                  </a:lnTo>
                  <a:lnTo>
                    <a:pt x="315341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025386" y="2792348"/>
              <a:ext cx="986790" cy="750570"/>
            </a:xfrm>
            <a:custGeom>
              <a:avLst/>
              <a:gdLst/>
              <a:ahLst/>
              <a:cxnLst/>
              <a:rect l="l" t="t" r="r" b="b"/>
              <a:pathLst>
                <a:path w="986790" h="750570">
                  <a:moveTo>
                    <a:pt x="986536" y="335152"/>
                  </a:moveTo>
                  <a:lnTo>
                    <a:pt x="963580" y="377708"/>
                  </a:lnTo>
                  <a:lnTo>
                    <a:pt x="938293" y="418204"/>
                  </a:lnTo>
                  <a:lnTo>
                    <a:pt x="910799" y="456595"/>
                  </a:lnTo>
                  <a:lnTo>
                    <a:pt x="881223" y="492840"/>
                  </a:lnTo>
                  <a:lnTo>
                    <a:pt x="849688" y="526893"/>
                  </a:lnTo>
                  <a:lnTo>
                    <a:pt x="816321" y="558712"/>
                  </a:lnTo>
                  <a:lnTo>
                    <a:pt x="781246" y="588253"/>
                  </a:lnTo>
                  <a:lnTo>
                    <a:pt x="744587" y="615472"/>
                  </a:lnTo>
                  <a:lnTo>
                    <a:pt x="706469" y="640325"/>
                  </a:lnTo>
                  <a:lnTo>
                    <a:pt x="667018" y="662770"/>
                  </a:lnTo>
                  <a:lnTo>
                    <a:pt x="626357" y="682762"/>
                  </a:lnTo>
                  <a:lnTo>
                    <a:pt x="584612" y="700258"/>
                  </a:lnTo>
                  <a:lnTo>
                    <a:pt x="541907" y="715214"/>
                  </a:lnTo>
                  <a:lnTo>
                    <a:pt x="498367" y="727587"/>
                  </a:lnTo>
                  <a:lnTo>
                    <a:pt x="454117" y="737333"/>
                  </a:lnTo>
                  <a:lnTo>
                    <a:pt x="409281" y="744408"/>
                  </a:lnTo>
                  <a:lnTo>
                    <a:pt x="363985" y="748770"/>
                  </a:lnTo>
                  <a:lnTo>
                    <a:pt x="318353" y="750373"/>
                  </a:lnTo>
                  <a:lnTo>
                    <a:pt x="272510" y="749176"/>
                  </a:lnTo>
                  <a:lnTo>
                    <a:pt x="226580" y="745133"/>
                  </a:lnTo>
                  <a:lnTo>
                    <a:pt x="180688" y="738202"/>
                  </a:lnTo>
                  <a:lnTo>
                    <a:pt x="134960" y="728338"/>
                  </a:lnTo>
                  <a:lnTo>
                    <a:pt x="89519" y="715499"/>
                  </a:lnTo>
                  <a:lnTo>
                    <a:pt x="44490" y="699641"/>
                  </a:lnTo>
                  <a:lnTo>
                    <a:pt x="0" y="680720"/>
                  </a:lnTo>
                  <a:lnTo>
                    <a:pt x="315341" y="0"/>
                  </a:lnTo>
                  <a:lnTo>
                    <a:pt x="986536" y="3351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590361" y="2042032"/>
              <a:ext cx="750570" cy="1431290"/>
            </a:xfrm>
            <a:custGeom>
              <a:avLst/>
              <a:gdLst/>
              <a:ahLst/>
              <a:cxnLst/>
              <a:rect l="l" t="t" r="r" b="b"/>
              <a:pathLst>
                <a:path w="750570" h="1431289">
                  <a:moveTo>
                    <a:pt x="750365" y="0"/>
                  </a:moveTo>
                  <a:lnTo>
                    <a:pt x="701928" y="1559"/>
                  </a:lnTo>
                  <a:lnTo>
                    <a:pt x="654103" y="6186"/>
                  </a:lnTo>
                  <a:lnTo>
                    <a:pt x="607011" y="13804"/>
                  </a:lnTo>
                  <a:lnTo>
                    <a:pt x="560771" y="24337"/>
                  </a:lnTo>
                  <a:lnTo>
                    <a:pt x="515502" y="37707"/>
                  </a:lnTo>
                  <a:lnTo>
                    <a:pt x="471323" y="53838"/>
                  </a:lnTo>
                  <a:lnTo>
                    <a:pt x="428354" y="72653"/>
                  </a:lnTo>
                  <a:lnTo>
                    <a:pt x="386713" y="94076"/>
                  </a:lnTo>
                  <a:lnTo>
                    <a:pt x="346521" y="118030"/>
                  </a:lnTo>
                  <a:lnTo>
                    <a:pt x="307897" y="144438"/>
                  </a:lnTo>
                  <a:lnTo>
                    <a:pt x="270959" y="173223"/>
                  </a:lnTo>
                  <a:lnTo>
                    <a:pt x="235827" y="204310"/>
                  </a:lnTo>
                  <a:lnTo>
                    <a:pt x="202621" y="237620"/>
                  </a:lnTo>
                  <a:lnTo>
                    <a:pt x="171459" y="273077"/>
                  </a:lnTo>
                  <a:lnTo>
                    <a:pt x="142462" y="310606"/>
                  </a:lnTo>
                  <a:lnTo>
                    <a:pt x="115747" y="350128"/>
                  </a:lnTo>
                  <a:lnTo>
                    <a:pt x="91435" y="391567"/>
                  </a:lnTo>
                  <a:lnTo>
                    <a:pt x="69645" y="434847"/>
                  </a:lnTo>
                  <a:lnTo>
                    <a:pt x="51047" y="478528"/>
                  </a:lnTo>
                  <a:lnTo>
                    <a:pt x="35402" y="522712"/>
                  </a:lnTo>
                  <a:lnTo>
                    <a:pt x="22669" y="567283"/>
                  </a:lnTo>
                  <a:lnTo>
                    <a:pt x="12806" y="612124"/>
                  </a:lnTo>
                  <a:lnTo>
                    <a:pt x="5768" y="657119"/>
                  </a:lnTo>
                  <a:lnTo>
                    <a:pt x="1513" y="702150"/>
                  </a:lnTo>
                  <a:lnTo>
                    <a:pt x="0" y="747103"/>
                  </a:lnTo>
                  <a:lnTo>
                    <a:pt x="1183" y="791859"/>
                  </a:lnTo>
                  <a:lnTo>
                    <a:pt x="5022" y="836302"/>
                  </a:lnTo>
                  <a:lnTo>
                    <a:pt x="11473" y="880316"/>
                  </a:lnTo>
                  <a:lnTo>
                    <a:pt x="20493" y="923785"/>
                  </a:lnTo>
                  <a:lnTo>
                    <a:pt x="32040" y="966591"/>
                  </a:lnTo>
                  <a:lnTo>
                    <a:pt x="46071" y="1008618"/>
                  </a:lnTo>
                  <a:lnTo>
                    <a:pt x="62543" y="1049749"/>
                  </a:lnTo>
                  <a:lnTo>
                    <a:pt x="81413" y="1089868"/>
                  </a:lnTo>
                  <a:lnTo>
                    <a:pt x="102638" y="1128859"/>
                  </a:lnTo>
                  <a:lnTo>
                    <a:pt x="126176" y="1166604"/>
                  </a:lnTo>
                  <a:lnTo>
                    <a:pt x="151984" y="1202987"/>
                  </a:lnTo>
                  <a:lnTo>
                    <a:pt x="180018" y="1237892"/>
                  </a:lnTo>
                  <a:lnTo>
                    <a:pt x="210237" y="1271202"/>
                  </a:lnTo>
                  <a:lnTo>
                    <a:pt x="242598" y="1302800"/>
                  </a:lnTo>
                  <a:lnTo>
                    <a:pt x="277057" y="1332570"/>
                  </a:lnTo>
                  <a:lnTo>
                    <a:pt x="313572" y="1360395"/>
                  </a:lnTo>
                  <a:lnTo>
                    <a:pt x="352100" y="1386159"/>
                  </a:lnTo>
                  <a:lnTo>
                    <a:pt x="392599" y="1409744"/>
                  </a:lnTo>
                  <a:lnTo>
                    <a:pt x="435024" y="1431036"/>
                  </a:lnTo>
                  <a:lnTo>
                    <a:pt x="750365" y="750315"/>
                  </a:lnTo>
                  <a:lnTo>
                    <a:pt x="7503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0361" y="2042032"/>
              <a:ext cx="750570" cy="1431290"/>
            </a:xfrm>
            <a:custGeom>
              <a:avLst/>
              <a:gdLst/>
              <a:ahLst/>
              <a:cxnLst/>
              <a:rect l="l" t="t" r="r" b="b"/>
              <a:pathLst>
                <a:path w="750570" h="1431289">
                  <a:moveTo>
                    <a:pt x="435024" y="1431036"/>
                  </a:moveTo>
                  <a:lnTo>
                    <a:pt x="392599" y="1409744"/>
                  </a:lnTo>
                  <a:lnTo>
                    <a:pt x="352100" y="1386159"/>
                  </a:lnTo>
                  <a:lnTo>
                    <a:pt x="313572" y="1360395"/>
                  </a:lnTo>
                  <a:lnTo>
                    <a:pt x="277057" y="1332570"/>
                  </a:lnTo>
                  <a:lnTo>
                    <a:pt x="242598" y="1302800"/>
                  </a:lnTo>
                  <a:lnTo>
                    <a:pt x="210237" y="1271202"/>
                  </a:lnTo>
                  <a:lnTo>
                    <a:pt x="180018" y="1237892"/>
                  </a:lnTo>
                  <a:lnTo>
                    <a:pt x="151984" y="1202987"/>
                  </a:lnTo>
                  <a:lnTo>
                    <a:pt x="126176" y="1166604"/>
                  </a:lnTo>
                  <a:lnTo>
                    <a:pt x="102638" y="1128859"/>
                  </a:lnTo>
                  <a:lnTo>
                    <a:pt x="81413" y="1089868"/>
                  </a:lnTo>
                  <a:lnTo>
                    <a:pt x="62543" y="1049749"/>
                  </a:lnTo>
                  <a:lnTo>
                    <a:pt x="46071" y="1008618"/>
                  </a:lnTo>
                  <a:lnTo>
                    <a:pt x="32040" y="966591"/>
                  </a:lnTo>
                  <a:lnTo>
                    <a:pt x="20493" y="923785"/>
                  </a:lnTo>
                  <a:lnTo>
                    <a:pt x="11473" y="880316"/>
                  </a:lnTo>
                  <a:lnTo>
                    <a:pt x="5022" y="836302"/>
                  </a:lnTo>
                  <a:lnTo>
                    <a:pt x="1183" y="791859"/>
                  </a:lnTo>
                  <a:lnTo>
                    <a:pt x="0" y="747103"/>
                  </a:lnTo>
                  <a:lnTo>
                    <a:pt x="1513" y="702150"/>
                  </a:lnTo>
                  <a:lnTo>
                    <a:pt x="5768" y="657119"/>
                  </a:lnTo>
                  <a:lnTo>
                    <a:pt x="12806" y="612124"/>
                  </a:lnTo>
                  <a:lnTo>
                    <a:pt x="22669" y="567283"/>
                  </a:lnTo>
                  <a:lnTo>
                    <a:pt x="35402" y="522712"/>
                  </a:lnTo>
                  <a:lnTo>
                    <a:pt x="51047" y="478528"/>
                  </a:lnTo>
                  <a:lnTo>
                    <a:pt x="69645" y="434847"/>
                  </a:lnTo>
                  <a:lnTo>
                    <a:pt x="91435" y="391567"/>
                  </a:lnTo>
                  <a:lnTo>
                    <a:pt x="115747" y="350128"/>
                  </a:lnTo>
                  <a:lnTo>
                    <a:pt x="142462" y="310606"/>
                  </a:lnTo>
                  <a:lnTo>
                    <a:pt x="171459" y="273077"/>
                  </a:lnTo>
                  <a:lnTo>
                    <a:pt x="202621" y="237620"/>
                  </a:lnTo>
                  <a:lnTo>
                    <a:pt x="235827" y="204310"/>
                  </a:lnTo>
                  <a:lnTo>
                    <a:pt x="270959" y="173223"/>
                  </a:lnTo>
                  <a:lnTo>
                    <a:pt x="307897" y="144438"/>
                  </a:lnTo>
                  <a:lnTo>
                    <a:pt x="346521" y="118030"/>
                  </a:lnTo>
                  <a:lnTo>
                    <a:pt x="386713" y="94076"/>
                  </a:lnTo>
                  <a:lnTo>
                    <a:pt x="428354" y="72653"/>
                  </a:lnTo>
                  <a:lnTo>
                    <a:pt x="471323" y="53838"/>
                  </a:lnTo>
                  <a:lnTo>
                    <a:pt x="515502" y="37707"/>
                  </a:lnTo>
                  <a:lnTo>
                    <a:pt x="560771" y="24337"/>
                  </a:lnTo>
                  <a:lnTo>
                    <a:pt x="607011" y="13804"/>
                  </a:lnTo>
                  <a:lnTo>
                    <a:pt x="654103" y="6186"/>
                  </a:lnTo>
                  <a:lnTo>
                    <a:pt x="701928" y="1559"/>
                  </a:lnTo>
                  <a:lnTo>
                    <a:pt x="750365" y="0"/>
                  </a:lnTo>
                  <a:lnTo>
                    <a:pt x="750365" y="750315"/>
                  </a:lnTo>
                  <a:lnTo>
                    <a:pt x="435024" y="143103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111884" y="2382304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78596" y="2863794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20%</a:t>
            </a:r>
            <a:endParaRPr sz="132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11884" y="3513539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6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32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86282" y="2965970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43%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63777" y="1669416"/>
            <a:ext cx="437261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аж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799541" y="4208183"/>
            <a:ext cx="90107" cy="90107"/>
            <a:chOff x="6175628" y="3825621"/>
            <a:chExt cx="81915" cy="81915"/>
          </a:xfrm>
        </p:grpSpPr>
        <p:sp>
          <p:nvSpPr>
            <p:cNvPr id="52" name="object 52"/>
            <p:cNvSpPr/>
            <p:nvPr/>
          </p:nvSpPr>
          <p:spPr>
            <a:xfrm>
              <a:off x="6185153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185153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463396" y="4208183"/>
            <a:ext cx="90107" cy="90107"/>
            <a:chOff x="6779132" y="3825621"/>
            <a:chExt cx="81915" cy="81915"/>
          </a:xfrm>
        </p:grpSpPr>
        <p:sp>
          <p:nvSpPr>
            <p:cNvPr id="55" name="object 55"/>
            <p:cNvSpPr/>
            <p:nvPr/>
          </p:nvSpPr>
          <p:spPr>
            <a:xfrm>
              <a:off x="6788657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6" name="object 56"/>
            <p:cNvSpPr/>
            <p:nvPr/>
          </p:nvSpPr>
          <p:spPr>
            <a:xfrm>
              <a:off x="6788657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8132279" y="4208183"/>
            <a:ext cx="90107" cy="90107"/>
            <a:chOff x="7387208" y="3825621"/>
            <a:chExt cx="81915" cy="81915"/>
          </a:xfrm>
        </p:grpSpPr>
        <p:sp>
          <p:nvSpPr>
            <p:cNvPr id="58" name="object 58"/>
            <p:cNvSpPr/>
            <p:nvPr/>
          </p:nvSpPr>
          <p:spPr>
            <a:xfrm>
              <a:off x="7396733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396733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8878278" y="4208183"/>
            <a:ext cx="90107" cy="90107"/>
            <a:chOff x="8065389" y="3825621"/>
            <a:chExt cx="81915" cy="81915"/>
          </a:xfrm>
        </p:grpSpPr>
        <p:sp>
          <p:nvSpPr>
            <p:cNvPr id="61" name="object 61"/>
            <p:cNvSpPr/>
            <p:nvPr/>
          </p:nvSpPr>
          <p:spPr>
            <a:xfrm>
              <a:off x="8074914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74914" y="383514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894397" y="4154958"/>
            <a:ext cx="289039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  <a:tabLst>
                <a:tab pos="677545" algn="l"/>
                <a:tab pos="1346708" algn="l"/>
                <a:tab pos="2092706" algn="l"/>
              </a:tabLst>
            </a:pPr>
            <a:r>
              <a:rPr sz="110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0-3</a:t>
            </a:r>
            <a:r>
              <a:rPr sz="1100" spc="11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года	</a:t>
            </a: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4-10</a:t>
            </a:r>
            <a:r>
              <a:rPr sz="1100" spc="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	</a:t>
            </a: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11-20</a:t>
            </a:r>
            <a:r>
              <a:rPr sz="1100" spc="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	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более</a:t>
            </a:r>
            <a:r>
              <a:rPr sz="110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r>
              <a:rPr sz="1100" spc="-28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86961" y="2448522"/>
            <a:ext cx="1454277" cy="1454277"/>
            <a:chOff x="709646" y="2225929"/>
            <a:chExt cx="1322070" cy="1322070"/>
          </a:xfrm>
        </p:grpSpPr>
        <p:sp>
          <p:nvSpPr>
            <p:cNvPr id="65" name="object 65"/>
            <p:cNvSpPr/>
            <p:nvPr/>
          </p:nvSpPr>
          <p:spPr>
            <a:xfrm>
              <a:off x="1370456" y="2235454"/>
              <a:ext cx="363220" cy="651510"/>
            </a:xfrm>
            <a:custGeom>
              <a:avLst/>
              <a:gdLst/>
              <a:ahLst/>
              <a:cxnLst/>
              <a:rect l="l" t="t" r="r" b="b"/>
              <a:pathLst>
                <a:path w="363219" h="651510">
                  <a:moveTo>
                    <a:pt x="0" y="0"/>
                  </a:moveTo>
                  <a:lnTo>
                    <a:pt x="0" y="651383"/>
                  </a:lnTo>
                  <a:lnTo>
                    <a:pt x="362838" y="110490"/>
                  </a:lnTo>
                  <a:lnTo>
                    <a:pt x="321739" y="85067"/>
                  </a:lnTo>
                  <a:lnTo>
                    <a:pt x="279052" y="62847"/>
                  </a:lnTo>
                  <a:lnTo>
                    <a:pt x="234963" y="43885"/>
                  </a:lnTo>
                  <a:lnTo>
                    <a:pt x="189658" y="28241"/>
                  </a:lnTo>
                  <a:lnTo>
                    <a:pt x="143323" y="15972"/>
                  </a:lnTo>
                  <a:lnTo>
                    <a:pt x="96144" y="7137"/>
                  </a:lnTo>
                  <a:lnTo>
                    <a:pt x="48308" y="1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370456" y="2235454"/>
              <a:ext cx="363220" cy="651510"/>
            </a:xfrm>
            <a:custGeom>
              <a:avLst/>
              <a:gdLst/>
              <a:ahLst/>
              <a:cxnLst/>
              <a:rect l="l" t="t" r="r" b="b"/>
              <a:pathLst>
                <a:path w="363219" h="651510">
                  <a:moveTo>
                    <a:pt x="0" y="0"/>
                  </a:moveTo>
                  <a:lnTo>
                    <a:pt x="48308" y="1794"/>
                  </a:lnTo>
                  <a:lnTo>
                    <a:pt x="96144" y="7137"/>
                  </a:lnTo>
                  <a:lnTo>
                    <a:pt x="143323" y="15972"/>
                  </a:lnTo>
                  <a:lnTo>
                    <a:pt x="189658" y="28241"/>
                  </a:lnTo>
                  <a:lnTo>
                    <a:pt x="234963" y="43885"/>
                  </a:lnTo>
                  <a:lnTo>
                    <a:pt x="279052" y="62847"/>
                  </a:lnTo>
                  <a:lnTo>
                    <a:pt x="321739" y="85067"/>
                  </a:lnTo>
                  <a:lnTo>
                    <a:pt x="362838" y="110490"/>
                  </a:lnTo>
                  <a:lnTo>
                    <a:pt x="0" y="65138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19171" y="2235454"/>
              <a:ext cx="1303020" cy="1303020"/>
            </a:xfrm>
            <a:custGeom>
              <a:avLst/>
              <a:gdLst/>
              <a:ahLst/>
              <a:cxnLst/>
              <a:rect l="l" t="t" r="r" b="b"/>
              <a:pathLst>
                <a:path w="1303020" h="1303020">
                  <a:moveTo>
                    <a:pt x="651285" y="0"/>
                  </a:moveTo>
                  <a:lnTo>
                    <a:pt x="601473" y="1904"/>
                  </a:lnTo>
                  <a:lnTo>
                    <a:pt x="552352" y="7551"/>
                  </a:lnTo>
                  <a:lnTo>
                    <a:pt x="504107" y="16842"/>
                  </a:lnTo>
                  <a:lnTo>
                    <a:pt x="456923" y="29678"/>
                  </a:lnTo>
                  <a:lnTo>
                    <a:pt x="410983" y="45960"/>
                  </a:lnTo>
                  <a:lnTo>
                    <a:pt x="366473" y="65589"/>
                  </a:lnTo>
                  <a:lnTo>
                    <a:pt x="323577" y="88467"/>
                  </a:lnTo>
                  <a:lnTo>
                    <a:pt x="282480" y="114494"/>
                  </a:lnTo>
                  <a:lnTo>
                    <a:pt x="243367" y="143573"/>
                  </a:lnTo>
                  <a:lnTo>
                    <a:pt x="206422" y="175603"/>
                  </a:lnTo>
                  <a:lnTo>
                    <a:pt x="171829" y="210486"/>
                  </a:lnTo>
                  <a:lnTo>
                    <a:pt x="139775" y="248124"/>
                  </a:lnTo>
                  <a:lnTo>
                    <a:pt x="110442" y="288417"/>
                  </a:lnTo>
                  <a:lnTo>
                    <a:pt x="84846" y="329776"/>
                  </a:lnTo>
                  <a:lnTo>
                    <a:pt x="62688" y="372274"/>
                  </a:lnTo>
                  <a:lnTo>
                    <a:pt x="43933" y="415736"/>
                  </a:lnTo>
                  <a:lnTo>
                    <a:pt x="28546" y="459986"/>
                  </a:lnTo>
                  <a:lnTo>
                    <a:pt x="16494" y="504850"/>
                  </a:lnTo>
                  <a:lnTo>
                    <a:pt x="7742" y="550154"/>
                  </a:lnTo>
                  <a:lnTo>
                    <a:pt x="2255" y="595722"/>
                  </a:lnTo>
                  <a:lnTo>
                    <a:pt x="0" y="641380"/>
                  </a:lnTo>
                  <a:lnTo>
                    <a:pt x="941" y="686953"/>
                  </a:lnTo>
                  <a:lnTo>
                    <a:pt x="5045" y="732266"/>
                  </a:lnTo>
                  <a:lnTo>
                    <a:pt x="12276" y="777144"/>
                  </a:lnTo>
                  <a:lnTo>
                    <a:pt x="22602" y="821413"/>
                  </a:lnTo>
                  <a:lnTo>
                    <a:pt x="35986" y="864899"/>
                  </a:lnTo>
                  <a:lnTo>
                    <a:pt x="52395" y="907425"/>
                  </a:lnTo>
                  <a:lnTo>
                    <a:pt x="71795" y="948818"/>
                  </a:lnTo>
                  <a:lnTo>
                    <a:pt x="94150" y="988902"/>
                  </a:lnTo>
                  <a:lnTo>
                    <a:pt x="119428" y="1027504"/>
                  </a:lnTo>
                  <a:lnTo>
                    <a:pt x="147592" y="1064447"/>
                  </a:lnTo>
                  <a:lnTo>
                    <a:pt x="178609" y="1099558"/>
                  </a:lnTo>
                  <a:lnTo>
                    <a:pt x="212444" y="1132662"/>
                  </a:lnTo>
                  <a:lnTo>
                    <a:pt x="249064" y="1163584"/>
                  </a:lnTo>
                  <a:lnTo>
                    <a:pt x="288433" y="1192149"/>
                  </a:lnTo>
                  <a:lnTo>
                    <a:pt x="329794" y="1217747"/>
                  </a:lnTo>
                  <a:lnTo>
                    <a:pt x="372294" y="1239907"/>
                  </a:lnTo>
                  <a:lnTo>
                    <a:pt x="415757" y="1258666"/>
                  </a:lnTo>
                  <a:lnTo>
                    <a:pt x="460008" y="1274055"/>
                  </a:lnTo>
                  <a:lnTo>
                    <a:pt x="504874" y="1286111"/>
                  </a:lnTo>
                  <a:lnTo>
                    <a:pt x="550178" y="1294867"/>
                  </a:lnTo>
                  <a:lnTo>
                    <a:pt x="595747" y="1300357"/>
                  </a:lnTo>
                  <a:lnTo>
                    <a:pt x="641406" y="1302616"/>
                  </a:lnTo>
                  <a:lnTo>
                    <a:pt x="686979" y="1301679"/>
                  </a:lnTo>
                  <a:lnTo>
                    <a:pt x="732293" y="1297579"/>
                  </a:lnTo>
                  <a:lnTo>
                    <a:pt x="777172" y="1290351"/>
                  </a:lnTo>
                  <a:lnTo>
                    <a:pt x="821441" y="1280030"/>
                  </a:lnTo>
                  <a:lnTo>
                    <a:pt x="864927" y="1266649"/>
                  </a:lnTo>
                  <a:lnTo>
                    <a:pt x="907454" y="1250243"/>
                  </a:lnTo>
                  <a:lnTo>
                    <a:pt x="948847" y="1230847"/>
                  </a:lnTo>
                  <a:lnTo>
                    <a:pt x="988931" y="1208495"/>
                  </a:lnTo>
                  <a:lnTo>
                    <a:pt x="1027533" y="1183220"/>
                  </a:lnTo>
                  <a:lnTo>
                    <a:pt x="1064476" y="1155058"/>
                  </a:lnTo>
                  <a:lnTo>
                    <a:pt x="1099588" y="1124043"/>
                  </a:lnTo>
                  <a:lnTo>
                    <a:pt x="1132691" y="1090209"/>
                  </a:lnTo>
                  <a:lnTo>
                    <a:pt x="1163613" y="1053590"/>
                  </a:lnTo>
                  <a:lnTo>
                    <a:pt x="1192178" y="1014222"/>
                  </a:lnTo>
                  <a:lnTo>
                    <a:pt x="1217775" y="972862"/>
                  </a:lnTo>
                  <a:lnTo>
                    <a:pt x="1239934" y="930364"/>
                  </a:lnTo>
                  <a:lnTo>
                    <a:pt x="1258688" y="886902"/>
                  </a:lnTo>
                  <a:lnTo>
                    <a:pt x="1274073" y="842652"/>
                  </a:lnTo>
                  <a:lnTo>
                    <a:pt x="1286123" y="797788"/>
                  </a:lnTo>
                  <a:lnTo>
                    <a:pt x="1294872" y="752484"/>
                  </a:lnTo>
                  <a:lnTo>
                    <a:pt x="1300356" y="706916"/>
                  </a:lnTo>
                  <a:lnTo>
                    <a:pt x="1302607" y="661258"/>
                  </a:lnTo>
                  <a:lnTo>
                    <a:pt x="1301662" y="615685"/>
                  </a:lnTo>
                  <a:lnTo>
                    <a:pt x="1297553" y="570372"/>
                  </a:lnTo>
                  <a:lnTo>
                    <a:pt x="1290317" y="525494"/>
                  </a:lnTo>
                  <a:lnTo>
                    <a:pt x="1279987" y="481225"/>
                  </a:lnTo>
                  <a:lnTo>
                    <a:pt x="1266598" y="437739"/>
                  </a:lnTo>
                  <a:lnTo>
                    <a:pt x="1250184" y="395213"/>
                  </a:lnTo>
                  <a:lnTo>
                    <a:pt x="1230780" y="353820"/>
                  </a:lnTo>
                  <a:lnTo>
                    <a:pt x="1208420" y="313736"/>
                  </a:lnTo>
                  <a:lnTo>
                    <a:pt x="1183139" y="275134"/>
                  </a:lnTo>
                  <a:lnTo>
                    <a:pt x="1154971" y="238191"/>
                  </a:lnTo>
                  <a:lnTo>
                    <a:pt x="1123952" y="203080"/>
                  </a:lnTo>
                  <a:lnTo>
                    <a:pt x="1090114" y="169976"/>
                  </a:lnTo>
                  <a:lnTo>
                    <a:pt x="1053493" y="139054"/>
                  </a:lnTo>
                  <a:lnTo>
                    <a:pt x="1014124" y="110490"/>
                  </a:lnTo>
                  <a:lnTo>
                    <a:pt x="651285" y="651383"/>
                  </a:lnTo>
                  <a:lnTo>
                    <a:pt x="651285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19171" y="2235454"/>
              <a:ext cx="1303020" cy="1303020"/>
            </a:xfrm>
            <a:custGeom>
              <a:avLst/>
              <a:gdLst/>
              <a:ahLst/>
              <a:cxnLst/>
              <a:rect l="l" t="t" r="r" b="b"/>
              <a:pathLst>
                <a:path w="1303020" h="1303020">
                  <a:moveTo>
                    <a:pt x="1014124" y="110490"/>
                  </a:moveTo>
                  <a:lnTo>
                    <a:pt x="1053493" y="139054"/>
                  </a:lnTo>
                  <a:lnTo>
                    <a:pt x="1090114" y="169976"/>
                  </a:lnTo>
                  <a:lnTo>
                    <a:pt x="1123952" y="203080"/>
                  </a:lnTo>
                  <a:lnTo>
                    <a:pt x="1154971" y="238191"/>
                  </a:lnTo>
                  <a:lnTo>
                    <a:pt x="1183139" y="275134"/>
                  </a:lnTo>
                  <a:lnTo>
                    <a:pt x="1208420" y="313736"/>
                  </a:lnTo>
                  <a:lnTo>
                    <a:pt x="1230780" y="353820"/>
                  </a:lnTo>
                  <a:lnTo>
                    <a:pt x="1250184" y="395213"/>
                  </a:lnTo>
                  <a:lnTo>
                    <a:pt x="1266598" y="437739"/>
                  </a:lnTo>
                  <a:lnTo>
                    <a:pt x="1279987" y="481225"/>
                  </a:lnTo>
                  <a:lnTo>
                    <a:pt x="1290317" y="525494"/>
                  </a:lnTo>
                  <a:lnTo>
                    <a:pt x="1297553" y="570372"/>
                  </a:lnTo>
                  <a:lnTo>
                    <a:pt x="1301662" y="615685"/>
                  </a:lnTo>
                  <a:lnTo>
                    <a:pt x="1302607" y="661258"/>
                  </a:lnTo>
                  <a:lnTo>
                    <a:pt x="1300356" y="706916"/>
                  </a:lnTo>
                  <a:lnTo>
                    <a:pt x="1294872" y="752484"/>
                  </a:lnTo>
                  <a:lnTo>
                    <a:pt x="1286123" y="797788"/>
                  </a:lnTo>
                  <a:lnTo>
                    <a:pt x="1274073" y="842652"/>
                  </a:lnTo>
                  <a:lnTo>
                    <a:pt x="1258688" y="886902"/>
                  </a:lnTo>
                  <a:lnTo>
                    <a:pt x="1239934" y="930364"/>
                  </a:lnTo>
                  <a:lnTo>
                    <a:pt x="1217775" y="972862"/>
                  </a:lnTo>
                  <a:lnTo>
                    <a:pt x="1192178" y="1014222"/>
                  </a:lnTo>
                  <a:lnTo>
                    <a:pt x="1163613" y="1053590"/>
                  </a:lnTo>
                  <a:lnTo>
                    <a:pt x="1132691" y="1090209"/>
                  </a:lnTo>
                  <a:lnTo>
                    <a:pt x="1099588" y="1124043"/>
                  </a:lnTo>
                  <a:lnTo>
                    <a:pt x="1064476" y="1155058"/>
                  </a:lnTo>
                  <a:lnTo>
                    <a:pt x="1027533" y="1183220"/>
                  </a:lnTo>
                  <a:lnTo>
                    <a:pt x="988931" y="1208495"/>
                  </a:lnTo>
                  <a:lnTo>
                    <a:pt x="948847" y="1230847"/>
                  </a:lnTo>
                  <a:lnTo>
                    <a:pt x="907454" y="1250243"/>
                  </a:lnTo>
                  <a:lnTo>
                    <a:pt x="864927" y="1266649"/>
                  </a:lnTo>
                  <a:lnTo>
                    <a:pt x="821441" y="1280030"/>
                  </a:lnTo>
                  <a:lnTo>
                    <a:pt x="777172" y="1290351"/>
                  </a:lnTo>
                  <a:lnTo>
                    <a:pt x="732293" y="1297579"/>
                  </a:lnTo>
                  <a:lnTo>
                    <a:pt x="686979" y="1301679"/>
                  </a:lnTo>
                  <a:lnTo>
                    <a:pt x="641406" y="1302616"/>
                  </a:lnTo>
                  <a:lnTo>
                    <a:pt x="595747" y="1300357"/>
                  </a:lnTo>
                  <a:lnTo>
                    <a:pt x="550178" y="1294867"/>
                  </a:lnTo>
                  <a:lnTo>
                    <a:pt x="504874" y="1286111"/>
                  </a:lnTo>
                  <a:lnTo>
                    <a:pt x="460008" y="1274055"/>
                  </a:lnTo>
                  <a:lnTo>
                    <a:pt x="415757" y="1258666"/>
                  </a:lnTo>
                  <a:lnTo>
                    <a:pt x="372294" y="1239907"/>
                  </a:lnTo>
                  <a:lnTo>
                    <a:pt x="329794" y="1217747"/>
                  </a:lnTo>
                  <a:lnTo>
                    <a:pt x="288433" y="1192149"/>
                  </a:lnTo>
                  <a:lnTo>
                    <a:pt x="249064" y="1163584"/>
                  </a:lnTo>
                  <a:lnTo>
                    <a:pt x="212444" y="1132662"/>
                  </a:lnTo>
                  <a:lnTo>
                    <a:pt x="178609" y="1099558"/>
                  </a:lnTo>
                  <a:lnTo>
                    <a:pt x="147592" y="1064447"/>
                  </a:lnTo>
                  <a:lnTo>
                    <a:pt x="119428" y="1027504"/>
                  </a:lnTo>
                  <a:lnTo>
                    <a:pt x="94150" y="988902"/>
                  </a:lnTo>
                  <a:lnTo>
                    <a:pt x="71795" y="948818"/>
                  </a:lnTo>
                  <a:lnTo>
                    <a:pt x="52395" y="907425"/>
                  </a:lnTo>
                  <a:lnTo>
                    <a:pt x="35986" y="864899"/>
                  </a:lnTo>
                  <a:lnTo>
                    <a:pt x="22602" y="821413"/>
                  </a:lnTo>
                  <a:lnTo>
                    <a:pt x="12276" y="777144"/>
                  </a:lnTo>
                  <a:lnTo>
                    <a:pt x="5045" y="732266"/>
                  </a:lnTo>
                  <a:lnTo>
                    <a:pt x="941" y="686953"/>
                  </a:lnTo>
                  <a:lnTo>
                    <a:pt x="0" y="641380"/>
                  </a:lnTo>
                  <a:lnTo>
                    <a:pt x="2255" y="595722"/>
                  </a:lnTo>
                  <a:lnTo>
                    <a:pt x="7742" y="550154"/>
                  </a:lnTo>
                  <a:lnTo>
                    <a:pt x="16494" y="504850"/>
                  </a:lnTo>
                  <a:lnTo>
                    <a:pt x="28546" y="459986"/>
                  </a:lnTo>
                  <a:lnTo>
                    <a:pt x="43933" y="415736"/>
                  </a:lnTo>
                  <a:lnTo>
                    <a:pt x="62688" y="372274"/>
                  </a:lnTo>
                  <a:lnTo>
                    <a:pt x="84846" y="329776"/>
                  </a:lnTo>
                  <a:lnTo>
                    <a:pt x="110442" y="288417"/>
                  </a:lnTo>
                  <a:lnTo>
                    <a:pt x="139775" y="248124"/>
                  </a:lnTo>
                  <a:lnTo>
                    <a:pt x="171829" y="210486"/>
                  </a:lnTo>
                  <a:lnTo>
                    <a:pt x="206422" y="175603"/>
                  </a:lnTo>
                  <a:lnTo>
                    <a:pt x="243367" y="143573"/>
                  </a:lnTo>
                  <a:lnTo>
                    <a:pt x="282480" y="114494"/>
                  </a:lnTo>
                  <a:lnTo>
                    <a:pt x="323577" y="88467"/>
                  </a:lnTo>
                  <a:lnTo>
                    <a:pt x="366473" y="65589"/>
                  </a:lnTo>
                  <a:lnTo>
                    <a:pt x="410983" y="45960"/>
                  </a:lnTo>
                  <a:lnTo>
                    <a:pt x="456923" y="29678"/>
                  </a:lnTo>
                  <a:lnTo>
                    <a:pt x="504107" y="16842"/>
                  </a:lnTo>
                  <a:lnTo>
                    <a:pt x="552352" y="7551"/>
                  </a:lnTo>
                  <a:lnTo>
                    <a:pt x="601473" y="1904"/>
                  </a:lnTo>
                  <a:lnTo>
                    <a:pt x="651285" y="0"/>
                  </a:lnTo>
                  <a:lnTo>
                    <a:pt x="651285" y="651383"/>
                  </a:lnTo>
                  <a:lnTo>
                    <a:pt x="1014124" y="1104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728851" y="2286750"/>
            <a:ext cx="271717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32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76675" y="3417621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91%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37523" y="1897825"/>
            <a:ext cx="351346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66177" y="4241711"/>
            <a:ext cx="90107" cy="90107"/>
            <a:chOff x="690752" y="3856101"/>
            <a:chExt cx="81915" cy="81915"/>
          </a:xfrm>
        </p:grpSpPr>
        <p:sp>
          <p:nvSpPr>
            <p:cNvPr id="73" name="object 73"/>
            <p:cNvSpPr/>
            <p:nvPr/>
          </p:nvSpPr>
          <p:spPr>
            <a:xfrm>
              <a:off x="700277" y="386562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4" name="object 74"/>
            <p:cNvSpPr/>
            <p:nvPr/>
          </p:nvSpPr>
          <p:spPr>
            <a:xfrm>
              <a:off x="700277" y="386562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860754" y="4188486"/>
            <a:ext cx="61328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Мужчи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ы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589290" y="4241711"/>
            <a:ext cx="90107" cy="90107"/>
            <a:chOff x="1439036" y="3856101"/>
            <a:chExt cx="81915" cy="81915"/>
          </a:xfrm>
        </p:grpSpPr>
        <p:sp>
          <p:nvSpPr>
            <p:cNvPr id="77" name="object 77"/>
            <p:cNvSpPr/>
            <p:nvPr/>
          </p:nvSpPr>
          <p:spPr>
            <a:xfrm>
              <a:off x="1448561" y="386562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448561" y="386562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682890" y="4188486"/>
            <a:ext cx="62725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Ж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ен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щи</a:t>
            </a: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ы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0714932" y="2128050"/>
            <a:ext cx="1651953" cy="1651953"/>
            <a:chOff x="9735074" y="1934591"/>
            <a:chExt cx="1501775" cy="1501775"/>
          </a:xfrm>
        </p:grpSpPr>
        <p:sp>
          <p:nvSpPr>
            <p:cNvPr id="81" name="object 81"/>
            <p:cNvSpPr/>
            <p:nvPr/>
          </p:nvSpPr>
          <p:spPr>
            <a:xfrm>
              <a:off x="10485627" y="1944116"/>
              <a:ext cx="741680" cy="1254125"/>
            </a:xfrm>
            <a:custGeom>
              <a:avLst/>
              <a:gdLst/>
              <a:ahLst/>
              <a:cxnLst/>
              <a:rect l="l" t="t" r="r" b="b"/>
              <a:pathLst>
                <a:path w="741679" h="1254125">
                  <a:moveTo>
                    <a:pt x="0" y="0"/>
                  </a:moveTo>
                  <a:lnTo>
                    <a:pt x="0" y="741172"/>
                  </a:lnTo>
                  <a:lnTo>
                    <a:pt x="535431" y="1253744"/>
                  </a:lnTo>
                  <a:lnTo>
                    <a:pt x="569993" y="1215024"/>
                  </a:lnTo>
                  <a:lnTo>
                    <a:pt x="601590" y="1174210"/>
                  </a:lnTo>
                  <a:lnTo>
                    <a:pt x="630152" y="1131474"/>
                  </a:lnTo>
                  <a:lnTo>
                    <a:pt x="655611" y="1086990"/>
                  </a:lnTo>
                  <a:lnTo>
                    <a:pt x="677899" y="1040931"/>
                  </a:lnTo>
                  <a:lnTo>
                    <a:pt x="696946" y="993469"/>
                  </a:lnTo>
                  <a:lnTo>
                    <a:pt x="712684" y="944778"/>
                  </a:lnTo>
                  <a:lnTo>
                    <a:pt x="725044" y="895029"/>
                  </a:lnTo>
                  <a:lnTo>
                    <a:pt x="733958" y="844397"/>
                  </a:lnTo>
                  <a:lnTo>
                    <a:pt x="739357" y="793053"/>
                  </a:lnTo>
                  <a:lnTo>
                    <a:pt x="741172" y="741172"/>
                  </a:lnTo>
                  <a:lnTo>
                    <a:pt x="739595" y="692441"/>
                  </a:lnTo>
                  <a:lnTo>
                    <a:pt x="734932" y="644552"/>
                  </a:lnTo>
                  <a:lnTo>
                    <a:pt x="727280" y="597602"/>
                  </a:lnTo>
                  <a:lnTo>
                    <a:pt x="716735" y="551689"/>
                  </a:lnTo>
                  <a:lnTo>
                    <a:pt x="703397" y="506910"/>
                  </a:lnTo>
                  <a:lnTo>
                    <a:pt x="687361" y="463364"/>
                  </a:lnTo>
                  <a:lnTo>
                    <a:pt x="668726" y="421147"/>
                  </a:lnTo>
                  <a:lnTo>
                    <a:pt x="647589" y="380358"/>
                  </a:lnTo>
                  <a:lnTo>
                    <a:pt x="624048" y="341094"/>
                  </a:lnTo>
                  <a:lnTo>
                    <a:pt x="598200" y="303452"/>
                  </a:lnTo>
                  <a:lnTo>
                    <a:pt x="570143" y="267532"/>
                  </a:lnTo>
                  <a:lnTo>
                    <a:pt x="539974" y="233429"/>
                  </a:lnTo>
                  <a:lnTo>
                    <a:pt x="507791" y="201242"/>
                  </a:lnTo>
                  <a:lnTo>
                    <a:pt x="473692" y="171069"/>
                  </a:lnTo>
                  <a:lnTo>
                    <a:pt x="437774" y="143008"/>
                  </a:lnTo>
                  <a:lnTo>
                    <a:pt x="400134" y="117155"/>
                  </a:lnTo>
                  <a:lnTo>
                    <a:pt x="360870" y="93609"/>
                  </a:lnTo>
                  <a:lnTo>
                    <a:pt x="320079" y="72467"/>
                  </a:lnTo>
                  <a:lnTo>
                    <a:pt x="277860" y="53827"/>
                  </a:lnTo>
                  <a:lnTo>
                    <a:pt x="234309" y="37787"/>
                  </a:lnTo>
                  <a:lnTo>
                    <a:pt x="189525" y="24444"/>
                  </a:lnTo>
                  <a:lnTo>
                    <a:pt x="143604" y="13896"/>
                  </a:lnTo>
                  <a:lnTo>
                    <a:pt x="96645" y="6241"/>
                  </a:lnTo>
                  <a:lnTo>
                    <a:pt x="48744" y="1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0485627" y="1944116"/>
              <a:ext cx="741680" cy="1254125"/>
            </a:xfrm>
            <a:custGeom>
              <a:avLst/>
              <a:gdLst/>
              <a:ahLst/>
              <a:cxnLst/>
              <a:rect l="l" t="t" r="r" b="b"/>
              <a:pathLst>
                <a:path w="741679" h="1254125">
                  <a:moveTo>
                    <a:pt x="0" y="0"/>
                  </a:moveTo>
                  <a:lnTo>
                    <a:pt x="48744" y="1576"/>
                  </a:lnTo>
                  <a:lnTo>
                    <a:pt x="96645" y="6241"/>
                  </a:lnTo>
                  <a:lnTo>
                    <a:pt x="143604" y="13896"/>
                  </a:lnTo>
                  <a:lnTo>
                    <a:pt x="189525" y="24444"/>
                  </a:lnTo>
                  <a:lnTo>
                    <a:pt x="234309" y="37787"/>
                  </a:lnTo>
                  <a:lnTo>
                    <a:pt x="277860" y="53827"/>
                  </a:lnTo>
                  <a:lnTo>
                    <a:pt x="320079" y="72467"/>
                  </a:lnTo>
                  <a:lnTo>
                    <a:pt x="360870" y="93609"/>
                  </a:lnTo>
                  <a:lnTo>
                    <a:pt x="400134" y="117155"/>
                  </a:lnTo>
                  <a:lnTo>
                    <a:pt x="437774" y="143008"/>
                  </a:lnTo>
                  <a:lnTo>
                    <a:pt x="473692" y="171069"/>
                  </a:lnTo>
                  <a:lnTo>
                    <a:pt x="507791" y="201242"/>
                  </a:lnTo>
                  <a:lnTo>
                    <a:pt x="539974" y="233429"/>
                  </a:lnTo>
                  <a:lnTo>
                    <a:pt x="570143" y="267532"/>
                  </a:lnTo>
                  <a:lnTo>
                    <a:pt x="598200" y="303452"/>
                  </a:lnTo>
                  <a:lnTo>
                    <a:pt x="624048" y="341094"/>
                  </a:lnTo>
                  <a:lnTo>
                    <a:pt x="647589" y="380358"/>
                  </a:lnTo>
                  <a:lnTo>
                    <a:pt x="668726" y="421147"/>
                  </a:lnTo>
                  <a:lnTo>
                    <a:pt x="687361" y="463364"/>
                  </a:lnTo>
                  <a:lnTo>
                    <a:pt x="703397" y="506910"/>
                  </a:lnTo>
                  <a:lnTo>
                    <a:pt x="716735" y="551689"/>
                  </a:lnTo>
                  <a:lnTo>
                    <a:pt x="727280" y="597602"/>
                  </a:lnTo>
                  <a:lnTo>
                    <a:pt x="734932" y="644552"/>
                  </a:lnTo>
                  <a:lnTo>
                    <a:pt x="739595" y="692441"/>
                  </a:lnTo>
                  <a:lnTo>
                    <a:pt x="741172" y="741172"/>
                  </a:lnTo>
                  <a:lnTo>
                    <a:pt x="739357" y="793053"/>
                  </a:lnTo>
                  <a:lnTo>
                    <a:pt x="733958" y="844397"/>
                  </a:lnTo>
                  <a:lnTo>
                    <a:pt x="725044" y="895029"/>
                  </a:lnTo>
                  <a:lnTo>
                    <a:pt x="712684" y="944778"/>
                  </a:lnTo>
                  <a:lnTo>
                    <a:pt x="696946" y="993469"/>
                  </a:lnTo>
                  <a:lnTo>
                    <a:pt x="677899" y="1040931"/>
                  </a:lnTo>
                  <a:lnTo>
                    <a:pt x="655611" y="1086990"/>
                  </a:lnTo>
                  <a:lnTo>
                    <a:pt x="630152" y="1131474"/>
                  </a:lnTo>
                  <a:lnTo>
                    <a:pt x="601590" y="1174210"/>
                  </a:lnTo>
                  <a:lnTo>
                    <a:pt x="569993" y="1215024"/>
                  </a:lnTo>
                  <a:lnTo>
                    <a:pt x="535431" y="1253744"/>
                  </a:lnTo>
                  <a:lnTo>
                    <a:pt x="0" y="7411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3" name="object 83"/>
            <p:cNvSpPr/>
            <p:nvPr/>
          </p:nvSpPr>
          <p:spPr>
            <a:xfrm>
              <a:off x="9790937" y="2685288"/>
              <a:ext cx="1230630" cy="741680"/>
            </a:xfrm>
            <a:custGeom>
              <a:avLst/>
              <a:gdLst/>
              <a:ahLst/>
              <a:cxnLst/>
              <a:rect l="l" t="t" r="r" b="b"/>
              <a:pathLst>
                <a:path w="1230629" h="741679">
                  <a:moveTo>
                    <a:pt x="694689" y="0"/>
                  </a:moveTo>
                  <a:lnTo>
                    <a:pt x="0" y="258190"/>
                  </a:lnTo>
                  <a:lnTo>
                    <a:pt x="18126" y="302553"/>
                  </a:lnTo>
                  <a:lnTo>
                    <a:pt x="39029" y="345533"/>
                  </a:lnTo>
                  <a:lnTo>
                    <a:pt x="62625" y="387010"/>
                  </a:lnTo>
                  <a:lnTo>
                    <a:pt x="88828" y="426860"/>
                  </a:lnTo>
                  <a:lnTo>
                    <a:pt x="117556" y="464962"/>
                  </a:lnTo>
                  <a:lnTo>
                    <a:pt x="148723" y="501193"/>
                  </a:lnTo>
                  <a:lnTo>
                    <a:pt x="182244" y="535432"/>
                  </a:lnTo>
                  <a:lnTo>
                    <a:pt x="218533" y="567994"/>
                  </a:lnTo>
                  <a:lnTo>
                    <a:pt x="256349" y="597743"/>
                  </a:lnTo>
                  <a:lnTo>
                    <a:pt x="295554" y="624682"/>
                  </a:lnTo>
                  <a:lnTo>
                    <a:pt x="336010" y="648813"/>
                  </a:lnTo>
                  <a:lnTo>
                    <a:pt x="377580" y="670141"/>
                  </a:lnTo>
                  <a:lnTo>
                    <a:pt x="420124" y="688668"/>
                  </a:lnTo>
                  <a:lnTo>
                    <a:pt x="463506" y="704396"/>
                  </a:lnTo>
                  <a:lnTo>
                    <a:pt x="507587" y="717330"/>
                  </a:lnTo>
                  <a:lnTo>
                    <a:pt x="552228" y="727472"/>
                  </a:lnTo>
                  <a:lnTo>
                    <a:pt x="597293" y="734826"/>
                  </a:lnTo>
                  <a:lnTo>
                    <a:pt x="642642" y="739393"/>
                  </a:lnTo>
                  <a:lnTo>
                    <a:pt x="688138" y="741179"/>
                  </a:lnTo>
                  <a:lnTo>
                    <a:pt x="733643" y="740184"/>
                  </a:lnTo>
                  <a:lnTo>
                    <a:pt x="779018" y="736414"/>
                  </a:lnTo>
                  <a:lnTo>
                    <a:pt x="824126" y="729870"/>
                  </a:lnTo>
                  <a:lnTo>
                    <a:pt x="868828" y="720555"/>
                  </a:lnTo>
                  <a:lnTo>
                    <a:pt x="912987" y="708474"/>
                  </a:lnTo>
                  <a:lnTo>
                    <a:pt x="956464" y="693628"/>
                  </a:lnTo>
                  <a:lnTo>
                    <a:pt x="999122" y="676021"/>
                  </a:lnTo>
                  <a:lnTo>
                    <a:pt x="1040821" y="655657"/>
                  </a:lnTo>
                  <a:lnTo>
                    <a:pt x="1081425" y="632537"/>
                  </a:lnTo>
                  <a:lnTo>
                    <a:pt x="1120795" y="606666"/>
                  </a:lnTo>
                  <a:lnTo>
                    <a:pt x="1158793" y="578046"/>
                  </a:lnTo>
                  <a:lnTo>
                    <a:pt x="1195281" y="546680"/>
                  </a:lnTo>
                  <a:lnTo>
                    <a:pt x="1230121" y="512572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4" name="object 84"/>
            <p:cNvSpPr/>
            <p:nvPr/>
          </p:nvSpPr>
          <p:spPr>
            <a:xfrm>
              <a:off x="9790937" y="2685288"/>
              <a:ext cx="1230630" cy="741680"/>
            </a:xfrm>
            <a:custGeom>
              <a:avLst/>
              <a:gdLst/>
              <a:ahLst/>
              <a:cxnLst/>
              <a:rect l="l" t="t" r="r" b="b"/>
              <a:pathLst>
                <a:path w="1230629" h="741679">
                  <a:moveTo>
                    <a:pt x="1230121" y="512572"/>
                  </a:moveTo>
                  <a:lnTo>
                    <a:pt x="1195281" y="546680"/>
                  </a:lnTo>
                  <a:lnTo>
                    <a:pt x="1158793" y="578046"/>
                  </a:lnTo>
                  <a:lnTo>
                    <a:pt x="1120795" y="606666"/>
                  </a:lnTo>
                  <a:lnTo>
                    <a:pt x="1081425" y="632537"/>
                  </a:lnTo>
                  <a:lnTo>
                    <a:pt x="1040821" y="655657"/>
                  </a:lnTo>
                  <a:lnTo>
                    <a:pt x="999122" y="676021"/>
                  </a:lnTo>
                  <a:lnTo>
                    <a:pt x="956464" y="693628"/>
                  </a:lnTo>
                  <a:lnTo>
                    <a:pt x="912987" y="708474"/>
                  </a:lnTo>
                  <a:lnTo>
                    <a:pt x="868828" y="720555"/>
                  </a:lnTo>
                  <a:lnTo>
                    <a:pt x="824126" y="729870"/>
                  </a:lnTo>
                  <a:lnTo>
                    <a:pt x="779018" y="736414"/>
                  </a:lnTo>
                  <a:lnTo>
                    <a:pt x="733643" y="740184"/>
                  </a:lnTo>
                  <a:lnTo>
                    <a:pt x="688138" y="741179"/>
                  </a:lnTo>
                  <a:lnTo>
                    <a:pt x="642642" y="739393"/>
                  </a:lnTo>
                  <a:lnTo>
                    <a:pt x="597293" y="734826"/>
                  </a:lnTo>
                  <a:lnTo>
                    <a:pt x="552228" y="727472"/>
                  </a:lnTo>
                  <a:lnTo>
                    <a:pt x="507587" y="717330"/>
                  </a:lnTo>
                  <a:lnTo>
                    <a:pt x="463506" y="704396"/>
                  </a:lnTo>
                  <a:lnTo>
                    <a:pt x="420124" y="688668"/>
                  </a:lnTo>
                  <a:lnTo>
                    <a:pt x="377580" y="670141"/>
                  </a:lnTo>
                  <a:lnTo>
                    <a:pt x="336010" y="648813"/>
                  </a:lnTo>
                  <a:lnTo>
                    <a:pt x="295554" y="624682"/>
                  </a:lnTo>
                  <a:lnTo>
                    <a:pt x="256349" y="597743"/>
                  </a:lnTo>
                  <a:lnTo>
                    <a:pt x="218533" y="567994"/>
                  </a:lnTo>
                  <a:lnTo>
                    <a:pt x="182244" y="535432"/>
                  </a:lnTo>
                  <a:lnTo>
                    <a:pt x="148723" y="501193"/>
                  </a:lnTo>
                  <a:lnTo>
                    <a:pt x="117556" y="464962"/>
                  </a:lnTo>
                  <a:lnTo>
                    <a:pt x="88828" y="426860"/>
                  </a:lnTo>
                  <a:lnTo>
                    <a:pt x="62625" y="387010"/>
                  </a:lnTo>
                  <a:lnTo>
                    <a:pt x="39029" y="345533"/>
                  </a:lnTo>
                  <a:lnTo>
                    <a:pt x="18126" y="302553"/>
                  </a:lnTo>
                  <a:lnTo>
                    <a:pt x="0" y="258190"/>
                  </a:lnTo>
                  <a:lnTo>
                    <a:pt x="694689" y="0"/>
                  </a:lnTo>
                  <a:lnTo>
                    <a:pt x="1230121" y="51257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5" name="object 85"/>
            <p:cNvSpPr/>
            <p:nvPr/>
          </p:nvSpPr>
          <p:spPr>
            <a:xfrm>
              <a:off x="9744599" y="1944116"/>
              <a:ext cx="741045" cy="999490"/>
            </a:xfrm>
            <a:custGeom>
              <a:avLst/>
              <a:gdLst/>
              <a:ahLst/>
              <a:cxnLst/>
              <a:rect l="l" t="t" r="r" b="b"/>
              <a:pathLst>
                <a:path w="741045" h="999489">
                  <a:moveTo>
                    <a:pt x="741027" y="0"/>
                  </a:moveTo>
                  <a:lnTo>
                    <a:pt x="688268" y="1883"/>
                  </a:lnTo>
                  <a:lnTo>
                    <a:pt x="635888" y="7510"/>
                  </a:lnTo>
                  <a:lnTo>
                    <a:pt x="584080" y="16843"/>
                  </a:lnTo>
                  <a:lnTo>
                    <a:pt x="533040" y="29846"/>
                  </a:lnTo>
                  <a:lnTo>
                    <a:pt x="482963" y="46482"/>
                  </a:lnTo>
                  <a:lnTo>
                    <a:pt x="437822" y="64924"/>
                  </a:lnTo>
                  <a:lnTo>
                    <a:pt x="394546" y="85970"/>
                  </a:lnTo>
                  <a:lnTo>
                    <a:pt x="353193" y="109492"/>
                  </a:lnTo>
                  <a:lnTo>
                    <a:pt x="313820" y="135367"/>
                  </a:lnTo>
                  <a:lnTo>
                    <a:pt x="276486" y="163467"/>
                  </a:lnTo>
                  <a:lnTo>
                    <a:pt x="241247" y="193667"/>
                  </a:lnTo>
                  <a:lnTo>
                    <a:pt x="208161" y="225842"/>
                  </a:lnTo>
                  <a:lnTo>
                    <a:pt x="177286" y="259866"/>
                  </a:lnTo>
                  <a:lnTo>
                    <a:pt x="148679" y="295613"/>
                  </a:lnTo>
                  <a:lnTo>
                    <a:pt x="122397" y="332957"/>
                  </a:lnTo>
                  <a:lnTo>
                    <a:pt x="98499" y="371773"/>
                  </a:lnTo>
                  <a:lnTo>
                    <a:pt x="77041" y="411935"/>
                  </a:lnTo>
                  <a:lnTo>
                    <a:pt x="58081" y="453318"/>
                  </a:lnTo>
                  <a:lnTo>
                    <a:pt x="41676" y="495796"/>
                  </a:lnTo>
                  <a:lnTo>
                    <a:pt x="27885" y="539243"/>
                  </a:lnTo>
                  <a:lnTo>
                    <a:pt x="16764" y="583533"/>
                  </a:lnTo>
                  <a:lnTo>
                    <a:pt x="8371" y="628541"/>
                  </a:lnTo>
                  <a:lnTo>
                    <a:pt x="2764" y="674141"/>
                  </a:lnTo>
                  <a:lnTo>
                    <a:pt x="0" y="720207"/>
                  </a:lnTo>
                  <a:lnTo>
                    <a:pt x="136" y="766614"/>
                  </a:lnTo>
                  <a:lnTo>
                    <a:pt x="3230" y="813236"/>
                  </a:lnTo>
                  <a:lnTo>
                    <a:pt x="9340" y="859948"/>
                  </a:lnTo>
                  <a:lnTo>
                    <a:pt x="18523" y="906623"/>
                  </a:lnTo>
                  <a:lnTo>
                    <a:pt x="30836" y="953137"/>
                  </a:lnTo>
                  <a:lnTo>
                    <a:pt x="46337" y="999363"/>
                  </a:lnTo>
                  <a:lnTo>
                    <a:pt x="741027" y="741172"/>
                  </a:lnTo>
                  <a:lnTo>
                    <a:pt x="741027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6" name="object 86"/>
            <p:cNvSpPr/>
            <p:nvPr/>
          </p:nvSpPr>
          <p:spPr>
            <a:xfrm>
              <a:off x="9744599" y="1944116"/>
              <a:ext cx="741045" cy="999490"/>
            </a:xfrm>
            <a:custGeom>
              <a:avLst/>
              <a:gdLst/>
              <a:ahLst/>
              <a:cxnLst/>
              <a:rect l="l" t="t" r="r" b="b"/>
              <a:pathLst>
                <a:path w="741045" h="999489">
                  <a:moveTo>
                    <a:pt x="46337" y="999363"/>
                  </a:moveTo>
                  <a:lnTo>
                    <a:pt x="30836" y="953137"/>
                  </a:lnTo>
                  <a:lnTo>
                    <a:pt x="18523" y="906623"/>
                  </a:lnTo>
                  <a:lnTo>
                    <a:pt x="9340" y="859948"/>
                  </a:lnTo>
                  <a:lnTo>
                    <a:pt x="3230" y="813236"/>
                  </a:lnTo>
                  <a:lnTo>
                    <a:pt x="136" y="766614"/>
                  </a:lnTo>
                  <a:lnTo>
                    <a:pt x="0" y="720207"/>
                  </a:lnTo>
                  <a:lnTo>
                    <a:pt x="2764" y="674141"/>
                  </a:lnTo>
                  <a:lnTo>
                    <a:pt x="8371" y="628541"/>
                  </a:lnTo>
                  <a:lnTo>
                    <a:pt x="16764" y="583533"/>
                  </a:lnTo>
                  <a:lnTo>
                    <a:pt x="27885" y="539243"/>
                  </a:lnTo>
                  <a:lnTo>
                    <a:pt x="41676" y="495796"/>
                  </a:lnTo>
                  <a:lnTo>
                    <a:pt x="58081" y="453318"/>
                  </a:lnTo>
                  <a:lnTo>
                    <a:pt x="77041" y="411935"/>
                  </a:lnTo>
                  <a:lnTo>
                    <a:pt x="98499" y="371773"/>
                  </a:lnTo>
                  <a:lnTo>
                    <a:pt x="122397" y="332957"/>
                  </a:lnTo>
                  <a:lnTo>
                    <a:pt x="148679" y="295613"/>
                  </a:lnTo>
                  <a:lnTo>
                    <a:pt x="177286" y="259866"/>
                  </a:lnTo>
                  <a:lnTo>
                    <a:pt x="208161" y="225842"/>
                  </a:lnTo>
                  <a:lnTo>
                    <a:pt x="241247" y="193667"/>
                  </a:lnTo>
                  <a:lnTo>
                    <a:pt x="276486" y="163467"/>
                  </a:lnTo>
                  <a:lnTo>
                    <a:pt x="313820" y="135367"/>
                  </a:lnTo>
                  <a:lnTo>
                    <a:pt x="353193" y="109492"/>
                  </a:lnTo>
                  <a:lnTo>
                    <a:pt x="394546" y="85970"/>
                  </a:lnTo>
                  <a:lnTo>
                    <a:pt x="437822" y="64924"/>
                  </a:lnTo>
                  <a:lnTo>
                    <a:pt x="482963" y="46482"/>
                  </a:lnTo>
                  <a:lnTo>
                    <a:pt x="533040" y="29846"/>
                  </a:lnTo>
                  <a:lnTo>
                    <a:pt x="584080" y="16843"/>
                  </a:lnTo>
                  <a:lnTo>
                    <a:pt x="635888" y="7510"/>
                  </a:lnTo>
                  <a:lnTo>
                    <a:pt x="688268" y="1883"/>
                  </a:lnTo>
                  <a:lnTo>
                    <a:pt x="741027" y="0"/>
                  </a:lnTo>
                  <a:lnTo>
                    <a:pt x="741027" y="741172"/>
                  </a:lnTo>
                  <a:lnTo>
                    <a:pt x="46337" y="99936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1869394" y="2590178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37%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198416" y="3407563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32%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873891" y="2527453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31%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921530" y="1563244"/>
            <a:ext cx="1242632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Квалификация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0837989" y="3887990"/>
            <a:ext cx="90107" cy="90107"/>
            <a:chOff x="9846944" y="3534536"/>
            <a:chExt cx="81915" cy="81915"/>
          </a:xfrm>
        </p:grpSpPr>
        <p:sp>
          <p:nvSpPr>
            <p:cNvPr id="92" name="object 92"/>
            <p:cNvSpPr/>
            <p:nvPr/>
          </p:nvSpPr>
          <p:spPr>
            <a:xfrm>
              <a:off x="9856469" y="354406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856469" y="354406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0837989" y="4067365"/>
            <a:ext cx="90107" cy="90107"/>
            <a:chOff x="9846944" y="3697604"/>
            <a:chExt cx="81915" cy="81915"/>
          </a:xfrm>
        </p:grpSpPr>
        <p:sp>
          <p:nvSpPr>
            <p:cNvPr id="95" name="object 95"/>
            <p:cNvSpPr/>
            <p:nvPr/>
          </p:nvSpPr>
          <p:spPr>
            <a:xfrm>
              <a:off x="9856469" y="370712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6" name="object 96"/>
            <p:cNvSpPr/>
            <p:nvPr/>
          </p:nvSpPr>
          <p:spPr>
            <a:xfrm>
              <a:off x="9856469" y="370712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10837989" y="4245063"/>
            <a:ext cx="90107" cy="90107"/>
            <a:chOff x="9846944" y="3859148"/>
            <a:chExt cx="81915" cy="81915"/>
          </a:xfrm>
        </p:grpSpPr>
        <p:sp>
          <p:nvSpPr>
            <p:cNvPr id="98" name="object 98"/>
            <p:cNvSpPr/>
            <p:nvPr/>
          </p:nvSpPr>
          <p:spPr>
            <a:xfrm>
              <a:off x="9856469" y="38686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9" name="object 99"/>
            <p:cNvSpPr/>
            <p:nvPr/>
          </p:nvSpPr>
          <p:spPr>
            <a:xfrm>
              <a:off x="9856469" y="38686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0933264" y="3822918"/>
            <a:ext cx="1510157" cy="5550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1027494">
              <a:lnSpc>
                <a:spcPct val="106400"/>
              </a:lnSpc>
              <a:spcBef>
                <a:spcPts val="110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ы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ш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ая  Первая</a:t>
            </a:r>
            <a:endParaRPr sz="1100">
              <a:latin typeface="Calibri"/>
              <a:cs typeface="Calibri"/>
            </a:endParaRPr>
          </a:p>
          <a:p>
            <a:pPr marL="13970">
              <a:spcBef>
                <a:spcPts val="88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Соответствие</a:t>
            </a:r>
            <a:r>
              <a:rPr sz="110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должности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082573" y="5766955"/>
            <a:ext cx="1264984" cy="1264984"/>
            <a:chOff x="6432930" y="5242686"/>
            <a:chExt cx="1149985" cy="1149985"/>
          </a:xfrm>
        </p:grpSpPr>
        <p:sp>
          <p:nvSpPr>
            <p:cNvPr id="102" name="object 102"/>
            <p:cNvSpPr/>
            <p:nvPr/>
          </p:nvSpPr>
          <p:spPr>
            <a:xfrm>
              <a:off x="6442455" y="5252211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4" h="1130935">
                  <a:moveTo>
                    <a:pt x="565276" y="0"/>
                  </a:moveTo>
                  <a:lnTo>
                    <a:pt x="565276" y="565353"/>
                  </a:lnTo>
                  <a:lnTo>
                    <a:pt x="10287" y="458063"/>
                  </a:lnTo>
                  <a:lnTo>
                    <a:pt x="5786" y="484680"/>
                  </a:lnTo>
                  <a:lnTo>
                    <a:pt x="2571" y="511465"/>
                  </a:lnTo>
                  <a:lnTo>
                    <a:pt x="642" y="538371"/>
                  </a:lnTo>
                  <a:lnTo>
                    <a:pt x="0" y="565353"/>
                  </a:lnTo>
                  <a:lnTo>
                    <a:pt x="2075" y="614135"/>
                  </a:lnTo>
                  <a:lnTo>
                    <a:pt x="8187" y="661764"/>
                  </a:lnTo>
                  <a:lnTo>
                    <a:pt x="18166" y="708072"/>
                  </a:lnTo>
                  <a:lnTo>
                    <a:pt x="31843" y="752887"/>
                  </a:lnTo>
                  <a:lnTo>
                    <a:pt x="49048" y="796042"/>
                  </a:lnTo>
                  <a:lnTo>
                    <a:pt x="69611" y="837365"/>
                  </a:lnTo>
                  <a:lnTo>
                    <a:pt x="93363" y="876688"/>
                  </a:lnTo>
                  <a:lnTo>
                    <a:pt x="120133" y="913840"/>
                  </a:lnTo>
                  <a:lnTo>
                    <a:pt x="149751" y="948651"/>
                  </a:lnTo>
                  <a:lnTo>
                    <a:pt x="182049" y="980953"/>
                  </a:lnTo>
                  <a:lnTo>
                    <a:pt x="216856" y="1010575"/>
                  </a:lnTo>
                  <a:lnTo>
                    <a:pt x="254002" y="1037348"/>
                  </a:lnTo>
                  <a:lnTo>
                    <a:pt x="293319" y="1061101"/>
                  </a:lnTo>
                  <a:lnTo>
                    <a:pt x="334635" y="1081666"/>
                  </a:lnTo>
                  <a:lnTo>
                    <a:pt x="377782" y="1098872"/>
                  </a:lnTo>
                  <a:lnTo>
                    <a:pt x="422589" y="1112551"/>
                  </a:lnTo>
                  <a:lnTo>
                    <a:pt x="468887" y="1122531"/>
                  </a:lnTo>
                  <a:lnTo>
                    <a:pt x="516506" y="1128643"/>
                  </a:lnTo>
                  <a:lnTo>
                    <a:pt x="565276" y="1130719"/>
                  </a:lnTo>
                  <a:lnTo>
                    <a:pt x="614066" y="1128643"/>
                  </a:lnTo>
                  <a:lnTo>
                    <a:pt x="661702" y="1122531"/>
                  </a:lnTo>
                  <a:lnTo>
                    <a:pt x="708015" y="1112551"/>
                  </a:lnTo>
                  <a:lnTo>
                    <a:pt x="752836" y="1098872"/>
                  </a:lnTo>
                  <a:lnTo>
                    <a:pt x="795994" y="1081666"/>
                  </a:lnTo>
                  <a:lnTo>
                    <a:pt x="837320" y="1061101"/>
                  </a:lnTo>
                  <a:lnTo>
                    <a:pt x="876646" y="1037348"/>
                  </a:lnTo>
                  <a:lnTo>
                    <a:pt x="913799" y="1010575"/>
                  </a:lnTo>
                  <a:lnTo>
                    <a:pt x="948613" y="980953"/>
                  </a:lnTo>
                  <a:lnTo>
                    <a:pt x="980915" y="948651"/>
                  </a:lnTo>
                  <a:lnTo>
                    <a:pt x="1010538" y="913840"/>
                  </a:lnTo>
                  <a:lnTo>
                    <a:pt x="1037311" y="876688"/>
                  </a:lnTo>
                  <a:lnTo>
                    <a:pt x="1061065" y="837365"/>
                  </a:lnTo>
                  <a:lnTo>
                    <a:pt x="1081629" y="796042"/>
                  </a:lnTo>
                  <a:lnTo>
                    <a:pt x="1098835" y="752887"/>
                  </a:lnTo>
                  <a:lnTo>
                    <a:pt x="1112513" y="708072"/>
                  </a:lnTo>
                  <a:lnTo>
                    <a:pt x="1122493" y="661764"/>
                  </a:lnTo>
                  <a:lnTo>
                    <a:pt x="1128605" y="614135"/>
                  </a:lnTo>
                  <a:lnTo>
                    <a:pt x="1130680" y="565353"/>
                  </a:lnTo>
                  <a:lnTo>
                    <a:pt x="1128605" y="516571"/>
                  </a:lnTo>
                  <a:lnTo>
                    <a:pt x="1122493" y="468942"/>
                  </a:lnTo>
                  <a:lnTo>
                    <a:pt x="1112513" y="422635"/>
                  </a:lnTo>
                  <a:lnTo>
                    <a:pt x="1098835" y="377819"/>
                  </a:lnTo>
                  <a:lnTo>
                    <a:pt x="1081629" y="334666"/>
                  </a:lnTo>
                  <a:lnTo>
                    <a:pt x="1061065" y="293343"/>
                  </a:lnTo>
                  <a:lnTo>
                    <a:pt x="1037311" y="254022"/>
                  </a:lnTo>
                  <a:lnTo>
                    <a:pt x="1010538" y="216871"/>
                  </a:lnTo>
                  <a:lnTo>
                    <a:pt x="980915" y="182060"/>
                  </a:lnTo>
                  <a:lnTo>
                    <a:pt x="948613" y="149759"/>
                  </a:lnTo>
                  <a:lnTo>
                    <a:pt x="913799" y="120138"/>
                  </a:lnTo>
                  <a:lnTo>
                    <a:pt x="876646" y="93366"/>
                  </a:lnTo>
                  <a:lnTo>
                    <a:pt x="837320" y="69614"/>
                  </a:lnTo>
                  <a:lnTo>
                    <a:pt x="795994" y="49050"/>
                  </a:lnTo>
                  <a:lnTo>
                    <a:pt x="752836" y="31844"/>
                  </a:lnTo>
                  <a:lnTo>
                    <a:pt x="708015" y="18167"/>
                  </a:lnTo>
                  <a:lnTo>
                    <a:pt x="661702" y="8187"/>
                  </a:lnTo>
                  <a:lnTo>
                    <a:pt x="614066" y="2075"/>
                  </a:lnTo>
                  <a:lnTo>
                    <a:pt x="565276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42455" y="5252211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4" h="1130935">
                  <a:moveTo>
                    <a:pt x="565276" y="0"/>
                  </a:moveTo>
                  <a:lnTo>
                    <a:pt x="614066" y="2075"/>
                  </a:lnTo>
                  <a:lnTo>
                    <a:pt x="661702" y="8187"/>
                  </a:lnTo>
                  <a:lnTo>
                    <a:pt x="708015" y="18167"/>
                  </a:lnTo>
                  <a:lnTo>
                    <a:pt x="752836" y="31844"/>
                  </a:lnTo>
                  <a:lnTo>
                    <a:pt x="795994" y="49050"/>
                  </a:lnTo>
                  <a:lnTo>
                    <a:pt x="837320" y="69614"/>
                  </a:lnTo>
                  <a:lnTo>
                    <a:pt x="876646" y="93366"/>
                  </a:lnTo>
                  <a:lnTo>
                    <a:pt x="913799" y="120138"/>
                  </a:lnTo>
                  <a:lnTo>
                    <a:pt x="948613" y="149759"/>
                  </a:lnTo>
                  <a:lnTo>
                    <a:pt x="980915" y="182060"/>
                  </a:lnTo>
                  <a:lnTo>
                    <a:pt x="1010538" y="216871"/>
                  </a:lnTo>
                  <a:lnTo>
                    <a:pt x="1037311" y="254022"/>
                  </a:lnTo>
                  <a:lnTo>
                    <a:pt x="1061065" y="293343"/>
                  </a:lnTo>
                  <a:lnTo>
                    <a:pt x="1081629" y="334666"/>
                  </a:lnTo>
                  <a:lnTo>
                    <a:pt x="1098835" y="377819"/>
                  </a:lnTo>
                  <a:lnTo>
                    <a:pt x="1112513" y="422635"/>
                  </a:lnTo>
                  <a:lnTo>
                    <a:pt x="1122493" y="468942"/>
                  </a:lnTo>
                  <a:lnTo>
                    <a:pt x="1128605" y="516571"/>
                  </a:lnTo>
                  <a:lnTo>
                    <a:pt x="1130680" y="565353"/>
                  </a:lnTo>
                  <a:lnTo>
                    <a:pt x="1128605" y="614135"/>
                  </a:lnTo>
                  <a:lnTo>
                    <a:pt x="1122493" y="661764"/>
                  </a:lnTo>
                  <a:lnTo>
                    <a:pt x="1112513" y="708072"/>
                  </a:lnTo>
                  <a:lnTo>
                    <a:pt x="1098835" y="752887"/>
                  </a:lnTo>
                  <a:lnTo>
                    <a:pt x="1081629" y="796042"/>
                  </a:lnTo>
                  <a:lnTo>
                    <a:pt x="1061065" y="837365"/>
                  </a:lnTo>
                  <a:lnTo>
                    <a:pt x="1037311" y="876688"/>
                  </a:lnTo>
                  <a:lnTo>
                    <a:pt x="1010538" y="913840"/>
                  </a:lnTo>
                  <a:lnTo>
                    <a:pt x="980915" y="948651"/>
                  </a:lnTo>
                  <a:lnTo>
                    <a:pt x="948613" y="980953"/>
                  </a:lnTo>
                  <a:lnTo>
                    <a:pt x="913799" y="1010575"/>
                  </a:lnTo>
                  <a:lnTo>
                    <a:pt x="876646" y="1037348"/>
                  </a:lnTo>
                  <a:lnTo>
                    <a:pt x="837320" y="1061101"/>
                  </a:lnTo>
                  <a:lnTo>
                    <a:pt x="795994" y="1081666"/>
                  </a:lnTo>
                  <a:lnTo>
                    <a:pt x="752836" y="1098872"/>
                  </a:lnTo>
                  <a:lnTo>
                    <a:pt x="708015" y="1112551"/>
                  </a:lnTo>
                  <a:lnTo>
                    <a:pt x="661702" y="1122531"/>
                  </a:lnTo>
                  <a:lnTo>
                    <a:pt x="614066" y="1128643"/>
                  </a:lnTo>
                  <a:lnTo>
                    <a:pt x="565276" y="1130719"/>
                  </a:lnTo>
                  <a:lnTo>
                    <a:pt x="516506" y="1128643"/>
                  </a:lnTo>
                  <a:lnTo>
                    <a:pt x="468887" y="1122531"/>
                  </a:lnTo>
                  <a:lnTo>
                    <a:pt x="422589" y="1112551"/>
                  </a:lnTo>
                  <a:lnTo>
                    <a:pt x="377782" y="1098872"/>
                  </a:lnTo>
                  <a:lnTo>
                    <a:pt x="334635" y="1081666"/>
                  </a:lnTo>
                  <a:lnTo>
                    <a:pt x="293319" y="1061101"/>
                  </a:lnTo>
                  <a:lnTo>
                    <a:pt x="254002" y="1037348"/>
                  </a:lnTo>
                  <a:lnTo>
                    <a:pt x="216856" y="1010575"/>
                  </a:lnTo>
                  <a:lnTo>
                    <a:pt x="182049" y="980953"/>
                  </a:lnTo>
                  <a:lnTo>
                    <a:pt x="149751" y="948651"/>
                  </a:lnTo>
                  <a:lnTo>
                    <a:pt x="120133" y="913840"/>
                  </a:lnTo>
                  <a:lnTo>
                    <a:pt x="93363" y="876688"/>
                  </a:lnTo>
                  <a:lnTo>
                    <a:pt x="69611" y="837365"/>
                  </a:lnTo>
                  <a:lnTo>
                    <a:pt x="49048" y="796042"/>
                  </a:lnTo>
                  <a:lnTo>
                    <a:pt x="31843" y="752887"/>
                  </a:lnTo>
                  <a:lnTo>
                    <a:pt x="18166" y="708072"/>
                  </a:lnTo>
                  <a:lnTo>
                    <a:pt x="8187" y="661764"/>
                  </a:lnTo>
                  <a:lnTo>
                    <a:pt x="2075" y="614135"/>
                  </a:lnTo>
                  <a:lnTo>
                    <a:pt x="0" y="565353"/>
                  </a:lnTo>
                  <a:lnTo>
                    <a:pt x="642" y="538371"/>
                  </a:lnTo>
                  <a:lnTo>
                    <a:pt x="2571" y="511465"/>
                  </a:lnTo>
                  <a:lnTo>
                    <a:pt x="5786" y="484680"/>
                  </a:lnTo>
                  <a:lnTo>
                    <a:pt x="10287" y="458063"/>
                  </a:lnTo>
                  <a:lnTo>
                    <a:pt x="565276" y="565353"/>
                  </a:lnTo>
                  <a:lnTo>
                    <a:pt x="56527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52742" y="5252211"/>
              <a:ext cx="554990" cy="565785"/>
            </a:xfrm>
            <a:custGeom>
              <a:avLst/>
              <a:gdLst/>
              <a:ahLst/>
              <a:cxnLst/>
              <a:rect l="l" t="t" r="r" b="b"/>
              <a:pathLst>
                <a:path w="554990" h="565785">
                  <a:moveTo>
                    <a:pt x="554989" y="0"/>
                  </a:moveTo>
                  <a:lnTo>
                    <a:pt x="507630" y="1970"/>
                  </a:lnTo>
                  <a:lnTo>
                    <a:pt x="461231" y="7785"/>
                  </a:lnTo>
                  <a:lnTo>
                    <a:pt x="415970" y="17301"/>
                  </a:lnTo>
                  <a:lnTo>
                    <a:pt x="372021" y="30372"/>
                  </a:lnTo>
                  <a:lnTo>
                    <a:pt x="329559" y="46854"/>
                  </a:lnTo>
                  <a:lnTo>
                    <a:pt x="288762" y="66602"/>
                  </a:lnTo>
                  <a:lnTo>
                    <a:pt x="249804" y="89473"/>
                  </a:lnTo>
                  <a:lnTo>
                    <a:pt x="212860" y="115320"/>
                  </a:lnTo>
                  <a:lnTo>
                    <a:pt x="178107" y="144001"/>
                  </a:lnTo>
                  <a:lnTo>
                    <a:pt x="145719" y="175370"/>
                  </a:lnTo>
                  <a:lnTo>
                    <a:pt x="115873" y="209282"/>
                  </a:lnTo>
                  <a:lnTo>
                    <a:pt x="88744" y="245593"/>
                  </a:lnTo>
                  <a:lnTo>
                    <a:pt x="64508" y="284159"/>
                  </a:lnTo>
                  <a:lnTo>
                    <a:pt x="43340" y="324835"/>
                  </a:lnTo>
                  <a:lnTo>
                    <a:pt x="25415" y="367476"/>
                  </a:lnTo>
                  <a:lnTo>
                    <a:pt x="10910" y="411938"/>
                  </a:lnTo>
                  <a:lnTo>
                    <a:pt x="0" y="458076"/>
                  </a:lnTo>
                  <a:lnTo>
                    <a:pt x="554989" y="565353"/>
                  </a:lnTo>
                  <a:lnTo>
                    <a:pt x="554989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52742" y="5252211"/>
              <a:ext cx="554990" cy="565785"/>
            </a:xfrm>
            <a:custGeom>
              <a:avLst/>
              <a:gdLst/>
              <a:ahLst/>
              <a:cxnLst/>
              <a:rect l="l" t="t" r="r" b="b"/>
              <a:pathLst>
                <a:path w="554990" h="565785">
                  <a:moveTo>
                    <a:pt x="0" y="458076"/>
                  </a:moveTo>
                  <a:lnTo>
                    <a:pt x="10910" y="411938"/>
                  </a:lnTo>
                  <a:lnTo>
                    <a:pt x="25415" y="367476"/>
                  </a:lnTo>
                  <a:lnTo>
                    <a:pt x="43340" y="324835"/>
                  </a:lnTo>
                  <a:lnTo>
                    <a:pt x="64508" y="284159"/>
                  </a:lnTo>
                  <a:lnTo>
                    <a:pt x="88744" y="245593"/>
                  </a:lnTo>
                  <a:lnTo>
                    <a:pt x="115873" y="209282"/>
                  </a:lnTo>
                  <a:lnTo>
                    <a:pt x="145719" y="175370"/>
                  </a:lnTo>
                  <a:lnTo>
                    <a:pt x="178107" y="144001"/>
                  </a:lnTo>
                  <a:lnTo>
                    <a:pt x="212860" y="115320"/>
                  </a:lnTo>
                  <a:lnTo>
                    <a:pt x="249804" y="89473"/>
                  </a:lnTo>
                  <a:lnTo>
                    <a:pt x="288762" y="66602"/>
                  </a:lnTo>
                  <a:lnTo>
                    <a:pt x="329559" y="46854"/>
                  </a:lnTo>
                  <a:lnTo>
                    <a:pt x="372021" y="30372"/>
                  </a:lnTo>
                  <a:lnTo>
                    <a:pt x="415970" y="17301"/>
                  </a:lnTo>
                  <a:lnTo>
                    <a:pt x="461231" y="7785"/>
                  </a:lnTo>
                  <a:lnTo>
                    <a:pt x="507630" y="1970"/>
                  </a:lnTo>
                  <a:lnTo>
                    <a:pt x="554989" y="0"/>
                  </a:lnTo>
                  <a:lnTo>
                    <a:pt x="554989" y="565353"/>
                  </a:lnTo>
                  <a:lnTo>
                    <a:pt x="0" y="4580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7810411" y="6521979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78%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265581" y="6008329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22%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656767" y="5005870"/>
            <a:ext cx="2824734" cy="484364"/>
          </a:xfrm>
          <a:prstGeom prst="rect">
            <a:avLst/>
          </a:prstGeom>
        </p:spPr>
        <p:txBody>
          <a:bodyPr vert="horz" wrap="square" lIns="0" tIns="9081" rIns="0" bIns="0" rtlCol="0">
            <a:spAutoFit/>
          </a:bodyPr>
          <a:lstStyle/>
          <a:p>
            <a:pPr marL="467995" marR="5588" indent="-454722">
              <a:lnSpc>
                <a:spcPct val="102099"/>
              </a:lnSpc>
              <a:spcBef>
                <a:spcPts val="72"/>
              </a:spcBef>
            </a:pP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Курсы</a:t>
            </a:r>
            <a:r>
              <a:rPr sz="154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повышения</a:t>
            </a:r>
            <a:r>
              <a:rPr sz="1540" spc="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квалификации </a:t>
            </a:r>
            <a:r>
              <a:rPr sz="1540" spc="-3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за</a:t>
            </a:r>
            <a:r>
              <a:rPr sz="1540" spc="6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последние</a:t>
            </a:r>
            <a:r>
              <a:rPr sz="1540" spc="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три</a:t>
            </a:r>
            <a:r>
              <a:rPr sz="154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17" dirty="0">
                <a:solidFill>
                  <a:srgbClr val="585858"/>
                </a:solidFill>
                <a:latin typeface="Calibri"/>
                <a:cs typeface="Calibri"/>
              </a:rPr>
              <a:t>года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8556409" y="6221540"/>
            <a:ext cx="93599" cy="93599"/>
            <a:chOff x="7772781" y="5655945"/>
            <a:chExt cx="85090" cy="85090"/>
          </a:xfrm>
        </p:grpSpPr>
        <p:sp>
          <p:nvSpPr>
            <p:cNvPr id="110" name="object 110"/>
            <p:cNvSpPr/>
            <p:nvPr/>
          </p:nvSpPr>
          <p:spPr>
            <a:xfrm>
              <a:off x="7782306" y="5665470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5531" y="65531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2306" y="5665470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1"/>
                  </a:moveTo>
                  <a:lnTo>
                    <a:pt x="65531" y="6553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8656294" y="6164905"/>
            <a:ext cx="718058" cy="19255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проходили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8556409" y="6483058"/>
            <a:ext cx="93599" cy="93599"/>
            <a:chOff x="7772781" y="5893689"/>
            <a:chExt cx="85090" cy="85090"/>
          </a:xfrm>
        </p:grpSpPr>
        <p:sp>
          <p:nvSpPr>
            <p:cNvPr id="114" name="object 114"/>
            <p:cNvSpPr/>
            <p:nvPr/>
          </p:nvSpPr>
          <p:spPr>
            <a:xfrm>
              <a:off x="7782306" y="5903214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65531" y="65532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782306" y="5903214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8656294" y="6426088"/>
            <a:ext cx="909446" cy="19255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не</a:t>
            </a: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 проходили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0156305" y="5547906"/>
            <a:ext cx="1540891" cy="1540891"/>
            <a:chOff x="9227232" y="5043551"/>
            <a:chExt cx="1400810" cy="1400810"/>
          </a:xfrm>
        </p:grpSpPr>
        <p:sp>
          <p:nvSpPr>
            <p:cNvPr id="118" name="object 118"/>
            <p:cNvSpPr/>
            <p:nvPr/>
          </p:nvSpPr>
          <p:spPr>
            <a:xfrm>
              <a:off x="9927336" y="5053076"/>
              <a:ext cx="483234" cy="690880"/>
            </a:xfrm>
            <a:custGeom>
              <a:avLst/>
              <a:gdLst/>
              <a:ahLst/>
              <a:cxnLst/>
              <a:rect l="l" t="t" r="r" b="b"/>
              <a:pathLst>
                <a:path w="483234" h="690879">
                  <a:moveTo>
                    <a:pt x="0" y="0"/>
                  </a:moveTo>
                  <a:lnTo>
                    <a:pt x="0" y="690689"/>
                  </a:lnTo>
                  <a:lnTo>
                    <a:pt x="482854" y="196723"/>
                  </a:lnTo>
                  <a:lnTo>
                    <a:pt x="446592" y="163716"/>
                  </a:lnTo>
                  <a:lnTo>
                    <a:pt x="408300" y="133530"/>
                  </a:lnTo>
                  <a:lnTo>
                    <a:pt x="368146" y="106231"/>
                  </a:lnTo>
                  <a:lnTo>
                    <a:pt x="326298" y="81890"/>
                  </a:lnTo>
                  <a:lnTo>
                    <a:pt x="282922" y="60572"/>
                  </a:lnTo>
                  <a:lnTo>
                    <a:pt x="238188" y="42348"/>
                  </a:lnTo>
                  <a:lnTo>
                    <a:pt x="192262" y="27284"/>
                  </a:lnTo>
                  <a:lnTo>
                    <a:pt x="145312" y="15449"/>
                  </a:lnTo>
                  <a:lnTo>
                    <a:pt x="97507" y="6912"/>
                  </a:lnTo>
                  <a:lnTo>
                    <a:pt x="49013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927336" y="5053076"/>
              <a:ext cx="483234" cy="690880"/>
            </a:xfrm>
            <a:custGeom>
              <a:avLst/>
              <a:gdLst/>
              <a:ahLst/>
              <a:cxnLst/>
              <a:rect l="l" t="t" r="r" b="b"/>
              <a:pathLst>
                <a:path w="483234" h="690879">
                  <a:moveTo>
                    <a:pt x="0" y="0"/>
                  </a:moveTo>
                  <a:lnTo>
                    <a:pt x="49013" y="1739"/>
                  </a:lnTo>
                  <a:lnTo>
                    <a:pt x="97507" y="6912"/>
                  </a:lnTo>
                  <a:lnTo>
                    <a:pt x="145312" y="15449"/>
                  </a:lnTo>
                  <a:lnTo>
                    <a:pt x="192262" y="27284"/>
                  </a:lnTo>
                  <a:lnTo>
                    <a:pt x="238188" y="42348"/>
                  </a:lnTo>
                  <a:lnTo>
                    <a:pt x="282922" y="60572"/>
                  </a:lnTo>
                  <a:lnTo>
                    <a:pt x="326298" y="81890"/>
                  </a:lnTo>
                  <a:lnTo>
                    <a:pt x="368146" y="106231"/>
                  </a:lnTo>
                  <a:lnTo>
                    <a:pt x="408300" y="133530"/>
                  </a:lnTo>
                  <a:lnTo>
                    <a:pt x="446592" y="163716"/>
                  </a:lnTo>
                  <a:lnTo>
                    <a:pt x="482854" y="196723"/>
                  </a:lnTo>
                  <a:lnTo>
                    <a:pt x="0" y="69068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236757" y="5053076"/>
              <a:ext cx="1381760" cy="1381760"/>
            </a:xfrm>
            <a:custGeom>
              <a:avLst/>
              <a:gdLst/>
              <a:ahLst/>
              <a:cxnLst/>
              <a:rect l="l" t="t" r="r" b="b"/>
              <a:pathLst>
                <a:path w="1381759" h="1381760">
                  <a:moveTo>
                    <a:pt x="690578" y="0"/>
                  </a:moveTo>
                  <a:lnTo>
                    <a:pt x="640127" y="1845"/>
                  </a:lnTo>
                  <a:lnTo>
                    <a:pt x="590242" y="7329"/>
                  </a:lnTo>
                  <a:lnTo>
                    <a:pt x="541104" y="16377"/>
                  </a:lnTo>
                  <a:lnTo>
                    <a:pt x="492895" y="28912"/>
                  </a:lnTo>
                  <a:lnTo>
                    <a:pt x="445796" y="44857"/>
                  </a:lnTo>
                  <a:lnTo>
                    <a:pt x="399988" y="64138"/>
                  </a:lnTo>
                  <a:lnTo>
                    <a:pt x="355653" y="86677"/>
                  </a:lnTo>
                  <a:lnTo>
                    <a:pt x="312973" y="112399"/>
                  </a:lnTo>
                  <a:lnTo>
                    <a:pt x="272129" y="141227"/>
                  </a:lnTo>
                  <a:lnTo>
                    <a:pt x="233302" y="173086"/>
                  </a:lnTo>
                  <a:lnTo>
                    <a:pt x="196675" y="207899"/>
                  </a:lnTo>
                  <a:lnTo>
                    <a:pt x="164767" y="242830"/>
                  </a:lnTo>
                  <a:lnTo>
                    <a:pt x="135686" y="279330"/>
                  </a:lnTo>
                  <a:lnTo>
                    <a:pt x="109431" y="317252"/>
                  </a:lnTo>
                  <a:lnTo>
                    <a:pt x="85998" y="356451"/>
                  </a:lnTo>
                  <a:lnTo>
                    <a:pt x="65388" y="396781"/>
                  </a:lnTo>
                  <a:lnTo>
                    <a:pt x="47599" y="438097"/>
                  </a:lnTo>
                  <a:lnTo>
                    <a:pt x="32628" y="480254"/>
                  </a:lnTo>
                  <a:lnTo>
                    <a:pt x="20474" y="523106"/>
                  </a:lnTo>
                  <a:lnTo>
                    <a:pt x="11136" y="566508"/>
                  </a:lnTo>
                  <a:lnTo>
                    <a:pt x="4612" y="610314"/>
                  </a:lnTo>
                  <a:lnTo>
                    <a:pt x="900" y="654378"/>
                  </a:lnTo>
                  <a:lnTo>
                    <a:pt x="0" y="698557"/>
                  </a:lnTo>
                  <a:lnTo>
                    <a:pt x="1908" y="742703"/>
                  </a:lnTo>
                  <a:lnTo>
                    <a:pt x="6624" y="786672"/>
                  </a:lnTo>
                  <a:lnTo>
                    <a:pt x="14146" y="830318"/>
                  </a:lnTo>
                  <a:lnTo>
                    <a:pt x="24472" y="873495"/>
                  </a:lnTo>
                  <a:lnTo>
                    <a:pt x="37602" y="916059"/>
                  </a:lnTo>
                  <a:lnTo>
                    <a:pt x="53532" y="957864"/>
                  </a:lnTo>
                  <a:lnTo>
                    <a:pt x="72262" y="998764"/>
                  </a:lnTo>
                  <a:lnTo>
                    <a:pt x="93790" y="1038614"/>
                  </a:lnTo>
                  <a:lnTo>
                    <a:pt x="118115" y="1077268"/>
                  </a:lnTo>
                  <a:lnTo>
                    <a:pt x="145234" y="1114582"/>
                  </a:lnTo>
                  <a:lnTo>
                    <a:pt x="175147" y="1150409"/>
                  </a:lnTo>
                  <a:lnTo>
                    <a:pt x="207851" y="1184605"/>
                  </a:lnTo>
                  <a:lnTo>
                    <a:pt x="242783" y="1216521"/>
                  </a:lnTo>
                  <a:lnTo>
                    <a:pt x="279282" y="1245611"/>
                  </a:lnTo>
                  <a:lnTo>
                    <a:pt x="317204" y="1271874"/>
                  </a:lnTo>
                  <a:lnTo>
                    <a:pt x="356403" y="1295312"/>
                  </a:lnTo>
                  <a:lnTo>
                    <a:pt x="396734" y="1315928"/>
                  </a:lnTo>
                  <a:lnTo>
                    <a:pt x="438050" y="1333723"/>
                  </a:lnTo>
                  <a:lnTo>
                    <a:pt x="480208" y="1348699"/>
                  </a:lnTo>
                  <a:lnTo>
                    <a:pt x="523060" y="1360856"/>
                  </a:lnTo>
                  <a:lnTo>
                    <a:pt x="566463" y="1370198"/>
                  </a:lnTo>
                  <a:lnTo>
                    <a:pt x="610270" y="1376725"/>
                  </a:lnTo>
                  <a:lnTo>
                    <a:pt x="654336" y="1380439"/>
                  </a:lnTo>
                  <a:lnTo>
                    <a:pt x="698515" y="1381342"/>
                  </a:lnTo>
                  <a:lnTo>
                    <a:pt x="742663" y="1379435"/>
                  </a:lnTo>
                  <a:lnTo>
                    <a:pt x="786634" y="1374721"/>
                  </a:lnTo>
                  <a:lnTo>
                    <a:pt x="830282" y="1367200"/>
                  </a:lnTo>
                  <a:lnTo>
                    <a:pt x="873463" y="1356875"/>
                  </a:lnTo>
                  <a:lnTo>
                    <a:pt x="916029" y="1343747"/>
                  </a:lnTo>
                  <a:lnTo>
                    <a:pt x="957837" y="1327817"/>
                  </a:lnTo>
                  <a:lnTo>
                    <a:pt x="998741" y="1309088"/>
                  </a:lnTo>
                  <a:lnTo>
                    <a:pt x="1038596" y="1287561"/>
                  </a:lnTo>
                  <a:lnTo>
                    <a:pt x="1077255" y="1263237"/>
                  </a:lnTo>
                  <a:lnTo>
                    <a:pt x="1114573" y="1236119"/>
                  </a:lnTo>
                  <a:lnTo>
                    <a:pt x="1150406" y="1206208"/>
                  </a:lnTo>
                  <a:lnTo>
                    <a:pt x="1184608" y="1173505"/>
                  </a:lnTo>
                  <a:lnTo>
                    <a:pt x="1216516" y="1138574"/>
                  </a:lnTo>
                  <a:lnTo>
                    <a:pt x="1245596" y="1102076"/>
                  </a:lnTo>
                  <a:lnTo>
                    <a:pt x="1271852" y="1064154"/>
                  </a:lnTo>
                  <a:lnTo>
                    <a:pt x="1295284" y="1024955"/>
                  </a:lnTo>
                  <a:lnTo>
                    <a:pt x="1315894" y="984624"/>
                  </a:lnTo>
                  <a:lnTo>
                    <a:pt x="1333684" y="943307"/>
                  </a:lnTo>
                  <a:lnTo>
                    <a:pt x="1348655" y="901149"/>
                  </a:lnTo>
                  <a:lnTo>
                    <a:pt x="1360809" y="858295"/>
                  </a:lnTo>
                  <a:lnTo>
                    <a:pt x="1370147" y="814891"/>
                  </a:lnTo>
                  <a:lnTo>
                    <a:pt x="1376671" y="771082"/>
                  </a:lnTo>
                  <a:lnTo>
                    <a:pt x="1380382" y="727014"/>
                  </a:lnTo>
                  <a:lnTo>
                    <a:pt x="1381283" y="682832"/>
                  </a:lnTo>
                  <a:lnTo>
                    <a:pt x="1379375" y="638682"/>
                  </a:lnTo>
                  <a:lnTo>
                    <a:pt x="1374659" y="594710"/>
                  </a:lnTo>
                  <a:lnTo>
                    <a:pt x="1367137" y="551059"/>
                  </a:lnTo>
                  <a:lnTo>
                    <a:pt x="1356810" y="507877"/>
                  </a:lnTo>
                  <a:lnTo>
                    <a:pt x="1343681" y="465308"/>
                  </a:lnTo>
                  <a:lnTo>
                    <a:pt x="1327751" y="423499"/>
                  </a:lnTo>
                  <a:lnTo>
                    <a:pt x="1309021" y="382593"/>
                  </a:lnTo>
                  <a:lnTo>
                    <a:pt x="1287493" y="342738"/>
                  </a:lnTo>
                  <a:lnTo>
                    <a:pt x="1263168" y="304077"/>
                  </a:lnTo>
                  <a:lnTo>
                    <a:pt x="1236049" y="266758"/>
                  </a:lnTo>
                  <a:lnTo>
                    <a:pt x="1206136" y="230924"/>
                  </a:lnTo>
                  <a:lnTo>
                    <a:pt x="1173432" y="196723"/>
                  </a:lnTo>
                  <a:lnTo>
                    <a:pt x="690578" y="690689"/>
                  </a:lnTo>
                  <a:lnTo>
                    <a:pt x="690578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236757" y="5053076"/>
              <a:ext cx="1381760" cy="1381760"/>
            </a:xfrm>
            <a:custGeom>
              <a:avLst/>
              <a:gdLst/>
              <a:ahLst/>
              <a:cxnLst/>
              <a:rect l="l" t="t" r="r" b="b"/>
              <a:pathLst>
                <a:path w="1381759" h="1381760">
                  <a:moveTo>
                    <a:pt x="1173432" y="196723"/>
                  </a:moveTo>
                  <a:lnTo>
                    <a:pt x="1206136" y="230924"/>
                  </a:lnTo>
                  <a:lnTo>
                    <a:pt x="1236049" y="266758"/>
                  </a:lnTo>
                  <a:lnTo>
                    <a:pt x="1263168" y="304077"/>
                  </a:lnTo>
                  <a:lnTo>
                    <a:pt x="1287493" y="342738"/>
                  </a:lnTo>
                  <a:lnTo>
                    <a:pt x="1309021" y="382593"/>
                  </a:lnTo>
                  <a:lnTo>
                    <a:pt x="1327751" y="423499"/>
                  </a:lnTo>
                  <a:lnTo>
                    <a:pt x="1343681" y="465308"/>
                  </a:lnTo>
                  <a:lnTo>
                    <a:pt x="1356810" y="507877"/>
                  </a:lnTo>
                  <a:lnTo>
                    <a:pt x="1367137" y="551059"/>
                  </a:lnTo>
                  <a:lnTo>
                    <a:pt x="1374659" y="594710"/>
                  </a:lnTo>
                  <a:lnTo>
                    <a:pt x="1379375" y="638682"/>
                  </a:lnTo>
                  <a:lnTo>
                    <a:pt x="1381283" y="682832"/>
                  </a:lnTo>
                  <a:lnTo>
                    <a:pt x="1380382" y="727014"/>
                  </a:lnTo>
                  <a:lnTo>
                    <a:pt x="1376671" y="771082"/>
                  </a:lnTo>
                  <a:lnTo>
                    <a:pt x="1370147" y="814891"/>
                  </a:lnTo>
                  <a:lnTo>
                    <a:pt x="1360809" y="858295"/>
                  </a:lnTo>
                  <a:lnTo>
                    <a:pt x="1348655" y="901149"/>
                  </a:lnTo>
                  <a:lnTo>
                    <a:pt x="1333684" y="943307"/>
                  </a:lnTo>
                  <a:lnTo>
                    <a:pt x="1315894" y="984624"/>
                  </a:lnTo>
                  <a:lnTo>
                    <a:pt x="1295284" y="1024955"/>
                  </a:lnTo>
                  <a:lnTo>
                    <a:pt x="1271852" y="1064154"/>
                  </a:lnTo>
                  <a:lnTo>
                    <a:pt x="1245596" y="1102076"/>
                  </a:lnTo>
                  <a:lnTo>
                    <a:pt x="1216516" y="1138574"/>
                  </a:lnTo>
                  <a:lnTo>
                    <a:pt x="1184608" y="1173505"/>
                  </a:lnTo>
                  <a:lnTo>
                    <a:pt x="1150406" y="1206208"/>
                  </a:lnTo>
                  <a:lnTo>
                    <a:pt x="1114573" y="1236119"/>
                  </a:lnTo>
                  <a:lnTo>
                    <a:pt x="1077255" y="1263237"/>
                  </a:lnTo>
                  <a:lnTo>
                    <a:pt x="1038596" y="1287561"/>
                  </a:lnTo>
                  <a:lnTo>
                    <a:pt x="998741" y="1309088"/>
                  </a:lnTo>
                  <a:lnTo>
                    <a:pt x="957837" y="1327817"/>
                  </a:lnTo>
                  <a:lnTo>
                    <a:pt x="916029" y="1343747"/>
                  </a:lnTo>
                  <a:lnTo>
                    <a:pt x="873463" y="1356875"/>
                  </a:lnTo>
                  <a:lnTo>
                    <a:pt x="830282" y="1367200"/>
                  </a:lnTo>
                  <a:lnTo>
                    <a:pt x="786634" y="1374721"/>
                  </a:lnTo>
                  <a:lnTo>
                    <a:pt x="742663" y="1379435"/>
                  </a:lnTo>
                  <a:lnTo>
                    <a:pt x="698515" y="1381342"/>
                  </a:lnTo>
                  <a:lnTo>
                    <a:pt x="654336" y="1380439"/>
                  </a:lnTo>
                  <a:lnTo>
                    <a:pt x="610270" y="1376725"/>
                  </a:lnTo>
                  <a:lnTo>
                    <a:pt x="566463" y="1370198"/>
                  </a:lnTo>
                  <a:lnTo>
                    <a:pt x="523060" y="1360856"/>
                  </a:lnTo>
                  <a:lnTo>
                    <a:pt x="480208" y="1348699"/>
                  </a:lnTo>
                  <a:lnTo>
                    <a:pt x="438050" y="1333723"/>
                  </a:lnTo>
                  <a:lnTo>
                    <a:pt x="396734" y="1315928"/>
                  </a:lnTo>
                  <a:lnTo>
                    <a:pt x="356403" y="1295312"/>
                  </a:lnTo>
                  <a:lnTo>
                    <a:pt x="317204" y="1271874"/>
                  </a:lnTo>
                  <a:lnTo>
                    <a:pt x="279282" y="1245611"/>
                  </a:lnTo>
                  <a:lnTo>
                    <a:pt x="242783" y="1216521"/>
                  </a:lnTo>
                  <a:lnTo>
                    <a:pt x="207851" y="1184605"/>
                  </a:lnTo>
                  <a:lnTo>
                    <a:pt x="175147" y="1150409"/>
                  </a:lnTo>
                  <a:lnTo>
                    <a:pt x="145234" y="1114582"/>
                  </a:lnTo>
                  <a:lnTo>
                    <a:pt x="118115" y="1077268"/>
                  </a:lnTo>
                  <a:lnTo>
                    <a:pt x="93790" y="1038614"/>
                  </a:lnTo>
                  <a:lnTo>
                    <a:pt x="72262" y="998764"/>
                  </a:lnTo>
                  <a:lnTo>
                    <a:pt x="53532" y="957864"/>
                  </a:lnTo>
                  <a:lnTo>
                    <a:pt x="37602" y="916059"/>
                  </a:lnTo>
                  <a:lnTo>
                    <a:pt x="24472" y="873495"/>
                  </a:lnTo>
                  <a:lnTo>
                    <a:pt x="14146" y="830318"/>
                  </a:lnTo>
                  <a:lnTo>
                    <a:pt x="6624" y="786672"/>
                  </a:lnTo>
                  <a:lnTo>
                    <a:pt x="1908" y="742703"/>
                  </a:lnTo>
                  <a:lnTo>
                    <a:pt x="0" y="698557"/>
                  </a:lnTo>
                  <a:lnTo>
                    <a:pt x="900" y="654378"/>
                  </a:lnTo>
                  <a:lnTo>
                    <a:pt x="4612" y="610314"/>
                  </a:lnTo>
                  <a:lnTo>
                    <a:pt x="11136" y="566508"/>
                  </a:lnTo>
                  <a:lnTo>
                    <a:pt x="20474" y="523106"/>
                  </a:lnTo>
                  <a:lnTo>
                    <a:pt x="32628" y="480254"/>
                  </a:lnTo>
                  <a:lnTo>
                    <a:pt x="47599" y="438097"/>
                  </a:lnTo>
                  <a:lnTo>
                    <a:pt x="65388" y="396781"/>
                  </a:lnTo>
                  <a:lnTo>
                    <a:pt x="85998" y="356451"/>
                  </a:lnTo>
                  <a:lnTo>
                    <a:pt x="109431" y="317252"/>
                  </a:lnTo>
                  <a:lnTo>
                    <a:pt x="135686" y="279330"/>
                  </a:lnTo>
                  <a:lnTo>
                    <a:pt x="164767" y="242830"/>
                  </a:lnTo>
                  <a:lnTo>
                    <a:pt x="196675" y="207899"/>
                  </a:lnTo>
                  <a:lnTo>
                    <a:pt x="233302" y="173086"/>
                  </a:lnTo>
                  <a:lnTo>
                    <a:pt x="272129" y="141227"/>
                  </a:lnTo>
                  <a:lnTo>
                    <a:pt x="312973" y="112399"/>
                  </a:lnTo>
                  <a:lnTo>
                    <a:pt x="355653" y="86677"/>
                  </a:lnTo>
                  <a:lnTo>
                    <a:pt x="399988" y="64138"/>
                  </a:lnTo>
                  <a:lnTo>
                    <a:pt x="445796" y="44857"/>
                  </a:lnTo>
                  <a:lnTo>
                    <a:pt x="492895" y="28912"/>
                  </a:lnTo>
                  <a:lnTo>
                    <a:pt x="541104" y="16377"/>
                  </a:lnTo>
                  <a:lnTo>
                    <a:pt x="590242" y="7329"/>
                  </a:lnTo>
                  <a:lnTo>
                    <a:pt x="640127" y="1845"/>
                  </a:lnTo>
                  <a:lnTo>
                    <a:pt x="690578" y="0"/>
                  </a:lnTo>
                  <a:lnTo>
                    <a:pt x="690578" y="690689"/>
                  </a:lnTo>
                  <a:lnTo>
                    <a:pt x="1173432" y="19672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0937595" y="5693893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455490" y="6605799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88%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016274" y="4991760"/>
            <a:ext cx="3011932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Профессиональная</a:t>
            </a:r>
            <a:r>
              <a:rPr sz="1540" spc="-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переподготовка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1868976" y="6169571"/>
            <a:ext cx="93599" cy="93599"/>
            <a:chOff x="10784205" y="5608701"/>
            <a:chExt cx="85090" cy="85090"/>
          </a:xfrm>
        </p:grpSpPr>
        <p:sp>
          <p:nvSpPr>
            <p:cNvPr id="126" name="object 126"/>
            <p:cNvSpPr/>
            <p:nvPr/>
          </p:nvSpPr>
          <p:spPr>
            <a:xfrm>
              <a:off x="10793730" y="5618226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65531" y="65532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793730" y="5618226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11868976" y="6429413"/>
            <a:ext cx="93599" cy="93599"/>
            <a:chOff x="10784205" y="5844921"/>
            <a:chExt cx="85090" cy="85090"/>
          </a:xfrm>
        </p:grpSpPr>
        <p:sp>
          <p:nvSpPr>
            <p:cNvPr id="129" name="object 129"/>
            <p:cNvSpPr/>
            <p:nvPr/>
          </p:nvSpPr>
          <p:spPr>
            <a:xfrm>
              <a:off x="10793730" y="5854446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5531" y="65531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793730" y="5854446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1"/>
                  </a:moveTo>
                  <a:lnTo>
                    <a:pt x="65531" y="6553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1969979" y="6027440"/>
            <a:ext cx="910146" cy="544701"/>
          </a:xfrm>
          <a:prstGeom prst="rect">
            <a:avLst/>
          </a:prstGeom>
        </p:spPr>
        <p:txBody>
          <a:bodyPr vert="horz" wrap="square" lIns="0" tIns="98489" rIns="0" bIns="0" rtlCol="0">
            <a:spAutoFit/>
          </a:bodyPr>
          <a:lstStyle/>
          <a:p>
            <a:pPr marL="13970">
              <a:spcBef>
                <a:spcPts val="776"/>
              </a:spcBef>
            </a:pP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проходили</a:t>
            </a:r>
            <a:endParaRPr sz="1155">
              <a:latin typeface="Calibri"/>
              <a:cs typeface="Calibri"/>
            </a:endParaRPr>
          </a:p>
          <a:p>
            <a:pPr marL="13970">
              <a:spcBef>
                <a:spcPts val="671"/>
              </a:spcBef>
            </a:pP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не </a:t>
            </a: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проходили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3013602" y="5439917"/>
            <a:ext cx="3041269" cy="1737170"/>
            <a:chOff x="2733865" y="4945379"/>
            <a:chExt cx="2764790" cy="1579245"/>
          </a:xfrm>
        </p:grpSpPr>
        <p:sp>
          <p:nvSpPr>
            <p:cNvPr id="133" name="object 133"/>
            <p:cNvSpPr/>
            <p:nvPr/>
          </p:nvSpPr>
          <p:spPr>
            <a:xfrm>
              <a:off x="2738628" y="5047487"/>
              <a:ext cx="2760345" cy="1374775"/>
            </a:xfrm>
            <a:custGeom>
              <a:avLst/>
              <a:gdLst/>
              <a:ahLst/>
              <a:cxnLst/>
              <a:rect l="l" t="t" r="r" b="b"/>
              <a:pathLst>
                <a:path w="2760345" h="1374775">
                  <a:moveTo>
                    <a:pt x="65532" y="1263396"/>
                  </a:moveTo>
                  <a:lnTo>
                    <a:pt x="0" y="1263396"/>
                  </a:lnTo>
                  <a:lnTo>
                    <a:pt x="0" y="1374648"/>
                  </a:lnTo>
                  <a:lnTo>
                    <a:pt x="65532" y="1374648"/>
                  </a:lnTo>
                  <a:lnTo>
                    <a:pt x="65532" y="1263396"/>
                  </a:lnTo>
                  <a:close/>
                </a:path>
                <a:path w="2760345" h="1374775">
                  <a:moveTo>
                    <a:pt x="277368" y="946404"/>
                  </a:moveTo>
                  <a:lnTo>
                    <a:pt x="0" y="946404"/>
                  </a:lnTo>
                  <a:lnTo>
                    <a:pt x="0" y="1059180"/>
                  </a:lnTo>
                  <a:lnTo>
                    <a:pt x="277368" y="1059180"/>
                  </a:lnTo>
                  <a:lnTo>
                    <a:pt x="277368" y="946404"/>
                  </a:lnTo>
                  <a:close/>
                </a:path>
                <a:path w="2760345" h="1374775">
                  <a:moveTo>
                    <a:pt x="470916" y="630936"/>
                  </a:moveTo>
                  <a:lnTo>
                    <a:pt x="0" y="630936"/>
                  </a:lnTo>
                  <a:lnTo>
                    <a:pt x="0" y="743712"/>
                  </a:lnTo>
                  <a:lnTo>
                    <a:pt x="470916" y="743712"/>
                  </a:lnTo>
                  <a:lnTo>
                    <a:pt x="470916" y="630936"/>
                  </a:lnTo>
                  <a:close/>
                </a:path>
                <a:path w="2760345" h="1374775">
                  <a:moveTo>
                    <a:pt x="1109472" y="315468"/>
                  </a:moveTo>
                  <a:lnTo>
                    <a:pt x="0" y="315468"/>
                  </a:lnTo>
                  <a:lnTo>
                    <a:pt x="0" y="426720"/>
                  </a:lnTo>
                  <a:lnTo>
                    <a:pt x="1109472" y="426720"/>
                  </a:lnTo>
                  <a:lnTo>
                    <a:pt x="1109472" y="315468"/>
                  </a:lnTo>
                  <a:close/>
                </a:path>
                <a:path w="2760345" h="1374775">
                  <a:moveTo>
                    <a:pt x="2759964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2759964" y="111252"/>
                  </a:lnTo>
                  <a:lnTo>
                    <a:pt x="275996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738627" y="4945379"/>
              <a:ext cx="0" cy="1579245"/>
            </a:xfrm>
            <a:custGeom>
              <a:avLst/>
              <a:gdLst/>
              <a:ahLst/>
              <a:cxnLst/>
              <a:rect l="l" t="t" r="r" b="b"/>
              <a:pathLst>
                <a:path h="1579245">
                  <a:moveTo>
                    <a:pt x="0" y="0"/>
                  </a:moveTo>
                  <a:lnTo>
                    <a:pt x="0" y="157886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126047" y="5504124"/>
            <a:ext cx="298958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28" dirty="0">
                <a:solidFill>
                  <a:srgbClr val="404040"/>
                </a:solidFill>
                <a:latin typeface="Microsoft Sans Serif"/>
                <a:cs typeface="Microsoft Sans Serif"/>
              </a:rPr>
              <a:t>60%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309388" y="5852032"/>
            <a:ext cx="298958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28" dirty="0">
                <a:solidFill>
                  <a:srgbClr val="404040"/>
                </a:solidFill>
                <a:latin typeface="Microsoft Sans Serif"/>
                <a:cs typeface="Microsoft Sans Serif"/>
              </a:rPr>
              <a:t>24%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607396" y="6199439"/>
            <a:ext cx="298958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28" dirty="0">
                <a:solidFill>
                  <a:srgbClr val="404040"/>
                </a:solidFill>
                <a:latin typeface="Microsoft Sans Serif"/>
                <a:cs typeface="Microsoft Sans Serif"/>
              </a:rPr>
              <a:t>10%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394075" y="6546454"/>
            <a:ext cx="221425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38" dirty="0">
                <a:solidFill>
                  <a:srgbClr val="404040"/>
                </a:solidFill>
                <a:latin typeface="Microsoft Sans Serif"/>
                <a:cs typeface="Microsoft Sans Serif"/>
              </a:rPr>
              <a:t>6%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162172" y="6894474"/>
            <a:ext cx="221425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38" dirty="0">
                <a:solidFill>
                  <a:srgbClr val="404040"/>
                </a:solidFill>
                <a:latin typeface="Microsoft Sans Serif"/>
                <a:cs typeface="Microsoft Sans Serif"/>
              </a:rPr>
              <a:t>1%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446797" y="5505717"/>
            <a:ext cx="1468247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sz="11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педагогическое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406563" y="5853151"/>
            <a:ext cx="1508760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Среднее</a:t>
            </a:r>
            <a:r>
              <a:rPr sz="11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педагогическое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24815" y="6200110"/>
            <a:ext cx="2789809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sz="1100" spc="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профессиональное</a:t>
            </a:r>
            <a:r>
              <a:rPr sz="1100" spc="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непедагогическое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4581" y="6548130"/>
            <a:ext cx="2829624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Среднее</a:t>
            </a:r>
            <a:r>
              <a:rPr sz="1100" spc="7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профессиональное</a:t>
            </a:r>
            <a:r>
              <a:rPr sz="1100" spc="8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непедагогическое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469008" y="6895480"/>
            <a:ext cx="1446594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Незаконченное</a:t>
            </a:r>
            <a:r>
              <a:rPr sz="110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801747" y="5003495"/>
            <a:ext cx="1139951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Образование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255784" y="658476"/>
            <a:ext cx="4337685" cy="736918"/>
            <a:chOff x="226758" y="598614"/>
            <a:chExt cx="3943350" cy="669925"/>
          </a:xfrm>
        </p:grpSpPr>
        <p:sp>
          <p:nvSpPr>
            <p:cNvPr id="147" name="object 147"/>
            <p:cNvSpPr/>
            <p:nvPr/>
          </p:nvSpPr>
          <p:spPr>
            <a:xfrm>
              <a:off x="234695" y="606551"/>
              <a:ext cx="3927475" cy="654050"/>
            </a:xfrm>
            <a:custGeom>
              <a:avLst/>
              <a:gdLst/>
              <a:ahLst/>
              <a:cxnLst/>
              <a:rect l="l" t="t" r="r" b="b"/>
              <a:pathLst>
                <a:path w="3927475" h="654050">
                  <a:moveTo>
                    <a:pt x="3818381" y="0"/>
                  </a:moveTo>
                  <a:lnTo>
                    <a:pt x="108965" y="0"/>
                  </a:lnTo>
                  <a:lnTo>
                    <a:pt x="66549" y="8560"/>
                  </a:lnTo>
                  <a:lnTo>
                    <a:pt x="31913" y="31908"/>
                  </a:lnTo>
                  <a:lnTo>
                    <a:pt x="8562" y="66544"/>
                  </a:lnTo>
                  <a:lnTo>
                    <a:pt x="0" y="108965"/>
                  </a:lnTo>
                  <a:lnTo>
                    <a:pt x="0" y="544830"/>
                  </a:lnTo>
                  <a:lnTo>
                    <a:pt x="8562" y="587251"/>
                  </a:lnTo>
                  <a:lnTo>
                    <a:pt x="31913" y="621887"/>
                  </a:lnTo>
                  <a:lnTo>
                    <a:pt x="66549" y="645235"/>
                  </a:lnTo>
                  <a:lnTo>
                    <a:pt x="108965" y="653796"/>
                  </a:lnTo>
                  <a:lnTo>
                    <a:pt x="3818381" y="653796"/>
                  </a:lnTo>
                  <a:lnTo>
                    <a:pt x="3860803" y="645235"/>
                  </a:lnTo>
                  <a:lnTo>
                    <a:pt x="3895439" y="621887"/>
                  </a:lnTo>
                  <a:lnTo>
                    <a:pt x="3918787" y="587251"/>
                  </a:lnTo>
                  <a:lnTo>
                    <a:pt x="3927348" y="544830"/>
                  </a:lnTo>
                  <a:lnTo>
                    <a:pt x="3927348" y="108965"/>
                  </a:lnTo>
                  <a:lnTo>
                    <a:pt x="3918787" y="66544"/>
                  </a:lnTo>
                  <a:lnTo>
                    <a:pt x="3895439" y="31908"/>
                  </a:lnTo>
                  <a:lnTo>
                    <a:pt x="3860803" y="8560"/>
                  </a:lnTo>
                  <a:lnTo>
                    <a:pt x="381838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34695" y="606551"/>
              <a:ext cx="3927475" cy="654050"/>
            </a:xfrm>
            <a:custGeom>
              <a:avLst/>
              <a:gdLst/>
              <a:ahLst/>
              <a:cxnLst/>
              <a:rect l="l" t="t" r="r" b="b"/>
              <a:pathLst>
                <a:path w="3927475" h="654050">
                  <a:moveTo>
                    <a:pt x="0" y="108965"/>
                  </a:moveTo>
                  <a:lnTo>
                    <a:pt x="8562" y="66544"/>
                  </a:lnTo>
                  <a:lnTo>
                    <a:pt x="31913" y="31908"/>
                  </a:lnTo>
                  <a:lnTo>
                    <a:pt x="66549" y="8560"/>
                  </a:lnTo>
                  <a:lnTo>
                    <a:pt x="108965" y="0"/>
                  </a:lnTo>
                  <a:lnTo>
                    <a:pt x="3818381" y="0"/>
                  </a:lnTo>
                  <a:lnTo>
                    <a:pt x="3860803" y="8560"/>
                  </a:lnTo>
                  <a:lnTo>
                    <a:pt x="3895439" y="31908"/>
                  </a:lnTo>
                  <a:lnTo>
                    <a:pt x="3918787" y="66544"/>
                  </a:lnTo>
                  <a:lnTo>
                    <a:pt x="3927348" y="108965"/>
                  </a:lnTo>
                  <a:lnTo>
                    <a:pt x="3927348" y="544830"/>
                  </a:lnTo>
                  <a:lnTo>
                    <a:pt x="3918787" y="587251"/>
                  </a:lnTo>
                  <a:lnTo>
                    <a:pt x="3895439" y="621887"/>
                  </a:lnTo>
                  <a:lnTo>
                    <a:pt x="3860803" y="645235"/>
                  </a:lnTo>
                  <a:lnTo>
                    <a:pt x="3818381" y="653796"/>
                  </a:lnTo>
                  <a:lnTo>
                    <a:pt x="108965" y="653796"/>
                  </a:lnTo>
                  <a:lnTo>
                    <a:pt x="66549" y="645235"/>
                  </a:lnTo>
                  <a:lnTo>
                    <a:pt x="31913" y="621887"/>
                  </a:lnTo>
                  <a:lnTo>
                    <a:pt x="8562" y="587251"/>
                  </a:lnTo>
                  <a:lnTo>
                    <a:pt x="0" y="544830"/>
                  </a:lnTo>
                  <a:lnTo>
                    <a:pt x="0" y="108965"/>
                  </a:lnTo>
                  <a:close/>
                </a:path>
              </a:pathLst>
            </a:custGeom>
            <a:ln w="15875">
              <a:solidFill>
                <a:srgbClr val="1A3877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470824" y="860775"/>
            <a:ext cx="39088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980" b="1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80" b="1" spc="-2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115</a:t>
            </a:r>
            <a:r>
              <a:rPr sz="1980" b="1" spc="-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025</a:t>
            </a:r>
            <a:r>
              <a:rPr sz="198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endParaRPr sz="198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2">
            <a:extLst>
              <a:ext uri="{FF2B5EF4-FFF2-40B4-BE49-F238E27FC236}">
                <a16:creationId xmlns:a16="http://schemas.microsoft.com/office/drawing/2014/main" id="{7F85EED3-874D-48C8-9D16-58C1FE67FC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0116" y="0"/>
            <a:ext cx="3708337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850" spc="-6" dirty="0">
                <a:solidFill>
                  <a:srgbClr val="274FA3"/>
                </a:solidFill>
                <a:latin typeface="Verdana"/>
                <a:cs typeface="Verdana"/>
              </a:rPr>
              <a:t>ПРОГРАММЫ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5908" y="2120366"/>
            <a:ext cx="1560449" cy="1561148"/>
            <a:chOff x="1326871" y="1927605"/>
            <a:chExt cx="1418590" cy="1419225"/>
          </a:xfrm>
        </p:grpSpPr>
        <p:sp>
          <p:nvSpPr>
            <p:cNvPr id="4" name="object 4"/>
            <p:cNvSpPr/>
            <p:nvPr/>
          </p:nvSpPr>
          <p:spPr>
            <a:xfrm>
              <a:off x="2036063" y="1937130"/>
              <a:ext cx="161925" cy="699770"/>
            </a:xfrm>
            <a:custGeom>
              <a:avLst/>
              <a:gdLst/>
              <a:ahLst/>
              <a:cxnLst/>
              <a:rect l="l" t="t" r="r" b="b"/>
              <a:pathLst>
                <a:path w="161925" h="699769">
                  <a:moveTo>
                    <a:pt x="0" y="0"/>
                  </a:moveTo>
                  <a:lnTo>
                    <a:pt x="0" y="699643"/>
                  </a:lnTo>
                  <a:lnTo>
                    <a:pt x="161671" y="18923"/>
                  </a:lnTo>
                  <a:lnTo>
                    <a:pt x="121711" y="10662"/>
                  </a:lnTo>
                  <a:lnTo>
                    <a:pt x="81359" y="4746"/>
                  </a:lnTo>
                  <a:lnTo>
                    <a:pt x="40745" y="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2036063" y="1937130"/>
              <a:ext cx="161925" cy="699770"/>
            </a:xfrm>
            <a:custGeom>
              <a:avLst/>
              <a:gdLst/>
              <a:ahLst/>
              <a:cxnLst/>
              <a:rect l="l" t="t" r="r" b="b"/>
              <a:pathLst>
                <a:path w="161925" h="699769">
                  <a:moveTo>
                    <a:pt x="0" y="0"/>
                  </a:moveTo>
                  <a:lnTo>
                    <a:pt x="40745" y="1188"/>
                  </a:lnTo>
                  <a:lnTo>
                    <a:pt x="81359" y="4746"/>
                  </a:lnTo>
                  <a:lnTo>
                    <a:pt x="121711" y="10662"/>
                  </a:lnTo>
                  <a:lnTo>
                    <a:pt x="161671" y="18923"/>
                  </a:lnTo>
                  <a:lnTo>
                    <a:pt x="0" y="69964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2036063" y="1956053"/>
              <a:ext cx="699770" cy="1340485"/>
            </a:xfrm>
            <a:custGeom>
              <a:avLst/>
              <a:gdLst/>
              <a:ahLst/>
              <a:cxnLst/>
              <a:rect l="l" t="t" r="r" b="b"/>
              <a:pathLst>
                <a:path w="699769" h="1340485">
                  <a:moveTo>
                    <a:pt x="161671" y="0"/>
                  </a:moveTo>
                  <a:lnTo>
                    <a:pt x="0" y="680720"/>
                  </a:lnTo>
                  <a:lnTo>
                    <a:pt x="233680" y="1340358"/>
                  </a:lnTo>
                  <a:lnTo>
                    <a:pt x="280786" y="1321718"/>
                  </a:lnTo>
                  <a:lnTo>
                    <a:pt x="326063" y="1299910"/>
                  </a:lnTo>
                  <a:lnTo>
                    <a:pt x="369385" y="1275076"/>
                  </a:lnTo>
                  <a:lnTo>
                    <a:pt x="410624" y="1247356"/>
                  </a:lnTo>
                  <a:lnTo>
                    <a:pt x="449656" y="1216890"/>
                  </a:lnTo>
                  <a:lnTo>
                    <a:pt x="486352" y="1183820"/>
                  </a:lnTo>
                  <a:lnTo>
                    <a:pt x="520588" y="1148286"/>
                  </a:lnTo>
                  <a:lnTo>
                    <a:pt x="552237" y="1110429"/>
                  </a:lnTo>
                  <a:lnTo>
                    <a:pt x="581172" y="1070390"/>
                  </a:lnTo>
                  <a:lnTo>
                    <a:pt x="607267" y="1028310"/>
                  </a:lnTo>
                  <a:lnTo>
                    <a:pt x="630395" y="984329"/>
                  </a:lnTo>
                  <a:lnTo>
                    <a:pt x="650431" y="938588"/>
                  </a:lnTo>
                  <a:lnTo>
                    <a:pt x="667248" y="891228"/>
                  </a:lnTo>
                  <a:lnTo>
                    <a:pt x="680719" y="842391"/>
                  </a:lnTo>
                  <a:lnTo>
                    <a:pt x="690217" y="795415"/>
                  </a:lnTo>
                  <a:lnTo>
                    <a:pt x="696441" y="748551"/>
                  </a:lnTo>
                  <a:lnTo>
                    <a:pt x="699469" y="701926"/>
                  </a:lnTo>
                  <a:lnTo>
                    <a:pt x="699377" y="655663"/>
                  </a:lnTo>
                  <a:lnTo>
                    <a:pt x="696244" y="609890"/>
                  </a:lnTo>
                  <a:lnTo>
                    <a:pt x="690147" y="564731"/>
                  </a:lnTo>
                  <a:lnTo>
                    <a:pt x="681163" y="520311"/>
                  </a:lnTo>
                  <a:lnTo>
                    <a:pt x="669369" y="476757"/>
                  </a:lnTo>
                  <a:lnTo>
                    <a:pt x="654843" y="434194"/>
                  </a:lnTo>
                  <a:lnTo>
                    <a:pt x="637663" y="392748"/>
                  </a:lnTo>
                  <a:lnTo>
                    <a:pt x="617904" y="352543"/>
                  </a:lnTo>
                  <a:lnTo>
                    <a:pt x="595645" y="313705"/>
                  </a:lnTo>
                  <a:lnTo>
                    <a:pt x="570964" y="276361"/>
                  </a:lnTo>
                  <a:lnTo>
                    <a:pt x="543936" y="240635"/>
                  </a:lnTo>
                  <a:lnTo>
                    <a:pt x="514641" y="206653"/>
                  </a:lnTo>
                  <a:lnTo>
                    <a:pt x="483155" y="174540"/>
                  </a:lnTo>
                  <a:lnTo>
                    <a:pt x="449555" y="144422"/>
                  </a:lnTo>
                  <a:lnTo>
                    <a:pt x="413918" y="116425"/>
                  </a:lnTo>
                  <a:lnTo>
                    <a:pt x="376323" y="90673"/>
                  </a:lnTo>
                  <a:lnTo>
                    <a:pt x="336846" y="67294"/>
                  </a:lnTo>
                  <a:lnTo>
                    <a:pt x="295565" y="46411"/>
                  </a:lnTo>
                  <a:lnTo>
                    <a:pt x="252558" y="28151"/>
                  </a:lnTo>
                  <a:lnTo>
                    <a:pt x="207900" y="12638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2036063" y="1956053"/>
              <a:ext cx="699770" cy="1340485"/>
            </a:xfrm>
            <a:custGeom>
              <a:avLst/>
              <a:gdLst/>
              <a:ahLst/>
              <a:cxnLst/>
              <a:rect l="l" t="t" r="r" b="b"/>
              <a:pathLst>
                <a:path w="699769" h="1340485">
                  <a:moveTo>
                    <a:pt x="161671" y="0"/>
                  </a:moveTo>
                  <a:lnTo>
                    <a:pt x="207900" y="12638"/>
                  </a:lnTo>
                  <a:lnTo>
                    <a:pt x="252558" y="28151"/>
                  </a:lnTo>
                  <a:lnTo>
                    <a:pt x="295565" y="46411"/>
                  </a:lnTo>
                  <a:lnTo>
                    <a:pt x="336846" y="67294"/>
                  </a:lnTo>
                  <a:lnTo>
                    <a:pt x="376323" y="90673"/>
                  </a:lnTo>
                  <a:lnTo>
                    <a:pt x="413918" y="116425"/>
                  </a:lnTo>
                  <a:lnTo>
                    <a:pt x="449555" y="144422"/>
                  </a:lnTo>
                  <a:lnTo>
                    <a:pt x="483155" y="174540"/>
                  </a:lnTo>
                  <a:lnTo>
                    <a:pt x="514641" y="206653"/>
                  </a:lnTo>
                  <a:lnTo>
                    <a:pt x="543936" y="240635"/>
                  </a:lnTo>
                  <a:lnTo>
                    <a:pt x="570964" y="276361"/>
                  </a:lnTo>
                  <a:lnTo>
                    <a:pt x="595645" y="313705"/>
                  </a:lnTo>
                  <a:lnTo>
                    <a:pt x="617904" y="352543"/>
                  </a:lnTo>
                  <a:lnTo>
                    <a:pt x="637663" y="392748"/>
                  </a:lnTo>
                  <a:lnTo>
                    <a:pt x="654843" y="434194"/>
                  </a:lnTo>
                  <a:lnTo>
                    <a:pt x="669369" y="476757"/>
                  </a:lnTo>
                  <a:lnTo>
                    <a:pt x="681163" y="520311"/>
                  </a:lnTo>
                  <a:lnTo>
                    <a:pt x="690147" y="564731"/>
                  </a:lnTo>
                  <a:lnTo>
                    <a:pt x="696244" y="609890"/>
                  </a:lnTo>
                  <a:lnTo>
                    <a:pt x="699377" y="655663"/>
                  </a:lnTo>
                  <a:lnTo>
                    <a:pt x="699469" y="701926"/>
                  </a:lnTo>
                  <a:lnTo>
                    <a:pt x="696441" y="748551"/>
                  </a:lnTo>
                  <a:lnTo>
                    <a:pt x="690217" y="795415"/>
                  </a:lnTo>
                  <a:lnTo>
                    <a:pt x="680719" y="842391"/>
                  </a:lnTo>
                  <a:lnTo>
                    <a:pt x="667248" y="891228"/>
                  </a:lnTo>
                  <a:lnTo>
                    <a:pt x="650431" y="938588"/>
                  </a:lnTo>
                  <a:lnTo>
                    <a:pt x="630395" y="984329"/>
                  </a:lnTo>
                  <a:lnTo>
                    <a:pt x="607267" y="1028310"/>
                  </a:lnTo>
                  <a:lnTo>
                    <a:pt x="581172" y="1070390"/>
                  </a:lnTo>
                  <a:lnTo>
                    <a:pt x="552237" y="1110429"/>
                  </a:lnTo>
                  <a:lnTo>
                    <a:pt x="520588" y="1148286"/>
                  </a:lnTo>
                  <a:lnTo>
                    <a:pt x="486352" y="1183820"/>
                  </a:lnTo>
                  <a:lnTo>
                    <a:pt x="449656" y="1216890"/>
                  </a:lnTo>
                  <a:lnTo>
                    <a:pt x="410624" y="1247356"/>
                  </a:lnTo>
                  <a:lnTo>
                    <a:pt x="369385" y="1275076"/>
                  </a:lnTo>
                  <a:lnTo>
                    <a:pt x="326063" y="1299910"/>
                  </a:lnTo>
                  <a:lnTo>
                    <a:pt x="280786" y="1321718"/>
                  </a:lnTo>
                  <a:lnTo>
                    <a:pt x="233680" y="1340358"/>
                  </a:lnTo>
                  <a:lnTo>
                    <a:pt x="0" y="680720"/>
                  </a:lnTo>
                  <a:lnTo>
                    <a:pt x="16167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1336396" y="2244216"/>
              <a:ext cx="933450" cy="1092835"/>
            </a:xfrm>
            <a:custGeom>
              <a:avLst/>
              <a:gdLst/>
              <a:ahLst/>
              <a:cxnLst/>
              <a:rect l="l" t="t" r="r" b="b"/>
              <a:pathLst>
                <a:path w="933450" h="1092835">
                  <a:moveTo>
                    <a:pt x="120420" y="0"/>
                  </a:moveTo>
                  <a:lnTo>
                    <a:pt x="93301" y="43322"/>
                  </a:lnTo>
                  <a:lnTo>
                    <a:pt x="69579" y="88168"/>
                  </a:lnTo>
                  <a:lnTo>
                    <a:pt x="49281" y="134341"/>
                  </a:lnTo>
                  <a:lnTo>
                    <a:pt x="32429" y="181648"/>
                  </a:lnTo>
                  <a:lnTo>
                    <a:pt x="19051" y="229893"/>
                  </a:lnTo>
                  <a:lnTo>
                    <a:pt x="9170" y="278881"/>
                  </a:lnTo>
                  <a:lnTo>
                    <a:pt x="2811" y="328418"/>
                  </a:lnTo>
                  <a:lnTo>
                    <a:pt x="0" y="378308"/>
                  </a:lnTo>
                  <a:lnTo>
                    <a:pt x="761" y="428356"/>
                  </a:lnTo>
                  <a:lnTo>
                    <a:pt x="5119" y="478368"/>
                  </a:lnTo>
                  <a:lnTo>
                    <a:pt x="13100" y="528149"/>
                  </a:lnTo>
                  <a:lnTo>
                    <a:pt x="24728" y="577503"/>
                  </a:lnTo>
                  <a:lnTo>
                    <a:pt x="40029" y="626237"/>
                  </a:lnTo>
                  <a:lnTo>
                    <a:pt x="57562" y="670866"/>
                  </a:lnTo>
                  <a:lnTo>
                    <a:pt x="77782" y="713623"/>
                  </a:lnTo>
                  <a:lnTo>
                    <a:pt x="100557" y="754444"/>
                  </a:lnTo>
                  <a:lnTo>
                    <a:pt x="125753" y="793264"/>
                  </a:lnTo>
                  <a:lnTo>
                    <a:pt x="153238" y="830022"/>
                  </a:lnTo>
                  <a:lnTo>
                    <a:pt x="182878" y="864653"/>
                  </a:lnTo>
                  <a:lnTo>
                    <a:pt x="214540" y="897095"/>
                  </a:lnTo>
                  <a:lnTo>
                    <a:pt x="248092" y="927283"/>
                  </a:lnTo>
                  <a:lnTo>
                    <a:pt x="283401" y="955155"/>
                  </a:lnTo>
                  <a:lnTo>
                    <a:pt x="320332" y="980647"/>
                  </a:lnTo>
                  <a:lnTo>
                    <a:pt x="358754" y="1003696"/>
                  </a:lnTo>
                  <a:lnTo>
                    <a:pt x="398534" y="1024239"/>
                  </a:lnTo>
                  <a:lnTo>
                    <a:pt x="439538" y="1042211"/>
                  </a:lnTo>
                  <a:lnTo>
                    <a:pt x="481633" y="1057551"/>
                  </a:lnTo>
                  <a:lnTo>
                    <a:pt x="524686" y="1070195"/>
                  </a:lnTo>
                  <a:lnTo>
                    <a:pt x="568565" y="1080078"/>
                  </a:lnTo>
                  <a:lnTo>
                    <a:pt x="613136" y="1087138"/>
                  </a:lnTo>
                  <a:lnTo>
                    <a:pt x="658267" y="1091312"/>
                  </a:lnTo>
                  <a:lnTo>
                    <a:pt x="703824" y="1092537"/>
                  </a:lnTo>
                  <a:lnTo>
                    <a:pt x="749674" y="1090748"/>
                  </a:lnTo>
                  <a:lnTo>
                    <a:pt x="795684" y="1085882"/>
                  </a:lnTo>
                  <a:lnTo>
                    <a:pt x="841722" y="1077877"/>
                  </a:lnTo>
                  <a:lnTo>
                    <a:pt x="887654" y="1066669"/>
                  </a:lnTo>
                  <a:lnTo>
                    <a:pt x="933347" y="1052195"/>
                  </a:lnTo>
                  <a:lnTo>
                    <a:pt x="699667" y="392557"/>
                  </a:lnTo>
                  <a:lnTo>
                    <a:pt x="120420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1336396" y="2244216"/>
              <a:ext cx="933450" cy="1092835"/>
            </a:xfrm>
            <a:custGeom>
              <a:avLst/>
              <a:gdLst/>
              <a:ahLst/>
              <a:cxnLst/>
              <a:rect l="l" t="t" r="r" b="b"/>
              <a:pathLst>
                <a:path w="933450" h="1092835">
                  <a:moveTo>
                    <a:pt x="933347" y="1052195"/>
                  </a:moveTo>
                  <a:lnTo>
                    <a:pt x="887654" y="1066669"/>
                  </a:lnTo>
                  <a:lnTo>
                    <a:pt x="841722" y="1077877"/>
                  </a:lnTo>
                  <a:lnTo>
                    <a:pt x="795684" y="1085882"/>
                  </a:lnTo>
                  <a:lnTo>
                    <a:pt x="749674" y="1090748"/>
                  </a:lnTo>
                  <a:lnTo>
                    <a:pt x="703824" y="1092537"/>
                  </a:lnTo>
                  <a:lnTo>
                    <a:pt x="658267" y="1091312"/>
                  </a:lnTo>
                  <a:lnTo>
                    <a:pt x="613136" y="1087138"/>
                  </a:lnTo>
                  <a:lnTo>
                    <a:pt x="568565" y="1080078"/>
                  </a:lnTo>
                  <a:lnTo>
                    <a:pt x="524686" y="1070195"/>
                  </a:lnTo>
                  <a:lnTo>
                    <a:pt x="481633" y="1057551"/>
                  </a:lnTo>
                  <a:lnTo>
                    <a:pt x="439538" y="1042211"/>
                  </a:lnTo>
                  <a:lnTo>
                    <a:pt x="398534" y="1024239"/>
                  </a:lnTo>
                  <a:lnTo>
                    <a:pt x="358754" y="1003696"/>
                  </a:lnTo>
                  <a:lnTo>
                    <a:pt x="320332" y="980647"/>
                  </a:lnTo>
                  <a:lnTo>
                    <a:pt x="283401" y="955155"/>
                  </a:lnTo>
                  <a:lnTo>
                    <a:pt x="248092" y="927283"/>
                  </a:lnTo>
                  <a:lnTo>
                    <a:pt x="214540" y="897095"/>
                  </a:lnTo>
                  <a:lnTo>
                    <a:pt x="182878" y="864653"/>
                  </a:lnTo>
                  <a:lnTo>
                    <a:pt x="153238" y="830022"/>
                  </a:lnTo>
                  <a:lnTo>
                    <a:pt x="125753" y="793264"/>
                  </a:lnTo>
                  <a:lnTo>
                    <a:pt x="100557" y="754444"/>
                  </a:lnTo>
                  <a:lnTo>
                    <a:pt x="77782" y="713623"/>
                  </a:lnTo>
                  <a:lnTo>
                    <a:pt x="57562" y="670866"/>
                  </a:lnTo>
                  <a:lnTo>
                    <a:pt x="40029" y="626237"/>
                  </a:lnTo>
                  <a:lnTo>
                    <a:pt x="24728" y="577503"/>
                  </a:lnTo>
                  <a:lnTo>
                    <a:pt x="13100" y="528149"/>
                  </a:lnTo>
                  <a:lnTo>
                    <a:pt x="5119" y="478368"/>
                  </a:lnTo>
                  <a:lnTo>
                    <a:pt x="761" y="428356"/>
                  </a:lnTo>
                  <a:lnTo>
                    <a:pt x="0" y="378308"/>
                  </a:lnTo>
                  <a:lnTo>
                    <a:pt x="2811" y="328418"/>
                  </a:lnTo>
                  <a:lnTo>
                    <a:pt x="9170" y="278881"/>
                  </a:lnTo>
                  <a:lnTo>
                    <a:pt x="19051" y="229893"/>
                  </a:lnTo>
                  <a:lnTo>
                    <a:pt x="32429" y="181648"/>
                  </a:lnTo>
                  <a:lnTo>
                    <a:pt x="49281" y="134341"/>
                  </a:lnTo>
                  <a:lnTo>
                    <a:pt x="69579" y="88168"/>
                  </a:lnTo>
                  <a:lnTo>
                    <a:pt x="93301" y="43322"/>
                  </a:lnTo>
                  <a:lnTo>
                    <a:pt x="120420" y="0"/>
                  </a:lnTo>
                  <a:lnTo>
                    <a:pt x="699667" y="392557"/>
                  </a:lnTo>
                  <a:lnTo>
                    <a:pt x="933347" y="105219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6817" y="1937130"/>
              <a:ext cx="579755" cy="699770"/>
            </a:xfrm>
            <a:custGeom>
              <a:avLst/>
              <a:gdLst/>
              <a:ahLst/>
              <a:cxnLst/>
              <a:rect l="l" t="t" r="r" b="b"/>
              <a:pathLst>
                <a:path w="579755" h="699769">
                  <a:moveTo>
                    <a:pt x="579247" y="0"/>
                  </a:moveTo>
                  <a:lnTo>
                    <a:pt x="529758" y="1747"/>
                  </a:lnTo>
                  <a:lnTo>
                    <a:pt x="480893" y="6933"/>
                  </a:lnTo>
                  <a:lnTo>
                    <a:pt x="432806" y="15475"/>
                  </a:lnTo>
                  <a:lnTo>
                    <a:pt x="385656" y="27289"/>
                  </a:lnTo>
                  <a:lnTo>
                    <a:pt x="339597" y="42293"/>
                  </a:lnTo>
                  <a:lnTo>
                    <a:pt x="294786" y="60402"/>
                  </a:lnTo>
                  <a:lnTo>
                    <a:pt x="251380" y="81533"/>
                  </a:lnTo>
                  <a:lnTo>
                    <a:pt x="209535" y="105604"/>
                  </a:lnTo>
                  <a:lnTo>
                    <a:pt x="169407" y="132531"/>
                  </a:lnTo>
                  <a:lnTo>
                    <a:pt x="131153" y="162230"/>
                  </a:lnTo>
                  <a:lnTo>
                    <a:pt x="94929" y="194618"/>
                  </a:lnTo>
                  <a:lnTo>
                    <a:pt x="60891" y="229613"/>
                  </a:lnTo>
                  <a:lnTo>
                    <a:pt x="29196" y="267129"/>
                  </a:lnTo>
                  <a:lnTo>
                    <a:pt x="0" y="307086"/>
                  </a:lnTo>
                  <a:lnTo>
                    <a:pt x="579247" y="699643"/>
                  </a:lnTo>
                  <a:lnTo>
                    <a:pt x="57924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6817" y="1937130"/>
              <a:ext cx="579755" cy="699770"/>
            </a:xfrm>
            <a:custGeom>
              <a:avLst/>
              <a:gdLst/>
              <a:ahLst/>
              <a:cxnLst/>
              <a:rect l="l" t="t" r="r" b="b"/>
              <a:pathLst>
                <a:path w="579755" h="699769">
                  <a:moveTo>
                    <a:pt x="0" y="307086"/>
                  </a:moveTo>
                  <a:lnTo>
                    <a:pt x="29196" y="267129"/>
                  </a:lnTo>
                  <a:lnTo>
                    <a:pt x="60891" y="229613"/>
                  </a:lnTo>
                  <a:lnTo>
                    <a:pt x="94929" y="194618"/>
                  </a:lnTo>
                  <a:lnTo>
                    <a:pt x="131153" y="162230"/>
                  </a:lnTo>
                  <a:lnTo>
                    <a:pt x="169407" y="132531"/>
                  </a:lnTo>
                  <a:lnTo>
                    <a:pt x="209535" y="105604"/>
                  </a:lnTo>
                  <a:lnTo>
                    <a:pt x="251380" y="81533"/>
                  </a:lnTo>
                  <a:lnTo>
                    <a:pt x="294786" y="60402"/>
                  </a:lnTo>
                  <a:lnTo>
                    <a:pt x="339597" y="42293"/>
                  </a:lnTo>
                  <a:lnTo>
                    <a:pt x="385656" y="27289"/>
                  </a:lnTo>
                  <a:lnTo>
                    <a:pt x="432806" y="15475"/>
                  </a:lnTo>
                  <a:lnTo>
                    <a:pt x="480893" y="6933"/>
                  </a:lnTo>
                  <a:lnTo>
                    <a:pt x="529758" y="1747"/>
                  </a:lnTo>
                  <a:lnTo>
                    <a:pt x="579247" y="0"/>
                  </a:lnTo>
                  <a:lnTo>
                    <a:pt x="579247" y="699643"/>
                  </a:lnTo>
                  <a:lnTo>
                    <a:pt x="0" y="30708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87725" y="2746083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41%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23517" y="3081642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40%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1495" y="2295410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8215" y="1457042"/>
            <a:ext cx="534353" cy="650499"/>
          </a:xfrm>
          <a:prstGeom prst="rect">
            <a:avLst/>
          </a:prstGeom>
        </p:spPr>
        <p:txBody>
          <a:bodyPr vert="horz" wrap="square" lIns="0" tIns="119444" rIns="0" bIns="0" rtlCol="0">
            <a:spAutoFit/>
          </a:bodyPr>
          <a:lstStyle/>
          <a:p>
            <a:pPr marL="13970">
              <a:spcBef>
                <a:spcPts val="941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оки</a:t>
            </a:r>
            <a:endParaRPr sz="1540">
              <a:latin typeface="Calibri"/>
              <a:cs typeface="Calibri"/>
            </a:endParaRPr>
          </a:p>
          <a:p>
            <a:pPr marL="235395">
              <a:spcBef>
                <a:spcPts val="704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4%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44460" y="4028809"/>
            <a:ext cx="90107" cy="90107"/>
            <a:chOff x="943736" y="3662553"/>
            <a:chExt cx="81915" cy="81915"/>
          </a:xfrm>
        </p:grpSpPr>
        <p:sp>
          <p:nvSpPr>
            <p:cNvPr id="17" name="object 17"/>
            <p:cNvSpPr/>
            <p:nvPr/>
          </p:nvSpPr>
          <p:spPr>
            <a:xfrm>
              <a:off x="953261" y="367207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261" y="367207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79968" y="4028809"/>
            <a:ext cx="90107" cy="90107"/>
            <a:chOff x="2066925" y="3662553"/>
            <a:chExt cx="81915" cy="81915"/>
          </a:xfrm>
        </p:grpSpPr>
        <p:sp>
          <p:nvSpPr>
            <p:cNvPr id="20" name="object 20"/>
            <p:cNvSpPr/>
            <p:nvPr/>
          </p:nvSpPr>
          <p:spPr>
            <a:xfrm>
              <a:off x="2076450" y="367207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076450" y="367207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44460" y="4263504"/>
            <a:ext cx="90107" cy="88011"/>
            <a:chOff x="943736" y="3875913"/>
            <a:chExt cx="81915" cy="80010"/>
          </a:xfrm>
        </p:grpSpPr>
        <p:sp>
          <p:nvSpPr>
            <p:cNvPr id="23" name="object 23"/>
            <p:cNvSpPr/>
            <p:nvPr/>
          </p:nvSpPr>
          <p:spPr>
            <a:xfrm>
              <a:off x="953261" y="388543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48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2484" y="60960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53261" y="388543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0" y="60960"/>
                  </a:moveTo>
                  <a:lnTo>
                    <a:pt x="62484" y="60960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38031" y="3906738"/>
            <a:ext cx="943674" cy="466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lnSpc>
                <a:spcPct val="139800"/>
              </a:lnSpc>
              <a:spcBef>
                <a:spcPts val="110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Крат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осроч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ны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е  Базовые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279968" y="4263504"/>
            <a:ext cx="90107" cy="88011"/>
            <a:chOff x="2066925" y="3875913"/>
            <a:chExt cx="81915" cy="80010"/>
          </a:xfrm>
        </p:grpSpPr>
        <p:sp>
          <p:nvSpPr>
            <p:cNvPr id="27" name="object 27"/>
            <p:cNvSpPr/>
            <p:nvPr/>
          </p:nvSpPr>
          <p:spPr>
            <a:xfrm>
              <a:off x="2076450" y="388543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4" h="60960">
                  <a:moveTo>
                    <a:pt x="62483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2483" y="60960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076450" y="3885438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4" h="60960">
                  <a:moveTo>
                    <a:pt x="0" y="60960"/>
                  </a:moveTo>
                  <a:lnTo>
                    <a:pt x="62483" y="60960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74545" y="3906738"/>
            <a:ext cx="1121093" cy="466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lnSpc>
                <a:spcPct val="139800"/>
              </a:lnSpc>
              <a:spcBef>
                <a:spcPts val="110"/>
              </a:spcBef>
            </a:pP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Оз</a:t>
            </a: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мит</a:t>
            </a: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ь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ны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е 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Углубленные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87766" y="2107653"/>
            <a:ext cx="1682687" cy="1682687"/>
            <a:chOff x="4437651" y="1916048"/>
            <a:chExt cx="1529715" cy="1529715"/>
          </a:xfrm>
        </p:grpSpPr>
        <p:sp>
          <p:nvSpPr>
            <p:cNvPr id="31" name="object 31"/>
            <p:cNvSpPr/>
            <p:nvPr/>
          </p:nvSpPr>
          <p:spPr>
            <a:xfrm>
              <a:off x="5202174" y="1925573"/>
              <a:ext cx="755650" cy="828040"/>
            </a:xfrm>
            <a:custGeom>
              <a:avLst/>
              <a:gdLst/>
              <a:ahLst/>
              <a:cxnLst/>
              <a:rect l="l" t="t" r="r" b="b"/>
              <a:pathLst>
                <a:path w="755650" h="828039">
                  <a:moveTo>
                    <a:pt x="0" y="0"/>
                  </a:moveTo>
                  <a:lnTo>
                    <a:pt x="0" y="755268"/>
                  </a:lnTo>
                  <a:lnTo>
                    <a:pt x="751713" y="828039"/>
                  </a:lnTo>
                  <a:lnTo>
                    <a:pt x="753213" y="809847"/>
                  </a:lnTo>
                  <a:lnTo>
                    <a:pt x="754284" y="791654"/>
                  </a:lnTo>
                  <a:lnTo>
                    <a:pt x="754927" y="773461"/>
                  </a:lnTo>
                  <a:lnTo>
                    <a:pt x="755141" y="755268"/>
                  </a:lnTo>
                  <a:lnTo>
                    <a:pt x="753656" y="707510"/>
                  </a:lnTo>
                  <a:lnTo>
                    <a:pt x="749258" y="660540"/>
                  </a:lnTo>
                  <a:lnTo>
                    <a:pt x="742037" y="614447"/>
                  </a:lnTo>
                  <a:lnTo>
                    <a:pt x="732080" y="569320"/>
                  </a:lnTo>
                  <a:lnTo>
                    <a:pt x="719476" y="525247"/>
                  </a:lnTo>
                  <a:lnTo>
                    <a:pt x="704314" y="482316"/>
                  </a:lnTo>
                  <a:lnTo>
                    <a:pt x="686681" y="440617"/>
                  </a:lnTo>
                  <a:lnTo>
                    <a:pt x="666668" y="400237"/>
                  </a:lnTo>
                  <a:lnTo>
                    <a:pt x="644361" y="361266"/>
                  </a:lnTo>
                  <a:lnTo>
                    <a:pt x="619849" y="323791"/>
                  </a:lnTo>
                  <a:lnTo>
                    <a:pt x="593221" y="287902"/>
                  </a:lnTo>
                  <a:lnTo>
                    <a:pt x="564566" y="253687"/>
                  </a:lnTo>
                  <a:lnTo>
                    <a:pt x="533971" y="221234"/>
                  </a:lnTo>
                  <a:lnTo>
                    <a:pt x="501525" y="190631"/>
                  </a:lnTo>
                  <a:lnTo>
                    <a:pt x="467317" y="161969"/>
                  </a:lnTo>
                  <a:lnTo>
                    <a:pt x="431435" y="135334"/>
                  </a:lnTo>
                  <a:lnTo>
                    <a:pt x="393967" y="110815"/>
                  </a:lnTo>
                  <a:lnTo>
                    <a:pt x="355002" y="88502"/>
                  </a:lnTo>
                  <a:lnTo>
                    <a:pt x="314628" y="68482"/>
                  </a:lnTo>
                  <a:lnTo>
                    <a:pt x="272935" y="50845"/>
                  </a:lnTo>
                  <a:lnTo>
                    <a:pt x="230009" y="35677"/>
                  </a:lnTo>
                  <a:lnTo>
                    <a:pt x="185940" y="23069"/>
                  </a:lnTo>
                  <a:lnTo>
                    <a:pt x="140816" y="13109"/>
                  </a:lnTo>
                  <a:lnTo>
                    <a:pt x="94726" y="5885"/>
                  </a:lnTo>
                  <a:lnTo>
                    <a:pt x="47757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202174" y="1925573"/>
              <a:ext cx="755650" cy="828040"/>
            </a:xfrm>
            <a:custGeom>
              <a:avLst/>
              <a:gdLst/>
              <a:ahLst/>
              <a:cxnLst/>
              <a:rect l="l" t="t" r="r" b="b"/>
              <a:pathLst>
                <a:path w="755650" h="828039">
                  <a:moveTo>
                    <a:pt x="0" y="0"/>
                  </a:moveTo>
                  <a:lnTo>
                    <a:pt x="47757" y="1486"/>
                  </a:lnTo>
                  <a:lnTo>
                    <a:pt x="94726" y="5885"/>
                  </a:lnTo>
                  <a:lnTo>
                    <a:pt x="140816" y="13109"/>
                  </a:lnTo>
                  <a:lnTo>
                    <a:pt x="185940" y="23069"/>
                  </a:lnTo>
                  <a:lnTo>
                    <a:pt x="230009" y="35677"/>
                  </a:lnTo>
                  <a:lnTo>
                    <a:pt x="272935" y="50845"/>
                  </a:lnTo>
                  <a:lnTo>
                    <a:pt x="314628" y="68482"/>
                  </a:lnTo>
                  <a:lnTo>
                    <a:pt x="355002" y="88502"/>
                  </a:lnTo>
                  <a:lnTo>
                    <a:pt x="393967" y="110815"/>
                  </a:lnTo>
                  <a:lnTo>
                    <a:pt x="431435" y="135334"/>
                  </a:lnTo>
                  <a:lnTo>
                    <a:pt x="467317" y="161969"/>
                  </a:lnTo>
                  <a:lnTo>
                    <a:pt x="501525" y="190631"/>
                  </a:lnTo>
                  <a:lnTo>
                    <a:pt x="533971" y="221234"/>
                  </a:lnTo>
                  <a:lnTo>
                    <a:pt x="564566" y="253687"/>
                  </a:lnTo>
                  <a:lnTo>
                    <a:pt x="593221" y="287902"/>
                  </a:lnTo>
                  <a:lnTo>
                    <a:pt x="619849" y="323791"/>
                  </a:lnTo>
                  <a:lnTo>
                    <a:pt x="644361" y="361266"/>
                  </a:lnTo>
                  <a:lnTo>
                    <a:pt x="666668" y="400237"/>
                  </a:lnTo>
                  <a:lnTo>
                    <a:pt x="686681" y="440617"/>
                  </a:lnTo>
                  <a:lnTo>
                    <a:pt x="704314" y="482316"/>
                  </a:lnTo>
                  <a:lnTo>
                    <a:pt x="719476" y="525247"/>
                  </a:lnTo>
                  <a:lnTo>
                    <a:pt x="732080" y="569320"/>
                  </a:lnTo>
                  <a:lnTo>
                    <a:pt x="742037" y="614447"/>
                  </a:lnTo>
                  <a:lnTo>
                    <a:pt x="749258" y="660540"/>
                  </a:lnTo>
                  <a:lnTo>
                    <a:pt x="753656" y="707510"/>
                  </a:lnTo>
                  <a:lnTo>
                    <a:pt x="755141" y="755268"/>
                  </a:lnTo>
                  <a:lnTo>
                    <a:pt x="754927" y="773461"/>
                  </a:lnTo>
                  <a:lnTo>
                    <a:pt x="754284" y="791654"/>
                  </a:lnTo>
                  <a:lnTo>
                    <a:pt x="753213" y="809847"/>
                  </a:lnTo>
                  <a:lnTo>
                    <a:pt x="751713" y="828039"/>
                  </a:lnTo>
                  <a:lnTo>
                    <a:pt x="0" y="75526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447176" y="1925573"/>
              <a:ext cx="1506855" cy="1510665"/>
            </a:xfrm>
            <a:custGeom>
              <a:avLst/>
              <a:gdLst/>
              <a:ahLst/>
              <a:cxnLst/>
              <a:rect l="l" t="t" r="r" b="b"/>
              <a:pathLst>
                <a:path w="1506854" h="1510664">
                  <a:moveTo>
                    <a:pt x="754997" y="0"/>
                  </a:moveTo>
                  <a:lnTo>
                    <a:pt x="706735" y="1523"/>
                  </a:lnTo>
                  <a:lnTo>
                    <a:pt x="659232" y="6036"/>
                  </a:lnTo>
                  <a:lnTo>
                    <a:pt x="612585" y="13449"/>
                  </a:lnTo>
                  <a:lnTo>
                    <a:pt x="566891" y="23673"/>
                  </a:lnTo>
                  <a:lnTo>
                    <a:pt x="522249" y="36621"/>
                  </a:lnTo>
                  <a:lnTo>
                    <a:pt x="478755" y="52204"/>
                  </a:lnTo>
                  <a:lnTo>
                    <a:pt x="436506" y="70334"/>
                  </a:lnTo>
                  <a:lnTo>
                    <a:pt x="395602" y="90922"/>
                  </a:lnTo>
                  <a:lnTo>
                    <a:pt x="356137" y="113880"/>
                  </a:lnTo>
                  <a:lnTo>
                    <a:pt x="318211" y="139119"/>
                  </a:lnTo>
                  <a:lnTo>
                    <a:pt x="281920" y="166551"/>
                  </a:lnTo>
                  <a:lnTo>
                    <a:pt x="247363" y="196087"/>
                  </a:lnTo>
                  <a:lnTo>
                    <a:pt x="214635" y="227640"/>
                  </a:lnTo>
                  <a:lnTo>
                    <a:pt x="183835" y="261121"/>
                  </a:lnTo>
                  <a:lnTo>
                    <a:pt x="155060" y="296440"/>
                  </a:lnTo>
                  <a:lnTo>
                    <a:pt x="128408" y="333511"/>
                  </a:lnTo>
                  <a:lnTo>
                    <a:pt x="103975" y="372244"/>
                  </a:lnTo>
                  <a:lnTo>
                    <a:pt x="81860" y="412551"/>
                  </a:lnTo>
                  <a:lnTo>
                    <a:pt x="62159" y="454344"/>
                  </a:lnTo>
                  <a:lnTo>
                    <a:pt x="44970" y="497534"/>
                  </a:lnTo>
                  <a:lnTo>
                    <a:pt x="30391" y="542033"/>
                  </a:lnTo>
                  <a:lnTo>
                    <a:pt x="18519" y="587752"/>
                  </a:lnTo>
                  <a:lnTo>
                    <a:pt x="9451" y="634603"/>
                  </a:lnTo>
                  <a:lnTo>
                    <a:pt x="3284" y="682498"/>
                  </a:lnTo>
                  <a:lnTo>
                    <a:pt x="154" y="730180"/>
                  </a:lnTo>
                  <a:lnTo>
                    <a:pt x="0" y="777357"/>
                  </a:lnTo>
                  <a:lnTo>
                    <a:pt x="2742" y="823932"/>
                  </a:lnTo>
                  <a:lnTo>
                    <a:pt x="8301" y="869808"/>
                  </a:lnTo>
                  <a:lnTo>
                    <a:pt x="16598" y="914889"/>
                  </a:lnTo>
                  <a:lnTo>
                    <a:pt x="27553" y="959079"/>
                  </a:lnTo>
                  <a:lnTo>
                    <a:pt x="41086" y="1002280"/>
                  </a:lnTo>
                  <a:lnTo>
                    <a:pt x="57118" y="1044396"/>
                  </a:lnTo>
                  <a:lnTo>
                    <a:pt x="75569" y="1085331"/>
                  </a:lnTo>
                  <a:lnTo>
                    <a:pt x="96360" y="1124988"/>
                  </a:lnTo>
                  <a:lnTo>
                    <a:pt x="119410" y="1163271"/>
                  </a:lnTo>
                  <a:lnTo>
                    <a:pt x="144641" y="1200083"/>
                  </a:lnTo>
                  <a:lnTo>
                    <a:pt x="171972" y="1235328"/>
                  </a:lnTo>
                  <a:lnTo>
                    <a:pt x="201325" y="1268910"/>
                  </a:lnTo>
                  <a:lnTo>
                    <a:pt x="232619" y="1300731"/>
                  </a:lnTo>
                  <a:lnTo>
                    <a:pt x="265774" y="1330695"/>
                  </a:lnTo>
                  <a:lnTo>
                    <a:pt x="300713" y="1358706"/>
                  </a:lnTo>
                  <a:lnTo>
                    <a:pt x="337354" y="1384667"/>
                  </a:lnTo>
                  <a:lnTo>
                    <a:pt x="375618" y="1408482"/>
                  </a:lnTo>
                  <a:lnTo>
                    <a:pt x="415425" y="1430053"/>
                  </a:lnTo>
                  <a:lnTo>
                    <a:pt x="456697" y="1449286"/>
                  </a:lnTo>
                  <a:lnTo>
                    <a:pt x="499352" y="1466083"/>
                  </a:lnTo>
                  <a:lnTo>
                    <a:pt x="543313" y="1480347"/>
                  </a:lnTo>
                  <a:lnTo>
                    <a:pt x="588498" y="1491983"/>
                  </a:lnTo>
                  <a:lnTo>
                    <a:pt x="634829" y="1500893"/>
                  </a:lnTo>
                  <a:lnTo>
                    <a:pt x="682226" y="1506981"/>
                  </a:lnTo>
                  <a:lnTo>
                    <a:pt x="729909" y="1510099"/>
                  </a:lnTo>
                  <a:lnTo>
                    <a:pt x="777086" y="1510241"/>
                  </a:lnTo>
                  <a:lnTo>
                    <a:pt x="823661" y="1507490"/>
                  </a:lnTo>
                  <a:lnTo>
                    <a:pt x="869537" y="1501923"/>
                  </a:lnTo>
                  <a:lnTo>
                    <a:pt x="914618" y="1493620"/>
                  </a:lnTo>
                  <a:lnTo>
                    <a:pt x="958807" y="1482661"/>
                  </a:lnTo>
                  <a:lnTo>
                    <a:pt x="1002008" y="1469125"/>
                  </a:lnTo>
                  <a:lnTo>
                    <a:pt x="1044125" y="1453091"/>
                  </a:lnTo>
                  <a:lnTo>
                    <a:pt x="1085060" y="1434640"/>
                  </a:lnTo>
                  <a:lnTo>
                    <a:pt x="1124717" y="1413851"/>
                  </a:lnTo>
                  <a:lnTo>
                    <a:pt x="1163000" y="1390802"/>
                  </a:lnTo>
                  <a:lnTo>
                    <a:pt x="1199812" y="1365574"/>
                  </a:lnTo>
                  <a:lnTo>
                    <a:pt x="1235057" y="1338246"/>
                  </a:lnTo>
                  <a:lnTo>
                    <a:pt x="1268639" y="1308898"/>
                  </a:lnTo>
                  <a:lnTo>
                    <a:pt x="1300460" y="1277608"/>
                  </a:lnTo>
                  <a:lnTo>
                    <a:pt x="1330424" y="1244457"/>
                  </a:lnTo>
                  <a:lnTo>
                    <a:pt x="1358435" y="1209523"/>
                  </a:lnTo>
                  <a:lnTo>
                    <a:pt x="1384396" y="1172887"/>
                  </a:lnTo>
                  <a:lnTo>
                    <a:pt x="1408210" y="1134628"/>
                  </a:lnTo>
                  <a:lnTo>
                    <a:pt x="1429782" y="1094825"/>
                  </a:lnTo>
                  <a:lnTo>
                    <a:pt x="1449015" y="1053558"/>
                  </a:lnTo>
                  <a:lnTo>
                    <a:pt x="1465812" y="1010906"/>
                  </a:lnTo>
                  <a:lnTo>
                    <a:pt x="1480076" y="966949"/>
                  </a:lnTo>
                  <a:lnTo>
                    <a:pt x="1491712" y="921765"/>
                  </a:lnTo>
                  <a:lnTo>
                    <a:pt x="1500622" y="875436"/>
                  </a:lnTo>
                  <a:lnTo>
                    <a:pt x="1506710" y="828039"/>
                  </a:lnTo>
                  <a:lnTo>
                    <a:pt x="754997" y="755268"/>
                  </a:lnTo>
                  <a:lnTo>
                    <a:pt x="754997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447176" y="1925573"/>
              <a:ext cx="1506855" cy="1510665"/>
            </a:xfrm>
            <a:custGeom>
              <a:avLst/>
              <a:gdLst/>
              <a:ahLst/>
              <a:cxnLst/>
              <a:rect l="l" t="t" r="r" b="b"/>
              <a:pathLst>
                <a:path w="1506854" h="1510664">
                  <a:moveTo>
                    <a:pt x="1506710" y="828039"/>
                  </a:moveTo>
                  <a:lnTo>
                    <a:pt x="1500622" y="875436"/>
                  </a:lnTo>
                  <a:lnTo>
                    <a:pt x="1491712" y="921765"/>
                  </a:lnTo>
                  <a:lnTo>
                    <a:pt x="1480076" y="966949"/>
                  </a:lnTo>
                  <a:lnTo>
                    <a:pt x="1465812" y="1010906"/>
                  </a:lnTo>
                  <a:lnTo>
                    <a:pt x="1449015" y="1053558"/>
                  </a:lnTo>
                  <a:lnTo>
                    <a:pt x="1429782" y="1094825"/>
                  </a:lnTo>
                  <a:lnTo>
                    <a:pt x="1408210" y="1134628"/>
                  </a:lnTo>
                  <a:lnTo>
                    <a:pt x="1384396" y="1172887"/>
                  </a:lnTo>
                  <a:lnTo>
                    <a:pt x="1358435" y="1209523"/>
                  </a:lnTo>
                  <a:lnTo>
                    <a:pt x="1330424" y="1244457"/>
                  </a:lnTo>
                  <a:lnTo>
                    <a:pt x="1300460" y="1277608"/>
                  </a:lnTo>
                  <a:lnTo>
                    <a:pt x="1268639" y="1308898"/>
                  </a:lnTo>
                  <a:lnTo>
                    <a:pt x="1235057" y="1338246"/>
                  </a:lnTo>
                  <a:lnTo>
                    <a:pt x="1199812" y="1365574"/>
                  </a:lnTo>
                  <a:lnTo>
                    <a:pt x="1163000" y="1390802"/>
                  </a:lnTo>
                  <a:lnTo>
                    <a:pt x="1124717" y="1413851"/>
                  </a:lnTo>
                  <a:lnTo>
                    <a:pt x="1085060" y="1434640"/>
                  </a:lnTo>
                  <a:lnTo>
                    <a:pt x="1044125" y="1453091"/>
                  </a:lnTo>
                  <a:lnTo>
                    <a:pt x="1002008" y="1469125"/>
                  </a:lnTo>
                  <a:lnTo>
                    <a:pt x="958807" y="1482661"/>
                  </a:lnTo>
                  <a:lnTo>
                    <a:pt x="914618" y="1493620"/>
                  </a:lnTo>
                  <a:lnTo>
                    <a:pt x="869537" y="1501923"/>
                  </a:lnTo>
                  <a:lnTo>
                    <a:pt x="823661" y="1507490"/>
                  </a:lnTo>
                  <a:lnTo>
                    <a:pt x="777086" y="1510241"/>
                  </a:lnTo>
                  <a:lnTo>
                    <a:pt x="729909" y="1510099"/>
                  </a:lnTo>
                  <a:lnTo>
                    <a:pt x="682226" y="1506981"/>
                  </a:lnTo>
                  <a:lnTo>
                    <a:pt x="634829" y="1500893"/>
                  </a:lnTo>
                  <a:lnTo>
                    <a:pt x="588498" y="1491983"/>
                  </a:lnTo>
                  <a:lnTo>
                    <a:pt x="543313" y="1480347"/>
                  </a:lnTo>
                  <a:lnTo>
                    <a:pt x="499352" y="1466083"/>
                  </a:lnTo>
                  <a:lnTo>
                    <a:pt x="456697" y="1449286"/>
                  </a:lnTo>
                  <a:lnTo>
                    <a:pt x="415425" y="1430053"/>
                  </a:lnTo>
                  <a:lnTo>
                    <a:pt x="375618" y="1408482"/>
                  </a:lnTo>
                  <a:lnTo>
                    <a:pt x="337354" y="1384667"/>
                  </a:lnTo>
                  <a:lnTo>
                    <a:pt x="300713" y="1358706"/>
                  </a:lnTo>
                  <a:lnTo>
                    <a:pt x="265774" y="1330695"/>
                  </a:lnTo>
                  <a:lnTo>
                    <a:pt x="232619" y="1300731"/>
                  </a:lnTo>
                  <a:lnTo>
                    <a:pt x="201325" y="1268910"/>
                  </a:lnTo>
                  <a:lnTo>
                    <a:pt x="171972" y="1235328"/>
                  </a:lnTo>
                  <a:lnTo>
                    <a:pt x="144641" y="1200083"/>
                  </a:lnTo>
                  <a:lnTo>
                    <a:pt x="119410" y="1163271"/>
                  </a:lnTo>
                  <a:lnTo>
                    <a:pt x="96360" y="1124988"/>
                  </a:lnTo>
                  <a:lnTo>
                    <a:pt x="75569" y="1085331"/>
                  </a:lnTo>
                  <a:lnTo>
                    <a:pt x="57118" y="1044396"/>
                  </a:lnTo>
                  <a:lnTo>
                    <a:pt x="41086" y="1002280"/>
                  </a:lnTo>
                  <a:lnTo>
                    <a:pt x="27553" y="959079"/>
                  </a:lnTo>
                  <a:lnTo>
                    <a:pt x="16598" y="914889"/>
                  </a:lnTo>
                  <a:lnTo>
                    <a:pt x="8301" y="869808"/>
                  </a:lnTo>
                  <a:lnTo>
                    <a:pt x="2742" y="823932"/>
                  </a:lnTo>
                  <a:lnTo>
                    <a:pt x="0" y="777357"/>
                  </a:lnTo>
                  <a:lnTo>
                    <a:pt x="154" y="730180"/>
                  </a:lnTo>
                  <a:lnTo>
                    <a:pt x="3284" y="682498"/>
                  </a:lnTo>
                  <a:lnTo>
                    <a:pt x="9451" y="634603"/>
                  </a:lnTo>
                  <a:lnTo>
                    <a:pt x="18519" y="587752"/>
                  </a:lnTo>
                  <a:lnTo>
                    <a:pt x="30391" y="542033"/>
                  </a:lnTo>
                  <a:lnTo>
                    <a:pt x="44970" y="497534"/>
                  </a:lnTo>
                  <a:lnTo>
                    <a:pt x="62159" y="454344"/>
                  </a:lnTo>
                  <a:lnTo>
                    <a:pt x="81860" y="412551"/>
                  </a:lnTo>
                  <a:lnTo>
                    <a:pt x="103975" y="372244"/>
                  </a:lnTo>
                  <a:lnTo>
                    <a:pt x="128408" y="333511"/>
                  </a:lnTo>
                  <a:lnTo>
                    <a:pt x="155060" y="296440"/>
                  </a:lnTo>
                  <a:lnTo>
                    <a:pt x="183835" y="261121"/>
                  </a:lnTo>
                  <a:lnTo>
                    <a:pt x="214635" y="227640"/>
                  </a:lnTo>
                  <a:lnTo>
                    <a:pt x="247363" y="196087"/>
                  </a:lnTo>
                  <a:lnTo>
                    <a:pt x="281920" y="166551"/>
                  </a:lnTo>
                  <a:lnTo>
                    <a:pt x="318211" y="139119"/>
                  </a:lnTo>
                  <a:lnTo>
                    <a:pt x="356137" y="113880"/>
                  </a:lnTo>
                  <a:lnTo>
                    <a:pt x="395602" y="90922"/>
                  </a:lnTo>
                  <a:lnTo>
                    <a:pt x="436506" y="70334"/>
                  </a:lnTo>
                  <a:lnTo>
                    <a:pt x="478755" y="52204"/>
                  </a:lnTo>
                  <a:lnTo>
                    <a:pt x="522249" y="36621"/>
                  </a:lnTo>
                  <a:lnTo>
                    <a:pt x="566891" y="23673"/>
                  </a:lnTo>
                  <a:lnTo>
                    <a:pt x="612585" y="13449"/>
                  </a:lnTo>
                  <a:lnTo>
                    <a:pt x="659232" y="6036"/>
                  </a:lnTo>
                  <a:lnTo>
                    <a:pt x="706735" y="1523"/>
                  </a:lnTo>
                  <a:lnTo>
                    <a:pt x="754997" y="0"/>
                  </a:lnTo>
                  <a:lnTo>
                    <a:pt x="754997" y="755268"/>
                  </a:lnTo>
                  <a:lnTo>
                    <a:pt x="1506710" y="82803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997943" y="2472774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27%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6261" y="3185998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73%</a:t>
            </a:r>
            <a:endParaRPr sz="132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0668" y="1540751"/>
            <a:ext cx="675450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оз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64900" y="4146157"/>
            <a:ext cx="90107" cy="90107"/>
            <a:chOff x="4144136" y="3769233"/>
            <a:chExt cx="81915" cy="81915"/>
          </a:xfrm>
        </p:grpSpPr>
        <p:sp>
          <p:nvSpPr>
            <p:cNvPr id="39" name="object 39"/>
            <p:cNvSpPr/>
            <p:nvPr/>
          </p:nvSpPr>
          <p:spPr>
            <a:xfrm>
              <a:off x="4153661" y="37787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153661" y="37787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60176" y="4092512"/>
            <a:ext cx="103238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Одн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ов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зраст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ны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786997" y="4146157"/>
            <a:ext cx="90107" cy="90107"/>
            <a:chOff x="5255133" y="3769233"/>
            <a:chExt cx="81915" cy="81915"/>
          </a:xfrm>
        </p:grpSpPr>
        <p:sp>
          <p:nvSpPr>
            <p:cNvPr id="43" name="object 43"/>
            <p:cNvSpPr/>
            <p:nvPr/>
          </p:nvSpPr>
          <p:spPr>
            <a:xfrm>
              <a:off x="5264658" y="37787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264658" y="37787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881294" y="4092512"/>
            <a:ext cx="1061022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Разновозрастные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979044" y="4108855"/>
            <a:ext cx="2335784" cy="2749296"/>
            <a:chOff x="9066085" y="3735323"/>
            <a:chExt cx="2123440" cy="2499360"/>
          </a:xfrm>
        </p:grpSpPr>
        <p:sp>
          <p:nvSpPr>
            <p:cNvPr id="47" name="object 47"/>
            <p:cNvSpPr/>
            <p:nvPr/>
          </p:nvSpPr>
          <p:spPr>
            <a:xfrm>
              <a:off x="9070848" y="3835907"/>
              <a:ext cx="2118360" cy="2298700"/>
            </a:xfrm>
            <a:custGeom>
              <a:avLst/>
              <a:gdLst/>
              <a:ahLst/>
              <a:cxnLst/>
              <a:rect l="l" t="t" r="r" b="b"/>
              <a:pathLst>
                <a:path w="2118359" h="2298700">
                  <a:moveTo>
                    <a:pt x="190500" y="2186940"/>
                  </a:moveTo>
                  <a:lnTo>
                    <a:pt x="0" y="2186940"/>
                  </a:lnTo>
                  <a:lnTo>
                    <a:pt x="0" y="2298192"/>
                  </a:lnTo>
                  <a:lnTo>
                    <a:pt x="190500" y="2298192"/>
                  </a:lnTo>
                  <a:lnTo>
                    <a:pt x="190500" y="2186940"/>
                  </a:lnTo>
                  <a:close/>
                </a:path>
                <a:path w="2118359" h="2298700">
                  <a:moveTo>
                    <a:pt x="408432" y="1874520"/>
                  </a:moveTo>
                  <a:lnTo>
                    <a:pt x="0" y="1874520"/>
                  </a:lnTo>
                  <a:lnTo>
                    <a:pt x="0" y="1985772"/>
                  </a:lnTo>
                  <a:lnTo>
                    <a:pt x="408432" y="1985772"/>
                  </a:lnTo>
                  <a:lnTo>
                    <a:pt x="408432" y="1874520"/>
                  </a:lnTo>
                  <a:close/>
                </a:path>
                <a:path w="2118359" h="2298700">
                  <a:moveTo>
                    <a:pt x="411480" y="1562100"/>
                  </a:moveTo>
                  <a:lnTo>
                    <a:pt x="0" y="1562100"/>
                  </a:lnTo>
                  <a:lnTo>
                    <a:pt x="0" y="1673352"/>
                  </a:lnTo>
                  <a:lnTo>
                    <a:pt x="411480" y="1673352"/>
                  </a:lnTo>
                  <a:lnTo>
                    <a:pt x="411480" y="1562100"/>
                  </a:lnTo>
                  <a:close/>
                </a:path>
                <a:path w="2118359" h="2298700">
                  <a:moveTo>
                    <a:pt x="484632" y="1249680"/>
                  </a:moveTo>
                  <a:lnTo>
                    <a:pt x="0" y="1249680"/>
                  </a:lnTo>
                  <a:lnTo>
                    <a:pt x="0" y="1360932"/>
                  </a:lnTo>
                  <a:lnTo>
                    <a:pt x="484632" y="1360932"/>
                  </a:lnTo>
                  <a:lnTo>
                    <a:pt x="484632" y="1249680"/>
                  </a:lnTo>
                  <a:close/>
                </a:path>
                <a:path w="2118359" h="2298700">
                  <a:moveTo>
                    <a:pt x="603504" y="937260"/>
                  </a:moveTo>
                  <a:lnTo>
                    <a:pt x="0" y="937260"/>
                  </a:lnTo>
                  <a:lnTo>
                    <a:pt x="0" y="1048512"/>
                  </a:lnTo>
                  <a:lnTo>
                    <a:pt x="603504" y="1048512"/>
                  </a:lnTo>
                  <a:lnTo>
                    <a:pt x="603504" y="937260"/>
                  </a:lnTo>
                  <a:close/>
                </a:path>
                <a:path w="2118359" h="2298700">
                  <a:moveTo>
                    <a:pt x="870204" y="624840"/>
                  </a:moveTo>
                  <a:lnTo>
                    <a:pt x="0" y="624840"/>
                  </a:lnTo>
                  <a:lnTo>
                    <a:pt x="0" y="736092"/>
                  </a:lnTo>
                  <a:lnTo>
                    <a:pt x="870204" y="736092"/>
                  </a:lnTo>
                  <a:lnTo>
                    <a:pt x="870204" y="624840"/>
                  </a:lnTo>
                  <a:close/>
                </a:path>
                <a:path w="2118359" h="2298700">
                  <a:moveTo>
                    <a:pt x="2115312" y="312420"/>
                  </a:moveTo>
                  <a:lnTo>
                    <a:pt x="0" y="312420"/>
                  </a:lnTo>
                  <a:lnTo>
                    <a:pt x="0" y="423672"/>
                  </a:lnTo>
                  <a:lnTo>
                    <a:pt x="2115312" y="423672"/>
                  </a:lnTo>
                  <a:lnTo>
                    <a:pt x="2115312" y="312420"/>
                  </a:lnTo>
                  <a:close/>
                </a:path>
                <a:path w="2118359" h="2298700">
                  <a:moveTo>
                    <a:pt x="2118360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2118360" y="111252"/>
                  </a:lnTo>
                  <a:lnTo>
                    <a:pt x="211836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070847" y="3735323"/>
              <a:ext cx="0" cy="2499360"/>
            </a:xfrm>
            <a:custGeom>
              <a:avLst/>
              <a:gdLst/>
              <a:ahLst/>
              <a:cxnLst/>
              <a:rect l="l" t="t" r="r" b="b"/>
              <a:pathLst>
                <a:path h="2499360">
                  <a:moveTo>
                    <a:pt x="0" y="0"/>
                  </a:moveTo>
                  <a:lnTo>
                    <a:pt x="0" y="24993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2386004" y="4179405"/>
            <a:ext cx="30594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31%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383350" y="4523066"/>
            <a:ext cx="30594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31%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13034" y="4866394"/>
            <a:ext cx="305943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13%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718966" y="5210670"/>
            <a:ext cx="229107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9%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88626" y="5554332"/>
            <a:ext cx="229107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7%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08157" y="5897995"/>
            <a:ext cx="229107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6%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03687" y="6241684"/>
            <a:ext cx="229107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6%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264660" y="6585682"/>
            <a:ext cx="229107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404040"/>
                </a:solidFill>
                <a:latin typeface="Arial MT"/>
                <a:cs typeface="Arial MT"/>
              </a:rPr>
              <a:t>3%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54883" y="4181779"/>
            <a:ext cx="739712" cy="16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Комплексная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54769" y="4525722"/>
            <a:ext cx="639826" cy="16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Модульная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87830" y="4792547"/>
            <a:ext cx="1907604" cy="31611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61354" marR="5588" indent="-148082">
              <a:lnSpc>
                <a:spcPct val="102200"/>
              </a:lnSpc>
              <a:spcBef>
                <a:spcPts val="83"/>
              </a:spcBef>
            </a:pPr>
            <a:r>
              <a:rPr sz="99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9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использованием</a:t>
            </a:r>
            <a:r>
              <a:rPr sz="99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дистанционных </a:t>
            </a:r>
            <a:r>
              <a:rPr sz="990" spc="-2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образовательных</a:t>
            </a:r>
            <a:r>
              <a:rPr sz="99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технологий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22562" y="5213046"/>
            <a:ext cx="970915" cy="16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Интегрированная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97343" y="5556708"/>
            <a:ext cx="2397951" cy="16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99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9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использованием</a:t>
            </a:r>
            <a:r>
              <a:rPr sz="99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проектной</a:t>
            </a:r>
            <a:r>
              <a:rPr sz="990" spc="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деятельности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8304" y="5823953"/>
            <a:ext cx="2687130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99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9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реализацией</a:t>
            </a:r>
            <a:r>
              <a:rPr sz="990" spc="6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индивидуальных</a:t>
            </a:r>
            <a:r>
              <a:rPr sz="99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учебных</a:t>
            </a:r>
            <a:r>
              <a:rPr sz="99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планов</a:t>
            </a:r>
            <a:endParaRPr sz="990">
              <a:latin typeface="Calibri"/>
              <a:cs typeface="Calibri"/>
            </a:endParaRPr>
          </a:p>
          <a:p>
            <a:pPr algn="ctr">
              <a:spcBef>
                <a:spcPts val="28"/>
              </a:spcBef>
            </a:pPr>
            <a:r>
              <a:rPr sz="990" spc="220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990" spc="-28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маршрутов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78369" y="6244366"/>
            <a:ext cx="2317623" cy="16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Адаптированная</a:t>
            </a:r>
            <a:r>
              <a:rPr sz="99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(</a:t>
            </a:r>
            <a:r>
              <a:rPr sz="990" spc="-22" dirty="0">
                <a:solidFill>
                  <a:srgbClr val="585858"/>
                </a:solidFill>
                <a:latin typeface="Calibri"/>
                <a:cs typeface="Calibri"/>
              </a:rPr>
              <a:t>для</a:t>
            </a:r>
            <a:r>
              <a:rPr sz="99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обучающихся</a:t>
            </a:r>
            <a:r>
              <a:rPr sz="99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99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17" dirty="0">
                <a:solidFill>
                  <a:srgbClr val="585858"/>
                </a:solidFill>
                <a:latin typeface="Calibri"/>
                <a:cs typeface="Calibri"/>
              </a:rPr>
              <a:t>ОВЗ</a:t>
            </a:r>
            <a:r>
              <a:rPr sz="99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)</a:t>
            </a:r>
            <a:endParaRPr sz="99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02423" y="6588028"/>
            <a:ext cx="2192590" cy="16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990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99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сетевой</a:t>
            </a:r>
            <a:r>
              <a:rPr sz="990" spc="6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dirty="0">
                <a:solidFill>
                  <a:srgbClr val="585858"/>
                </a:solidFill>
                <a:latin typeface="Calibri"/>
                <a:cs typeface="Calibri"/>
              </a:rPr>
              <a:t>форме</a:t>
            </a:r>
            <a:r>
              <a:rPr sz="99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реализации</a:t>
            </a:r>
            <a:r>
              <a:rPr sz="99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90" spc="-6" dirty="0">
                <a:solidFill>
                  <a:srgbClr val="585858"/>
                </a:solidFill>
                <a:latin typeface="Calibri"/>
                <a:cs typeface="Calibri"/>
              </a:rPr>
              <a:t>программ</a:t>
            </a:r>
            <a:endParaRPr sz="99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10434" y="3672713"/>
            <a:ext cx="1913190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Принципы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разработки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11105" y="703739"/>
            <a:ext cx="4337685" cy="795592"/>
            <a:chOff x="277050" y="639762"/>
            <a:chExt cx="3943350" cy="723265"/>
          </a:xfrm>
        </p:grpSpPr>
        <p:sp>
          <p:nvSpPr>
            <p:cNvPr id="67" name="object 67"/>
            <p:cNvSpPr/>
            <p:nvPr/>
          </p:nvSpPr>
          <p:spPr>
            <a:xfrm>
              <a:off x="284988" y="647700"/>
              <a:ext cx="3927475" cy="707390"/>
            </a:xfrm>
            <a:custGeom>
              <a:avLst/>
              <a:gdLst/>
              <a:ahLst/>
              <a:cxnLst/>
              <a:rect l="l" t="t" r="r" b="b"/>
              <a:pathLst>
                <a:path w="3927475" h="707390">
                  <a:moveTo>
                    <a:pt x="3809491" y="0"/>
                  </a:moveTo>
                  <a:lnTo>
                    <a:pt x="117855" y="0"/>
                  </a:lnTo>
                  <a:lnTo>
                    <a:pt x="71982" y="9253"/>
                  </a:lnTo>
                  <a:lnTo>
                    <a:pt x="34520" y="34496"/>
                  </a:lnTo>
                  <a:lnTo>
                    <a:pt x="9262" y="71955"/>
                  </a:lnTo>
                  <a:lnTo>
                    <a:pt x="0" y="117855"/>
                  </a:lnTo>
                  <a:lnTo>
                    <a:pt x="0" y="589279"/>
                  </a:lnTo>
                  <a:lnTo>
                    <a:pt x="9262" y="635180"/>
                  </a:lnTo>
                  <a:lnTo>
                    <a:pt x="34520" y="672639"/>
                  </a:lnTo>
                  <a:lnTo>
                    <a:pt x="71982" y="697882"/>
                  </a:lnTo>
                  <a:lnTo>
                    <a:pt x="117855" y="707136"/>
                  </a:lnTo>
                  <a:lnTo>
                    <a:pt x="3809491" y="707136"/>
                  </a:lnTo>
                  <a:lnTo>
                    <a:pt x="3855392" y="697882"/>
                  </a:lnTo>
                  <a:lnTo>
                    <a:pt x="3892851" y="672639"/>
                  </a:lnTo>
                  <a:lnTo>
                    <a:pt x="3918094" y="635180"/>
                  </a:lnTo>
                  <a:lnTo>
                    <a:pt x="3927348" y="589279"/>
                  </a:lnTo>
                  <a:lnTo>
                    <a:pt x="3927348" y="117855"/>
                  </a:lnTo>
                  <a:lnTo>
                    <a:pt x="3918094" y="71955"/>
                  </a:lnTo>
                  <a:lnTo>
                    <a:pt x="3892851" y="34496"/>
                  </a:lnTo>
                  <a:lnTo>
                    <a:pt x="3855392" y="9253"/>
                  </a:lnTo>
                  <a:lnTo>
                    <a:pt x="380949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8" name="object 68"/>
            <p:cNvSpPr/>
            <p:nvPr/>
          </p:nvSpPr>
          <p:spPr>
            <a:xfrm>
              <a:off x="284988" y="647700"/>
              <a:ext cx="3927475" cy="707390"/>
            </a:xfrm>
            <a:custGeom>
              <a:avLst/>
              <a:gdLst/>
              <a:ahLst/>
              <a:cxnLst/>
              <a:rect l="l" t="t" r="r" b="b"/>
              <a:pathLst>
                <a:path w="3927475" h="707390">
                  <a:moveTo>
                    <a:pt x="0" y="117855"/>
                  </a:moveTo>
                  <a:lnTo>
                    <a:pt x="9262" y="71955"/>
                  </a:lnTo>
                  <a:lnTo>
                    <a:pt x="34520" y="34496"/>
                  </a:lnTo>
                  <a:lnTo>
                    <a:pt x="71982" y="9253"/>
                  </a:lnTo>
                  <a:lnTo>
                    <a:pt x="117855" y="0"/>
                  </a:lnTo>
                  <a:lnTo>
                    <a:pt x="3809491" y="0"/>
                  </a:lnTo>
                  <a:lnTo>
                    <a:pt x="3855392" y="9253"/>
                  </a:lnTo>
                  <a:lnTo>
                    <a:pt x="3892851" y="34496"/>
                  </a:lnTo>
                  <a:lnTo>
                    <a:pt x="3918094" y="71955"/>
                  </a:lnTo>
                  <a:lnTo>
                    <a:pt x="3927348" y="117855"/>
                  </a:lnTo>
                  <a:lnTo>
                    <a:pt x="3927348" y="589279"/>
                  </a:lnTo>
                  <a:lnTo>
                    <a:pt x="3918094" y="635180"/>
                  </a:lnTo>
                  <a:lnTo>
                    <a:pt x="3892851" y="672639"/>
                  </a:lnTo>
                  <a:lnTo>
                    <a:pt x="3855392" y="697882"/>
                  </a:lnTo>
                  <a:lnTo>
                    <a:pt x="3809491" y="707136"/>
                  </a:lnTo>
                  <a:lnTo>
                    <a:pt x="117855" y="707136"/>
                  </a:lnTo>
                  <a:lnTo>
                    <a:pt x="71982" y="697882"/>
                  </a:lnTo>
                  <a:lnTo>
                    <a:pt x="34520" y="672639"/>
                  </a:lnTo>
                  <a:lnTo>
                    <a:pt x="9262" y="635180"/>
                  </a:lnTo>
                  <a:lnTo>
                    <a:pt x="0" y="589279"/>
                  </a:lnTo>
                  <a:lnTo>
                    <a:pt x="0" y="117855"/>
                  </a:lnTo>
                  <a:close/>
                </a:path>
              </a:pathLst>
            </a:custGeom>
            <a:ln w="15874">
              <a:solidFill>
                <a:srgbClr val="1A3877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48610" y="934873"/>
            <a:ext cx="3859213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980" b="1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980" b="1" spc="-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126</a:t>
            </a:r>
            <a:r>
              <a:rPr sz="1980" b="1" spc="-3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dirty="0">
                <a:solidFill>
                  <a:srgbClr val="FFFFFF"/>
                </a:solidFill>
                <a:latin typeface="Verdana"/>
                <a:cs typeface="Verdana"/>
              </a:rPr>
              <a:t>695</a:t>
            </a:r>
            <a:r>
              <a:rPr sz="1980" b="1" spc="-6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80" b="1" spc="-6" dirty="0">
                <a:solidFill>
                  <a:srgbClr val="FFFFFF"/>
                </a:solidFill>
                <a:latin typeface="Verdana"/>
                <a:cs typeface="Verdana"/>
              </a:rPr>
              <a:t>программ</a:t>
            </a:r>
            <a:endParaRPr sz="1980">
              <a:latin typeface="Verdana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458715" y="5413515"/>
            <a:ext cx="1706436" cy="1706436"/>
            <a:chOff x="3138513" y="4921377"/>
            <a:chExt cx="1551305" cy="1551305"/>
          </a:xfrm>
        </p:grpSpPr>
        <p:sp>
          <p:nvSpPr>
            <p:cNvPr id="71" name="object 71"/>
            <p:cNvSpPr/>
            <p:nvPr/>
          </p:nvSpPr>
          <p:spPr>
            <a:xfrm>
              <a:off x="3211322" y="4930902"/>
              <a:ext cx="1468755" cy="1532255"/>
            </a:xfrm>
            <a:custGeom>
              <a:avLst/>
              <a:gdLst/>
              <a:ahLst/>
              <a:cxnLst/>
              <a:rect l="l" t="t" r="r" b="b"/>
              <a:pathLst>
                <a:path w="1468754" h="1532254">
                  <a:moveTo>
                    <a:pt x="702563" y="0"/>
                  </a:moveTo>
                  <a:lnTo>
                    <a:pt x="702563" y="766051"/>
                  </a:lnTo>
                  <a:lnTo>
                    <a:pt x="0" y="1071511"/>
                  </a:lnTo>
                  <a:lnTo>
                    <a:pt x="20473" y="1114834"/>
                  </a:lnTo>
                  <a:lnTo>
                    <a:pt x="43400" y="1156444"/>
                  </a:lnTo>
                  <a:lnTo>
                    <a:pt x="68670" y="1196268"/>
                  </a:lnTo>
                  <a:lnTo>
                    <a:pt x="96175" y="1234235"/>
                  </a:lnTo>
                  <a:lnTo>
                    <a:pt x="125806" y="1270272"/>
                  </a:lnTo>
                  <a:lnTo>
                    <a:pt x="157452" y="1304309"/>
                  </a:lnTo>
                  <a:lnTo>
                    <a:pt x="191005" y="1336274"/>
                  </a:lnTo>
                  <a:lnTo>
                    <a:pt x="226355" y="1366093"/>
                  </a:lnTo>
                  <a:lnTo>
                    <a:pt x="263393" y="1393697"/>
                  </a:lnTo>
                  <a:lnTo>
                    <a:pt x="302010" y="1419012"/>
                  </a:lnTo>
                  <a:lnTo>
                    <a:pt x="342096" y="1441968"/>
                  </a:lnTo>
                  <a:lnTo>
                    <a:pt x="383542" y="1462492"/>
                  </a:lnTo>
                  <a:lnTo>
                    <a:pt x="426239" y="1480512"/>
                  </a:lnTo>
                  <a:lnTo>
                    <a:pt x="470077" y="1495957"/>
                  </a:lnTo>
                  <a:lnTo>
                    <a:pt x="514948" y="1508755"/>
                  </a:lnTo>
                  <a:lnTo>
                    <a:pt x="560741" y="1518834"/>
                  </a:lnTo>
                  <a:lnTo>
                    <a:pt x="607347" y="1526122"/>
                  </a:lnTo>
                  <a:lnTo>
                    <a:pt x="654658" y="1530547"/>
                  </a:lnTo>
                  <a:lnTo>
                    <a:pt x="702563" y="1532039"/>
                  </a:lnTo>
                  <a:lnTo>
                    <a:pt x="751005" y="1530532"/>
                  </a:lnTo>
                  <a:lnTo>
                    <a:pt x="798645" y="1526070"/>
                  </a:lnTo>
                  <a:lnTo>
                    <a:pt x="845395" y="1518745"/>
                  </a:lnTo>
                  <a:lnTo>
                    <a:pt x="891164" y="1508644"/>
                  </a:lnTo>
                  <a:lnTo>
                    <a:pt x="935864" y="1495859"/>
                  </a:lnTo>
                  <a:lnTo>
                    <a:pt x="979403" y="1480478"/>
                  </a:lnTo>
                  <a:lnTo>
                    <a:pt x="1021693" y="1462592"/>
                  </a:lnTo>
                  <a:lnTo>
                    <a:pt x="1062644" y="1442290"/>
                  </a:lnTo>
                  <a:lnTo>
                    <a:pt x="1102166" y="1419662"/>
                  </a:lnTo>
                  <a:lnTo>
                    <a:pt x="1140169" y="1394797"/>
                  </a:lnTo>
                  <a:lnTo>
                    <a:pt x="1176564" y="1367786"/>
                  </a:lnTo>
                  <a:lnTo>
                    <a:pt x="1211261" y="1338719"/>
                  </a:lnTo>
                  <a:lnTo>
                    <a:pt x="1244171" y="1307684"/>
                  </a:lnTo>
                  <a:lnTo>
                    <a:pt x="1275203" y="1274771"/>
                  </a:lnTo>
                  <a:lnTo>
                    <a:pt x="1304268" y="1240071"/>
                  </a:lnTo>
                  <a:lnTo>
                    <a:pt x="1331276" y="1203673"/>
                  </a:lnTo>
                  <a:lnTo>
                    <a:pt x="1356138" y="1165667"/>
                  </a:lnTo>
                  <a:lnTo>
                    <a:pt x="1378763" y="1126143"/>
                  </a:lnTo>
                  <a:lnTo>
                    <a:pt x="1399063" y="1085189"/>
                  </a:lnTo>
                  <a:lnTo>
                    <a:pt x="1416947" y="1042897"/>
                  </a:lnTo>
                  <a:lnTo>
                    <a:pt x="1432326" y="999356"/>
                  </a:lnTo>
                  <a:lnTo>
                    <a:pt x="1445109" y="954655"/>
                  </a:lnTo>
                  <a:lnTo>
                    <a:pt x="1455208" y="908884"/>
                  </a:lnTo>
                  <a:lnTo>
                    <a:pt x="1462533" y="862133"/>
                  </a:lnTo>
                  <a:lnTo>
                    <a:pt x="1466994" y="814492"/>
                  </a:lnTo>
                  <a:lnTo>
                    <a:pt x="1468501" y="766051"/>
                  </a:lnTo>
                  <a:lnTo>
                    <a:pt x="1466994" y="717610"/>
                  </a:lnTo>
                  <a:lnTo>
                    <a:pt x="1462533" y="669970"/>
                  </a:lnTo>
                  <a:lnTo>
                    <a:pt x="1455208" y="623219"/>
                  </a:lnTo>
                  <a:lnTo>
                    <a:pt x="1445109" y="577447"/>
                  </a:lnTo>
                  <a:lnTo>
                    <a:pt x="1432326" y="532744"/>
                  </a:lnTo>
                  <a:lnTo>
                    <a:pt x="1416947" y="489201"/>
                  </a:lnTo>
                  <a:lnTo>
                    <a:pt x="1399063" y="446906"/>
                  </a:lnTo>
                  <a:lnTo>
                    <a:pt x="1378763" y="405950"/>
                  </a:lnTo>
                  <a:lnTo>
                    <a:pt x="1356138" y="366422"/>
                  </a:lnTo>
                  <a:lnTo>
                    <a:pt x="1331276" y="328413"/>
                  </a:lnTo>
                  <a:lnTo>
                    <a:pt x="1304268" y="292011"/>
                  </a:lnTo>
                  <a:lnTo>
                    <a:pt x="1275203" y="257307"/>
                  </a:lnTo>
                  <a:lnTo>
                    <a:pt x="1244171" y="224391"/>
                  </a:lnTo>
                  <a:lnTo>
                    <a:pt x="1211261" y="193352"/>
                  </a:lnTo>
                  <a:lnTo>
                    <a:pt x="1176564" y="164280"/>
                  </a:lnTo>
                  <a:lnTo>
                    <a:pt x="1140169" y="137265"/>
                  </a:lnTo>
                  <a:lnTo>
                    <a:pt x="1102166" y="112397"/>
                  </a:lnTo>
                  <a:lnTo>
                    <a:pt x="1062644" y="89765"/>
                  </a:lnTo>
                  <a:lnTo>
                    <a:pt x="1021693" y="69460"/>
                  </a:lnTo>
                  <a:lnTo>
                    <a:pt x="979403" y="51570"/>
                  </a:lnTo>
                  <a:lnTo>
                    <a:pt x="935864" y="36187"/>
                  </a:lnTo>
                  <a:lnTo>
                    <a:pt x="891164" y="23399"/>
                  </a:lnTo>
                  <a:lnTo>
                    <a:pt x="845395" y="13296"/>
                  </a:lnTo>
                  <a:lnTo>
                    <a:pt x="798645" y="5969"/>
                  </a:lnTo>
                  <a:lnTo>
                    <a:pt x="751005" y="1507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211322" y="4930902"/>
              <a:ext cx="1468755" cy="1532255"/>
            </a:xfrm>
            <a:custGeom>
              <a:avLst/>
              <a:gdLst/>
              <a:ahLst/>
              <a:cxnLst/>
              <a:rect l="l" t="t" r="r" b="b"/>
              <a:pathLst>
                <a:path w="1468754" h="1532254">
                  <a:moveTo>
                    <a:pt x="702563" y="0"/>
                  </a:moveTo>
                  <a:lnTo>
                    <a:pt x="751005" y="1507"/>
                  </a:lnTo>
                  <a:lnTo>
                    <a:pt x="798645" y="5969"/>
                  </a:lnTo>
                  <a:lnTo>
                    <a:pt x="845395" y="13296"/>
                  </a:lnTo>
                  <a:lnTo>
                    <a:pt x="891164" y="23399"/>
                  </a:lnTo>
                  <a:lnTo>
                    <a:pt x="935864" y="36187"/>
                  </a:lnTo>
                  <a:lnTo>
                    <a:pt x="979403" y="51570"/>
                  </a:lnTo>
                  <a:lnTo>
                    <a:pt x="1021693" y="69460"/>
                  </a:lnTo>
                  <a:lnTo>
                    <a:pt x="1062644" y="89765"/>
                  </a:lnTo>
                  <a:lnTo>
                    <a:pt x="1102166" y="112397"/>
                  </a:lnTo>
                  <a:lnTo>
                    <a:pt x="1140169" y="137265"/>
                  </a:lnTo>
                  <a:lnTo>
                    <a:pt x="1176564" y="164280"/>
                  </a:lnTo>
                  <a:lnTo>
                    <a:pt x="1211261" y="193352"/>
                  </a:lnTo>
                  <a:lnTo>
                    <a:pt x="1244171" y="224391"/>
                  </a:lnTo>
                  <a:lnTo>
                    <a:pt x="1275203" y="257307"/>
                  </a:lnTo>
                  <a:lnTo>
                    <a:pt x="1304268" y="292011"/>
                  </a:lnTo>
                  <a:lnTo>
                    <a:pt x="1331276" y="328413"/>
                  </a:lnTo>
                  <a:lnTo>
                    <a:pt x="1356138" y="366422"/>
                  </a:lnTo>
                  <a:lnTo>
                    <a:pt x="1378763" y="405950"/>
                  </a:lnTo>
                  <a:lnTo>
                    <a:pt x="1399063" y="446906"/>
                  </a:lnTo>
                  <a:lnTo>
                    <a:pt x="1416947" y="489201"/>
                  </a:lnTo>
                  <a:lnTo>
                    <a:pt x="1432326" y="532744"/>
                  </a:lnTo>
                  <a:lnTo>
                    <a:pt x="1445109" y="577447"/>
                  </a:lnTo>
                  <a:lnTo>
                    <a:pt x="1455208" y="623219"/>
                  </a:lnTo>
                  <a:lnTo>
                    <a:pt x="1462533" y="669970"/>
                  </a:lnTo>
                  <a:lnTo>
                    <a:pt x="1466994" y="717610"/>
                  </a:lnTo>
                  <a:lnTo>
                    <a:pt x="1468501" y="766051"/>
                  </a:lnTo>
                  <a:lnTo>
                    <a:pt x="1466994" y="814492"/>
                  </a:lnTo>
                  <a:lnTo>
                    <a:pt x="1462533" y="862133"/>
                  </a:lnTo>
                  <a:lnTo>
                    <a:pt x="1455208" y="908884"/>
                  </a:lnTo>
                  <a:lnTo>
                    <a:pt x="1445109" y="954655"/>
                  </a:lnTo>
                  <a:lnTo>
                    <a:pt x="1432326" y="999356"/>
                  </a:lnTo>
                  <a:lnTo>
                    <a:pt x="1416947" y="1042897"/>
                  </a:lnTo>
                  <a:lnTo>
                    <a:pt x="1399063" y="1085189"/>
                  </a:lnTo>
                  <a:lnTo>
                    <a:pt x="1378763" y="1126143"/>
                  </a:lnTo>
                  <a:lnTo>
                    <a:pt x="1356138" y="1165667"/>
                  </a:lnTo>
                  <a:lnTo>
                    <a:pt x="1331276" y="1203673"/>
                  </a:lnTo>
                  <a:lnTo>
                    <a:pt x="1304268" y="1240071"/>
                  </a:lnTo>
                  <a:lnTo>
                    <a:pt x="1275203" y="1274771"/>
                  </a:lnTo>
                  <a:lnTo>
                    <a:pt x="1244171" y="1307684"/>
                  </a:lnTo>
                  <a:lnTo>
                    <a:pt x="1211261" y="1338719"/>
                  </a:lnTo>
                  <a:lnTo>
                    <a:pt x="1176564" y="1367786"/>
                  </a:lnTo>
                  <a:lnTo>
                    <a:pt x="1140169" y="1394797"/>
                  </a:lnTo>
                  <a:lnTo>
                    <a:pt x="1102166" y="1419662"/>
                  </a:lnTo>
                  <a:lnTo>
                    <a:pt x="1062644" y="1442290"/>
                  </a:lnTo>
                  <a:lnTo>
                    <a:pt x="1021693" y="1462592"/>
                  </a:lnTo>
                  <a:lnTo>
                    <a:pt x="979403" y="1480478"/>
                  </a:lnTo>
                  <a:lnTo>
                    <a:pt x="935864" y="1495859"/>
                  </a:lnTo>
                  <a:lnTo>
                    <a:pt x="891164" y="1508644"/>
                  </a:lnTo>
                  <a:lnTo>
                    <a:pt x="845395" y="1518745"/>
                  </a:lnTo>
                  <a:lnTo>
                    <a:pt x="798645" y="1526070"/>
                  </a:lnTo>
                  <a:lnTo>
                    <a:pt x="751005" y="1530532"/>
                  </a:lnTo>
                  <a:lnTo>
                    <a:pt x="702563" y="1532039"/>
                  </a:lnTo>
                  <a:lnTo>
                    <a:pt x="654658" y="1530547"/>
                  </a:lnTo>
                  <a:lnTo>
                    <a:pt x="607347" y="1526122"/>
                  </a:lnTo>
                  <a:lnTo>
                    <a:pt x="560741" y="1518834"/>
                  </a:lnTo>
                  <a:lnTo>
                    <a:pt x="514948" y="1508755"/>
                  </a:lnTo>
                  <a:lnTo>
                    <a:pt x="470077" y="1495957"/>
                  </a:lnTo>
                  <a:lnTo>
                    <a:pt x="426239" y="1480512"/>
                  </a:lnTo>
                  <a:lnTo>
                    <a:pt x="383542" y="1462492"/>
                  </a:lnTo>
                  <a:lnTo>
                    <a:pt x="342096" y="1441968"/>
                  </a:lnTo>
                  <a:lnTo>
                    <a:pt x="302010" y="1419012"/>
                  </a:lnTo>
                  <a:lnTo>
                    <a:pt x="263393" y="1393697"/>
                  </a:lnTo>
                  <a:lnTo>
                    <a:pt x="226355" y="1366093"/>
                  </a:lnTo>
                  <a:lnTo>
                    <a:pt x="191005" y="1336274"/>
                  </a:lnTo>
                  <a:lnTo>
                    <a:pt x="157452" y="1304309"/>
                  </a:lnTo>
                  <a:lnTo>
                    <a:pt x="125806" y="1270272"/>
                  </a:lnTo>
                  <a:lnTo>
                    <a:pt x="96175" y="1234235"/>
                  </a:lnTo>
                  <a:lnTo>
                    <a:pt x="68670" y="1196268"/>
                  </a:lnTo>
                  <a:lnTo>
                    <a:pt x="43400" y="1156444"/>
                  </a:lnTo>
                  <a:lnTo>
                    <a:pt x="20473" y="1114834"/>
                  </a:lnTo>
                  <a:lnTo>
                    <a:pt x="0" y="1071511"/>
                  </a:lnTo>
                  <a:lnTo>
                    <a:pt x="702563" y="766051"/>
                  </a:lnTo>
                  <a:lnTo>
                    <a:pt x="70256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148038" y="5216906"/>
              <a:ext cx="766445" cy="786130"/>
            </a:xfrm>
            <a:custGeom>
              <a:avLst/>
              <a:gdLst/>
              <a:ahLst/>
              <a:cxnLst/>
              <a:rect l="l" t="t" r="r" b="b"/>
              <a:pathLst>
                <a:path w="766445" h="786129">
                  <a:moveTo>
                    <a:pt x="168947" y="0"/>
                  </a:moveTo>
                  <a:lnTo>
                    <a:pt x="138891" y="39965"/>
                  </a:lnTo>
                  <a:lnTo>
                    <a:pt x="111714" y="81457"/>
                  </a:lnTo>
                  <a:lnTo>
                    <a:pt x="87435" y="124324"/>
                  </a:lnTo>
                  <a:lnTo>
                    <a:pt x="66075" y="168419"/>
                  </a:lnTo>
                  <a:lnTo>
                    <a:pt x="47655" y="213592"/>
                  </a:lnTo>
                  <a:lnTo>
                    <a:pt x="32195" y="259695"/>
                  </a:lnTo>
                  <a:lnTo>
                    <a:pt x="19714" y="306577"/>
                  </a:lnTo>
                  <a:lnTo>
                    <a:pt x="10234" y="354090"/>
                  </a:lnTo>
                  <a:lnTo>
                    <a:pt x="3775" y="402086"/>
                  </a:lnTo>
                  <a:lnTo>
                    <a:pt x="356" y="450414"/>
                  </a:lnTo>
                  <a:lnTo>
                    <a:pt x="0" y="498926"/>
                  </a:lnTo>
                  <a:lnTo>
                    <a:pt x="2724" y="547472"/>
                  </a:lnTo>
                  <a:lnTo>
                    <a:pt x="8551" y="595904"/>
                  </a:lnTo>
                  <a:lnTo>
                    <a:pt x="17500" y="644073"/>
                  </a:lnTo>
                  <a:lnTo>
                    <a:pt x="29591" y="691829"/>
                  </a:lnTo>
                  <a:lnTo>
                    <a:pt x="44846" y="739024"/>
                  </a:lnTo>
                  <a:lnTo>
                    <a:pt x="63283" y="785507"/>
                  </a:lnTo>
                  <a:lnTo>
                    <a:pt x="765847" y="480047"/>
                  </a:lnTo>
                  <a:lnTo>
                    <a:pt x="168947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4" name="object 74"/>
            <p:cNvSpPr/>
            <p:nvPr/>
          </p:nvSpPr>
          <p:spPr>
            <a:xfrm>
              <a:off x="3148038" y="5216906"/>
              <a:ext cx="766445" cy="786130"/>
            </a:xfrm>
            <a:custGeom>
              <a:avLst/>
              <a:gdLst/>
              <a:ahLst/>
              <a:cxnLst/>
              <a:rect l="l" t="t" r="r" b="b"/>
              <a:pathLst>
                <a:path w="766445" h="786129">
                  <a:moveTo>
                    <a:pt x="63283" y="785507"/>
                  </a:moveTo>
                  <a:lnTo>
                    <a:pt x="44846" y="739024"/>
                  </a:lnTo>
                  <a:lnTo>
                    <a:pt x="29591" y="691829"/>
                  </a:lnTo>
                  <a:lnTo>
                    <a:pt x="17500" y="644073"/>
                  </a:lnTo>
                  <a:lnTo>
                    <a:pt x="8551" y="595904"/>
                  </a:lnTo>
                  <a:lnTo>
                    <a:pt x="2724" y="547472"/>
                  </a:lnTo>
                  <a:lnTo>
                    <a:pt x="0" y="498926"/>
                  </a:lnTo>
                  <a:lnTo>
                    <a:pt x="356" y="450414"/>
                  </a:lnTo>
                  <a:lnTo>
                    <a:pt x="3775" y="402086"/>
                  </a:lnTo>
                  <a:lnTo>
                    <a:pt x="10234" y="354090"/>
                  </a:lnTo>
                  <a:lnTo>
                    <a:pt x="19714" y="306577"/>
                  </a:lnTo>
                  <a:lnTo>
                    <a:pt x="32195" y="259695"/>
                  </a:lnTo>
                  <a:lnTo>
                    <a:pt x="47655" y="213592"/>
                  </a:lnTo>
                  <a:lnTo>
                    <a:pt x="66075" y="168419"/>
                  </a:lnTo>
                  <a:lnTo>
                    <a:pt x="87435" y="124324"/>
                  </a:lnTo>
                  <a:lnTo>
                    <a:pt x="111714" y="81457"/>
                  </a:lnTo>
                  <a:lnTo>
                    <a:pt x="138891" y="39965"/>
                  </a:lnTo>
                  <a:lnTo>
                    <a:pt x="168947" y="0"/>
                  </a:lnTo>
                  <a:lnTo>
                    <a:pt x="765847" y="480047"/>
                  </a:lnTo>
                  <a:lnTo>
                    <a:pt x="63283" y="7855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316986" y="4932934"/>
              <a:ext cx="596900" cy="764540"/>
            </a:xfrm>
            <a:custGeom>
              <a:avLst/>
              <a:gdLst/>
              <a:ahLst/>
              <a:cxnLst/>
              <a:rect l="l" t="t" r="r" b="b"/>
              <a:pathLst>
                <a:path w="596900" h="764539">
                  <a:moveTo>
                    <a:pt x="542543" y="0"/>
                  </a:moveTo>
                  <a:lnTo>
                    <a:pt x="493815" y="5034"/>
                  </a:lnTo>
                  <a:lnTo>
                    <a:pt x="445779" y="13116"/>
                  </a:lnTo>
                  <a:lnTo>
                    <a:pt x="398565" y="24180"/>
                  </a:lnTo>
                  <a:lnTo>
                    <a:pt x="352302" y="38157"/>
                  </a:lnTo>
                  <a:lnTo>
                    <a:pt x="307118" y="54981"/>
                  </a:lnTo>
                  <a:lnTo>
                    <a:pt x="263143" y="74584"/>
                  </a:lnTo>
                  <a:lnTo>
                    <a:pt x="220505" y="96899"/>
                  </a:lnTo>
                  <a:lnTo>
                    <a:pt x="179335" y="121859"/>
                  </a:lnTo>
                  <a:lnTo>
                    <a:pt x="139760" y="149396"/>
                  </a:lnTo>
                  <a:lnTo>
                    <a:pt x="101910" y="179443"/>
                  </a:lnTo>
                  <a:lnTo>
                    <a:pt x="65914" y="211933"/>
                  </a:lnTo>
                  <a:lnTo>
                    <a:pt x="31901" y="246798"/>
                  </a:lnTo>
                  <a:lnTo>
                    <a:pt x="0" y="283972"/>
                  </a:lnTo>
                  <a:lnTo>
                    <a:pt x="596900" y="764019"/>
                  </a:lnTo>
                  <a:lnTo>
                    <a:pt x="542543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316986" y="4932934"/>
              <a:ext cx="596900" cy="764540"/>
            </a:xfrm>
            <a:custGeom>
              <a:avLst/>
              <a:gdLst/>
              <a:ahLst/>
              <a:cxnLst/>
              <a:rect l="l" t="t" r="r" b="b"/>
              <a:pathLst>
                <a:path w="596900" h="764539">
                  <a:moveTo>
                    <a:pt x="0" y="283972"/>
                  </a:moveTo>
                  <a:lnTo>
                    <a:pt x="31901" y="246798"/>
                  </a:lnTo>
                  <a:lnTo>
                    <a:pt x="65914" y="211933"/>
                  </a:lnTo>
                  <a:lnTo>
                    <a:pt x="101910" y="179443"/>
                  </a:lnTo>
                  <a:lnTo>
                    <a:pt x="139760" y="149396"/>
                  </a:lnTo>
                  <a:lnTo>
                    <a:pt x="179335" y="121859"/>
                  </a:lnTo>
                  <a:lnTo>
                    <a:pt x="220505" y="96899"/>
                  </a:lnTo>
                  <a:lnTo>
                    <a:pt x="263143" y="74584"/>
                  </a:lnTo>
                  <a:lnTo>
                    <a:pt x="307118" y="54981"/>
                  </a:lnTo>
                  <a:lnTo>
                    <a:pt x="352302" y="38157"/>
                  </a:lnTo>
                  <a:lnTo>
                    <a:pt x="398565" y="24180"/>
                  </a:lnTo>
                  <a:lnTo>
                    <a:pt x="445779" y="13116"/>
                  </a:lnTo>
                  <a:lnTo>
                    <a:pt x="493815" y="5034"/>
                  </a:lnTo>
                  <a:lnTo>
                    <a:pt x="542543" y="0"/>
                  </a:lnTo>
                  <a:lnTo>
                    <a:pt x="596900" y="764019"/>
                  </a:lnTo>
                  <a:lnTo>
                    <a:pt x="0" y="28397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7" name="object 77"/>
            <p:cNvSpPr/>
            <p:nvPr/>
          </p:nvSpPr>
          <p:spPr>
            <a:xfrm>
              <a:off x="3859530" y="4930902"/>
              <a:ext cx="54610" cy="766445"/>
            </a:xfrm>
            <a:custGeom>
              <a:avLst/>
              <a:gdLst/>
              <a:ahLst/>
              <a:cxnLst/>
              <a:rect l="l" t="t" r="r" b="b"/>
              <a:pathLst>
                <a:path w="54610" h="766445">
                  <a:moveTo>
                    <a:pt x="54356" y="0"/>
                  </a:moveTo>
                  <a:lnTo>
                    <a:pt x="27130" y="492"/>
                  </a:lnTo>
                  <a:lnTo>
                    <a:pt x="13547" y="1125"/>
                  </a:lnTo>
                  <a:lnTo>
                    <a:pt x="0" y="2031"/>
                  </a:lnTo>
                  <a:lnTo>
                    <a:pt x="54356" y="766051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859530" y="4930902"/>
              <a:ext cx="54610" cy="766445"/>
            </a:xfrm>
            <a:custGeom>
              <a:avLst/>
              <a:gdLst/>
              <a:ahLst/>
              <a:cxnLst/>
              <a:rect l="l" t="t" r="r" b="b"/>
              <a:pathLst>
                <a:path w="54610" h="766445">
                  <a:moveTo>
                    <a:pt x="0" y="2031"/>
                  </a:moveTo>
                  <a:lnTo>
                    <a:pt x="13547" y="1125"/>
                  </a:lnTo>
                  <a:lnTo>
                    <a:pt x="27130" y="492"/>
                  </a:lnTo>
                  <a:lnTo>
                    <a:pt x="40737" y="121"/>
                  </a:lnTo>
                  <a:lnTo>
                    <a:pt x="54356" y="0"/>
                  </a:lnTo>
                  <a:lnTo>
                    <a:pt x="54356" y="766051"/>
                  </a:lnTo>
                  <a:lnTo>
                    <a:pt x="0" y="20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637683" y="6470010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69%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516451" y="6092820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17%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41393" y="5600294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76804" y="4717289"/>
            <a:ext cx="1941130" cy="699421"/>
          </a:xfrm>
          <a:prstGeom prst="rect">
            <a:avLst/>
          </a:prstGeom>
        </p:spPr>
        <p:txBody>
          <a:bodyPr vert="horz" wrap="square" lIns="0" tIns="142493" rIns="0" bIns="0" rtlCol="0">
            <a:spAutoFit/>
          </a:bodyPr>
          <a:lstStyle/>
          <a:p>
            <a:pPr marL="13970">
              <a:spcBef>
                <a:spcPts val="1121"/>
              </a:spcBef>
            </a:pPr>
            <a:r>
              <a:rPr sz="1540" spc="-38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154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финансирования</a:t>
            </a:r>
            <a:endParaRPr sz="1540">
              <a:latin typeface="Calibri"/>
              <a:cs typeface="Calibri"/>
            </a:endParaRPr>
          </a:p>
          <a:p>
            <a:pPr marR="5588" algn="r">
              <a:spcBef>
                <a:spcPts val="869"/>
              </a:spcBef>
            </a:pPr>
            <a:r>
              <a:rPr sz="1320" b="1" spc="6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53276" y="5606300"/>
            <a:ext cx="90107" cy="90107"/>
            <a:chOff x="497205" y="5096636"/>
            <a:chExt cx="81915" cy="81915"/>
          </a:xfrm>
        </p:grpSpPr>
        <p:sp>
          <p:nvSpPr>
            <p:cNvPr id="84" name="object 84"/>
            <p:cNvSpPr/>
            <p:nvPr/>
          </p:nvSpPr>
          <p:spPr>
            <a:xfrm>
              <a:off x="506730" y="510616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06730" y="510616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46846" y="5553075"/>
            <a:ext cx="2661285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муниципальное</a:t>
            </a:r>
            <a:r>
              <a:rPr sz="1100" spc="7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242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110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государственное</a:t>
            </a:r>
            <a:r>
              <a:rPr sz="1100" spc="8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задание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53276" y="5986843"/>
            <a:ext cx="90107" cy="90107"/>
            <a:chOff x="497205" y="5442584"/>
            <a:chExt cx="81915" cy="81915"/>
          </a:xfrm>
        </p:grpSpPr>
        <p:sp>
          <p:nvSpPr>
            <p:cNvPr id="88" name="object 88"/>
            <p:cNvSpPr/>
            <p:nvPr/>
          </p:nvSpPr>
          <p:spPr>
            <a:xfrm>
              <a:off x="506730" y="545210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06730" y="5452109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46846" y="5933898"/>
            <a:ext cx="393256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ФД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53276" y="6369063"/>
            <a:ext cx="90107" cy="88011"/>
            <a:chOff x="497205" y="5790057"/>
            <a:chExt cx="81915" cy="80010"/>
          </a:xfrm>
        </p:grpSpPr>
        <p:sp>
          <p:nvSpPr>
            <p:cNvPr id="92" name="object 92"/>
            <p:cNvSpPr/>
            <p:nvPr/>
          </p:nvSpPr>
          <p:spPr>
            <a:xfrm>
              <a:off x="506730" y="5799582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48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2484" y="60960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06730" y="5799582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0" y="60960"/>
                  </a:moveTo>
                  <a:lnTo>
                    <a:pt x="62484" y="60960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53276" y="6749604"/>
            <a:ext cx="90107" cy="88011"/>
            <a:chOff x="497205" y="6136004"/>
            <a:chExt cx="81915" cy="80010"/>
          </a:xfrm>
        </p:grpSpPr>
        <p:sp>
          <p:nvSpPr>
            <p:cNvPr id="95" name="object 95"/>
            <p:cNvSpPr/>
            <p:nvPr/>
          </p:nvSpPr>
          <p:spPr>
            <a:xfrm>
              <a:off x="506730" y="6145529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6248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2484" y="60960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06730" y="6145529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5" h="60960">
                  <a:moveTo>
                    <a:pt x="0" y="60960"/>
                  </a:moveTo>
                  <a:lnTo>
                    <a:pt x="62484" y="60960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46846" y="6314775"/>
            <a:ext cx="1919478" cy="562975"/>
          </a:xfrm>
          <a:prstGeom prst="rect">
            <a:avLst/>
          </a:prstGeom>
        </p:spPr>
        <p:txBody>
          <a:bodyPr vert="horz" wrap="square" lIns="0" tIns="9779" rIns="0" bIns="0" rtlCol="0">
            <a:spAutoFit/>
          </a:bodyPr>
          <a:lstStyle/>
          <a:p>
            <a:pPr marL="13970" marR="5588">
              <a:lnSpc>
                <a:spcPct val="102000"/>
              </a:lnSpc>
              <a:spcBef>
                <a:spcPts val="77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договоры</a:t>
            </a:r>
            <a:r>
              <a:rPr sz="110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об</a:t>
            </a:r>
            <a:r>
              <a:rPr sz="110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оказании</a:t>
            </a:r>
            <a:r>
              <a:rPr sz="110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платных </a:t>
            </a:r>
            <a:r>
              <a:rPr sz="1100" spc="-23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образовательных</a:t>
            </a:r>
            <a:r>
              <a:rPr sz="1100" spc="8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услуг</a:t>
            </a:r>
            <a:endParaRPr sz="1100">
              <a:latin typeface="Calibri"/>
              <a:cs typeface="Calibri"/>
            </a:endParaRPr>
          </a:p>
          <a:p>
            <a:pPr marL="13970">
              <a:spcBef>
                <a:spcPts val="336"/>
              </a:spcBef>
            </a:pP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не</a:t>
            </a:r>
            <a:r>
              <a:rPr sz="1100" spc="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указано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ject 2">
            <a:extLst>
              <a:ext uri="{FF2B5EF4-FFF2-40B4-BE49-F238E27FC236}">
                <a16:creationId xmlns:a16="http://schemas.microsoft.com/office/drawing/2014/main" id="{C951A711-95E3-461C-BD42-4B176DED38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353" y="86279"/>
            <a:ext cx="4289489" cy="607282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3850" spc="-6" dirty="0">
                <a:solidFill>
                  <a:srgbClr val="274FA3"/>
                </a:solidFill>
                <a:latin typeface="Verdana"/>
                <a:cs typeface="Verdana"/>
              </a:rPr>
              <a:t>ОРГАНИЗ</a:t>
            </a:r>
            <a:r>
              <a:rPr sz="3850" spc="-17" dirty="0">
                <a:solidFill>
                  <a:srgbClr val="274FA3"/>
                </a:solidFill>
                <a:latin typeface="Verdana"/>
                <a:cs typeface="Verdana"/>
              </a:rPr>
              <a:t>А</a:t>
            </a:r>
            <a:r>
              <a:rPr sz="3850" spc="6" dirty="0">
                <a:solidFill>
                  <a:srgbClr val="274FA3"/>
                </a:solidFill>
                <a:latin typeface="Verdana"/>
                <a:cs typeface="Verdana"/>
              </a:rPr>
              <a:t>ЦИИ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59356" y="2997193"/>
            <a:ext cx="2048701" cy="2134616"/>
            <a:chOff x="1775460" y="2724721"/>
            <a:chExt cx="1862455" cy="1940560"/>
          </a:xfrm>
        </p:grpSpPr>
        <p:sp>
          <p:nvSpPr>
            <p:cNvPr id="4" name="object 4"/>
            <p:cNvSpPr/>
            <p:nvPr/>
          </p:nvSpPr>
          <p:spPr>
            <a:xfrm>
              <a:off x="1818894" y="2798825"/>
              <a:ext cx="626745" cy="137160"/>
            </a:xfrm>
            <a:custGeom>
              <a:avLst/>
              <a:gdLst/>
              <a:ahLst/>
              <a:cxnLst/>
              <a:rect l="l" t="t" r="r" b="b"/>
              <a:pathLst>
                <a:path w="626744" h="137160">
                  <a:moveTo>
                    <a:pt x="626363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626363" y="137160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1818894" y="2798825"/>
              <a:ext cx="626745" cy="137160"/>
            </a:xfrm>
            <a:custGeom>
              <a:avLst/>
              <a:gdLst/>
              <a:ahLst/>
              <a:cxnLst/>
              <a:rect l="l" t="t" r="r" b="b"/>
              <a:pathLst>
                <a:path w="626744" h="137160">
                  <a:moveTo>
                    <a:pt x="626363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626363" y="137160"/>
                  </a:lnTo>
                  <a:lnTo>
                    <a:pt x="626363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1818894" y="3074669"/>
              <a:ext cx="367665" cy="137160"/>
            </a:xfrm>
            <a:custGeom>
              <a:avLst/>
              <a:gdLst/>
              <a:ahLst/>
              <a:cxnLst/>
              <a:rect l="l" t="t" r="r" b="b"/>
              <a:pathLst>
                <a:path w="367664" h="137160">
                  <a:moveTo>
                    <a:pt x="367283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367283" y="137159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1818894" y="3074669"/>
              <a:ext cx="367665" cy="137160"/>
            </a:xfrm>
            <a:custGeom>
              <a:avLst/>
              <a:gdLst/>
              <a:ahLst/>
              <a:cxnLst/>
              <a:rect l="l" t="t" r="r" b="b"/>
              <a:pathLst>
                <a:path w="367664" h="137160">
                  <a:moveTo>
                    <a:pt x="367283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367283" y="137159"/>
                  </a:lnTo>
                  <a:lnTo>
                    <a:pt x="36728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1818894" y="3350513"/>
              <a:ext cx="492759" cy="139065"/>
            </a:xfrm>
            <a:custGeom>
              <a:avLst/>
              <a:gdLst/>
              <a:ahLst/>
              <a:cxnLst/>
              <a:rect l="l" t="t" r="r" b="b"/>
              <a:pathLst>
                <a:path w="492760" h="139064">
                  <a:moveTo>
                    <a:pt x="492251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92251" y="138684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1818894" y="3350513"/>
              <a:ext cx="492759" cy="139065"/>
            </a:xfrm>
            <a:custGeom>
              <a:avLst/>
              <a:gdLst/>
              <a:ahLst/>
              <a:cxnLst/>
              <a:rect l="l" t="t" r="r" b="b"/>
              <a:pathLst>
                <a:path w="492760" h="139064">
                  <a:moveTo>
                    <a:pt x="492251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92251" y="138684"/>
                  </a:lnTo>
                  <a:lnTo>
                    <a:pt x="49225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8894" y="3626358"/>
              <a:ext cx="414655" cy="139065"/>
            </a:xfrm>
            <a:custGeom>
              <a:avLst/>
              <a:gdLst/>
              <a:ahLst/>
              <a:cxnLst/>
              <a:rect l="l" t="t" r="r" b="b"/>
              <a:pathLst>
                <a:path w="414655" h="139064">
                  <a:moveTo>
                    <a:pt x="414528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14528" y="138684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8894" y="3626358"/>
              <a:ext cx="414655" cy="139065"/>
            </a:xfrm>
            <a:custGeom>
              <a:avLst/>
              <a:gdLst/>
              <a:ahLst/>
              <a:cxnLst/>
              <a:rect l="l" t="t" r="r" b="b"/>
              <a:pathLst>
                <a:path w="414655" h="139064">
                  <a:moveTo>
                    <a:pt x="414528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14528" y="138684"/>
                  </a:lnTo>
                  <a:lnTo>
                    <a:pt x="41452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8894" y="3902201"/>
              <a:ext cx="394970" cy="139065"/>
            </a:xfrm>
            <a:custGeom>
              <a:avLst/>
              <a:gdLst/>
              <a:ahLst/>
              <a:cxnLst/>
              <a:rect l="l" t="t" r="r" b="b"/>
              <a:pathLst>
                <a:path w="394969" h="139064">
                  <a:moveTo>
                    <a:pt x="39471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394716" y="138684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8894" y="3902201"/>
              <a:ext cx="394970" cy="139065"/>
            </a:xfrm>
            <a:custGeom>
              <a:avLst/>
              <a:gdLst/>
              <a:ahLst/>
              <a:cxnLst/>
              <a:rect l="l" t="t" r="r" b="b"/>
              <a:pathLst>
                <a:path w="394969" h="139064">
                  <a:moveTo>
                    <a:pt x="39471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394716" y="138684"/>
                  </a:lnTo>
                  <a:lnTo>
                    <a:pt x="39471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8894" y="4178045"/>
              <a:ext cx="904240" cy="139065"/>
            </a:xfrm>
            <a:custGeom>
              <a:avLst/>
              <a:gdLst/>
              <a:ahLst/>
              <a:cxnLst/>
              <a:rect l="l" t="t" r="r" b="b"/>
              <a:pathLst>
                <a:path w="904239" h="139064">
                  <a:moveTo>
                    <a:pt x="903732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903732" y="138683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8894" y="4178045"/>
              <a:ext cx="904240" cy="139065"/>
            </a:xfrm>
            <a:custGeom>
              <a:avLst/>
              <a:gdLst/>
              <a:ahLst/>
              <a:cxnLst/>
              <a:rect l="l" t="t" r="r" b="b"/>
              <a:pathLst>
                <a:path w="904239" h="139064">
                  <a:moveTo>
                    <a:pt x="903732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903732" y="138683"/>
                  </a:lnTo>
                  <a:lnTo>
                    <a:pt x="90373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8894" y="4453889"/>
              <a:ext cx="1809114" cy="139065"/>
            </a:xfrm>
            <a:custGeom>
              <a:avLst/>
              <a:gdLst/>
              <a:ahLst/>
              <a:cxnLst/>
              <a:rect l="l" t="t" r="r" b="b"/>
              <a:pathLst>
                <a:path w="1809114" h="139064">
                  <a:moveTo>
                    <a:pt x="1808988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808988" y="138684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8894" y="4453889"/>
              <a:ext cx="1809114" cy="139065"/>
            </a:xfrm>
            <a:custGeom>
              <a:avLst/>
              <a:gdLst/>
              <a:ahLst/>
              <a:cxnLst/>
              <a:rect l="l" t="t" r="r" b="b"/>
              <a:pathLst>
                <a:path w="1809114" h="139064">
                  <a:moveTo>
                    <a:pt x="1808988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808988" y="138684"/>
                  </a:lnTo>
                  <a:lnTo>
                    <a:pt x="180898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75460" y="2729483"/>
              <a:ext cx="43180" cy="1931035"/>
            </a:xfrm>
            <a:custGeom>
              <a:avLst/>
              <a:gdLst/>
              <a:ahLst/>
              <a:cxnLst/>
              <a:rect l="l" t="t" r="r" b="b"/>
              <a:pathLst>
                <a:path w="43180" h="1931035">
                  <a:moveTo>
                    <a:pt x="42671" y="0"/>
                  </a:moveTo>
                  <a:lnTo>
                    <a:pt x="42671" y="1930908"/>
                  </a:lnTo>
                </a:path>
                <a:path w="43180" h="1931035">
                  <a:moveTo>
                    <a:pt x="0" y="0"/>
                  </a:moveTo>
                  <a:lnTo>
                    <a:pt x="42671" y="0"/>
                  </a:lnTo>
                </a:path>
                <a:path w="43180" h="1931035">
                  <a:moveTo>
                    <a:pt x="0" y="275843"/>
                  </a:moveTo>
                  <a:lnTo>
                    <a:pt x="42671" y="275843"/>
                  </a:lnTo>
                </a:path>
                <a:path w="43180" h="1931035">
                  <a:moveTo>
                    <a:pt x="0" y="551688"/>
                  </a:moveTo>
                  <a:lnTo>
                    <a:pt x="42671" y="551688"/>
                  </a:lnTo>
                </a:path>
                <a:path w="43180" h="1931035">
                  <a:moveTo>
                    <a:pt x="0" y="827531"/>
                  </a:moveTo>
                  <a:lnTo>
                    <a:pt x="42671" y="827531"/>
                  </a:lnTo>
                </a:path>
                <a:path w="43180" h="1931035">
                  <a:moveTo>
                    <a:pt x="0" y="1103376"/>
                  </a:moveTo>
                  <a:lnTo>
                    <a:pt x="42671" y="1103376"/>
                  </a:lnTo>
                </a:path>
                <a:path w="43180" h="1931035">
                  <a:moveTo>
                    <a:pt x="0" y="1379220"/>
                  </a:moveTo>
                  <a:lnTo>
                    <a:pt x="42671" y="1379220"/>
                  </a:lnTo>
                </a:path>
                <a:path w="43180" h="1931035">
                  <a:moveTo>
                    <a:pt x="0" y="1655064"/>
                  </a:moveTo>
                  <a:lnTo>
                    <a:pt x="42671" y="1655064"/>
                  </a:lnTo>
                </a:path>
                <a:path w="43180" h="1931035">
                  <a:moveTo>
                    <a:pt x="0" y="1930908"/>
                  </a:moveTo>
                  <a:lnTo>
                    <a:pt x="42671" y="193090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66124" y="3024729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13%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1135" y="3328771"/>
            <a:ext cx="277305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17902" y="3632201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32825" y="3935629"/>
            <a:ext cx="277305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10611" y="4239337"/>
            <a:ext cx="277305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0251" y="4542764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18%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69778" y="4846192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36%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0690" y="2925039"/>
            <a:ext cx="1723200" cy="21258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6985" indent="596519" algn="r">
              <a:lnSpc>
                <a:spcPct val="150800"/>
              </a:lnSpc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Город</a:t>
            </a:r>
            <a:r>
              <a:rPr sz="132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&gt;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1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28" dirty="0">
                <a:solidFill>
                  <a:srgbClr val="585858"/>
                </a:solidFill>
                <a:latin typeface="Calibri"/>
                <a:cs typeface="Calibri"/>
              </a:rPr>
              <a:t>млн</a:t>
            </a:r>
            <a:r>
              <a:rPr sz="1320" spc="-28" dirty="0">
                <a:solidFill>
                  <a:srgbClr val="585858"/>
                </a:solidFill>
                <a:latin typeface="Microsoft Sans Serif"/>
                <a:cs typeface="Microsoft Sans Serif"/>
              </a:rPr>
              <a:t>. </a:t>
            </a:r>
            <a:r>
              <a:rPr sz="1320" spc="-33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Город</a:t>
            </a:r>
            <a:r>
              <a:rPr sz="132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500</a:t>
            </a:r>
            <a:r>
              <a:rPr sz="132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22" dirty="0">
                <a:solidFill>
                  <a:srgbClr val="585858"/>
                </a:solidFill>
                <a:latin typeface="Calibri"/>
                <a:cs typeface="Calibri"/>
              </a:rPr>
              <a:t>тыс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r>
              <a:rPr sz="132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32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1 </a:t>
            </a:r>
            <a:r>
              <a:rPr sz="1320" spc="-28" dirty="0">
                <a:solidFill>
                  <a:srgbClr val="585858"/>
                </a:solidFill>
                <a:latin typeface="Calibri"/>
                <a:cs typeface="Calibri"/>
              </a:rPr>
              <a:t>млн</a:t>
            </a:r>
            <a:r>
              <a:rPr sz="1320" spc="-28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endParaRPr sz="1320">
              <a:latin typeface="Microsoft Sans Serif"/>
              <a:cs typeface="Microsoft Sans Serif"/>
            </a:endParaRPr>
          </a:p>
          <a:p>
            <a:pPr marR="6287" algn="r">
              <a:spcBef>
                <a:spcPts val="803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Город</a:t>
            </a:r>
            <a:r>
              <a:rPr sz="132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250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 500</a:t>
            </a:r>
            <a:r>
              <a:rPr sz="132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22" dirty="0">
                <a:solidFill>
                  <a:srgbClr val="585858"/>
                </a:solidFill>
                <a:latin typeface="Calibri"/>
                <a:cs typeface="Calibri"/>
              </a:rPr>
              <a:t>тыс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endParaRPr sz="1320">
              <a:latin typeface="Microsoft Sans Serif"/>
              <a:cs typeface="Microsoft Sans Serif"/>
            </a:endParaRPr>
          </a:p>
          <a:p>
            <a:pPr marR="6287" algn="r">
              <a:spcBef>
                <a:spcPts val="809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Город</a:t>
            </a:r>
            <a:r>
              <a:rPr sz="132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100</a:t>
            </a:r>
            <a:r>
              <a:rPr sz="132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 250</a:t>
            </a:r>
            <a:r>
              <a:rPr sz="132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22" dirty="0">
                <a:solidFill>
                  <a:srgbClr val="585858"/>
                </a:solidFill>
                <a:latin typeface="Calibri"/>
                <a:cs typeface="Calibri"/>
              </a:rPr>
              <a:t>тыс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.</a:t>
            </a:r>
            <a:endParaRPr sz="1320">
              <a:latin typeface="Microsoft Sans Serif"/>
              <a:cs typeface="Microsoft Sans Serif"/>
            </a:endParaRPr>
          </a:p>
          <a:p>
            <a:pPr marL="265430" marR="5588" indent="25845" algn="r">
              <a:lnSpc>
                <a:spcPct val="150800"/>
              </a:lnSpc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Город</a:t>
            </a:r>
            <a:r>
              <a:rPr sz="132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50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 100 </a:t>
            </a:r>
            <a:r>
              <a:rPr sz="1320" spc="-22" dirty="0">
                <a:solidFill>
                  <a:srgbClr val="585858"/>
                </a:solidFill>
                <a:latin typeface="Calibri"/>
                <a:cs typeface="Calibri"/>
              </a:rPr>
              <a:t>тыс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. </a:t>
            </a:r>
            <a:r>
              <a:rPr sz="1320" spc="-336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Город</a:t>
            </a:r>
            <a:r>
              <a:rPr sz="132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&lt;</a:t>
            </a:r>
            <a:r>
              <a:rPr sz="132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50</a:t>
            </a:r>
            <a:r>
              <a:rPr sz="1320" spc="-22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33" dirty="0">
                <a:solidFill>
                  <a:srgbClr val="585858"/>
                </a:solidFill>
                <a:latin typeface="Calibri"/>
                <a:cs typeface="Calibri"/>
              </a:rPr>
              <a:t>тыс</a:t>
            </a:r>
            <a:r>
              <a:rPr sz="1320" spc="-33" dirty="0">
                <a:solidFill>
                  <a:srgbClr val="585858"/>
                </a:solidFill>
                <a:latin typeface="Microsoft Sans Serif"/>
                <a:cs typeface="Microsoft Sans Serif"/>
              </a:rPr>
              <a:t>.,</a:t>
            </a:r>
            <a:r>
              <a:rPr sz="132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пгт </a:t>
            </a:r>
            <a:r>
              <a:rPr sz="1320" spc="-27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7" dirty="0">
                <a:solidFill>
                  <a:srgbClr val="585858"/>
                </a:solidFill>
                <a:latin typeface="Calibri"/>
                <a:cs typeface="Calibri"/>
              </a:rPr>
              <a:t>Деревня</a:t>
            </a:r>
            <a:r>
              <a:rPr sz="132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13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20" spc="-6" dirty="0">
                <a:solidFill>
                  <a:srgbClr val="585858"/>
                </a:solidFill>
                <a:latin typeface="Calibri"/>
                <a:cs typeface="Calibri"/>
              </a:rPr>
              <a:t>село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6093" y="2566010"/>
            <a:ext cx="2035428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spc="-33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154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населенного</a:t>
            </a:r>
            <a:r>
              <a:rPr sz="1540" spc="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пункта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01891" y="2928461"/>
            <a:ext cx="2093405" cy="3103436"/>
            <a:chOff x="6086855" y="2662237"/>
            <a:chExt cx="1903095" cy="2821305"/>
          </a:xfrm>
        </p:grpSpPr>
        <p:sp>
          <p:nvSpPr>
            <p:cNvPr id="29" name="object 29"/>
            <p:cNvSpPr/>
            <p:nvPr/>
          </p:nvSpPr>
          <p:spPr>
            <a:xfrm>
              <a:off x="6116573" y="2754630"/>
              <a:ext cx="1864360" cy="177165"/>
            </a:xfrm>
            <a:custGeom>
              <a:avLst/>
              <a:gdLst/>
              <a:ahLst/>
              <a:cxnLst/>
              <a:rect l="l" t="t" r="r" b="b"/>
              <a:pathLst>
                <a:path w="1864359" h="177164">
                  <a:moveTo>
                    <a:pt x="1863852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863852" y="176784"/>
                  </a:lnTo>
                  <a:lnTo>
                    <a:pt x="186385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16573" y="2754630"/>
              <a:ext cx="1864360" cy="177165"/>
            </a:xfrm>
            <a:custGeom>
              <a:avLst/>
              <a:gdLst/>
              <a:ahLst/>
              <a:cxnLst/>
              <a:rect l="l" t="t" r="r" b="b"/>
              <a:pathLst>
                <a:path w="1864359" h="177164">
                  <a:moveTo>
                    <a:pt x="1863852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863852" y="176784"/>
                  </a:lnTo>
                  <a:lnTo>
                    <a:pt x="186385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6573" y="3106673"/>
              <a:ext cx="838200" cy="175260"/>
            </a:xfrm>
            <a:custGeom>
              <a:avLst/>
              <a:gdLst/>
              <a:ahLst/>
              <a:cxnLst/>
              <a:rect l="l" t="t" r="r" b="b"/>
              <a:pathLst>
                <a:path w="838200" h="175260">
                  <a:moveTo>
                    <a:pt x="83820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838200" y="17526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116573" y="3106673"/>
              <a:ext cx="838200" cy="175260"/>
            </a:xfrm>
            <a:custGeom>
              <a:avLst/>
              <a:gdLst/>
              <a:ahLst/>
              <a:cxnLst/>
              <a:rect l="l" t="t" r="r" b="b"/>
              <a:pathLst>
                <a:path w="838200" h="175260">
                  <a:moveTo>
                    <a:pt x="83820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838200" y="175260"/>
                  </a:lnTo>
                  <a:lnTo>
                    <a:pt x="83820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16573" y="3457194"/>
              <a:ext cx="538480" cy="177165"/>
            </a:xfrm>
            <a:custGeom>
              <a:avLst/>
              <a:gdLst/>
              <a:ahLst/>
              <a:cxnLst/>
              <a:rect l="l" t="t" r="r" b="b"/>
              <a:pathLst>
                <a:path w="538479" h="177164">
                  <a:moveTo>
                    <a:pt x="537972" y="0"/>
                  </a:moveTo>
                  <a:lnTo>
                    <a:pt x="0" y="0"/>
                  </a:lnTo>
                  <a:lnTo>
                    <a:pt x="0" y="176783"/>
                  </a:lnTo>
                  <a:lnTo>
                    <a:pt x="537972" y="176783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6573" y="3457194"/>
              <a:ext cx="538480" cy="177165"/>
            </a:xfrm>
            <a:custGeom>
              <a:avLst/>
              <a:gdLst/>
              <a:ahLst/>
              <a:cxnLst/>
              <a:rect l="l" t="t" r="r" b="b"/>
              <a:pathLst>
                <a:path w="538479" h="177164">
                  <a:moveTo>
                    <a:pt x="537972" y="0"/>
                  </a:moveTo>
                  <a:lnTo>
                    <a:pt x="0" y="0"/>
                  </a:lnTo>
                  <a:lnTo>
                    <a:pt x="0" y="176783"/>
                  </a:lnTo>
                  <a:lnTo>
                    <a:pt x="537972" y="176783"/>
                  </a:lnTo>
                  <a:lnTo>
                    <a:pt x="53797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116573" y="3809238"/>
              <a:ext cx="32384" cy="175260"/>
            </a:xfrm>
            <a:custGeom>
              <a:avLst/>
              <a:gdLst/>
              <a:ahLst/>
              <a:cxnLst/>
              <a:rect l="l" t="t" r="r" b="b"/>
              <a:pathLst>
                <a:path w="32385" h="175260">
                  <a:moveTo>
                    <a:pt x="32003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32003" y="175260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116573" y="3809238"/>
              <a:ext cx="32384" cy="175260"/>
            </a:xfrm>
            <a:custGeom>
              <a:avLst/>
              <a:gdLst/>
              <a:ahLst/>
              <a:cxnLst/>
              <a:rect l="l" t="t" r="r" b="b"/>
              <a:pathLst>
                <a:path w="32385" h="175260">
                  <a:moveTo>
                    <a:pt x="32003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32003" y="175260"/>
                  </a:lnTo>
                  <a:lnTo>
                    <a:pt x="3200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116573" y="4161282"/>
              <a:ext cx="3175" cy="175260"/>
            </a:xfrm>
            <a:custGeom>
              <a:avLst/>
              <a:gdLst/>
              <a:ahLst/>
              <a:cxnLst/>
              <a:rect l="l" t="t" r="r" b="b"/>
              <a:pathLst>
                <a:path w="3175" h="175260">
                  <a:moveTo>
                    <a:pt x="3048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3048" y="17526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6573" y="4161282"/>
              <a:ext cx="3175" cy="175260"/>
            </a:xfrm>
            <a:custGeom>
              <a:avLst/>
              <a:gdLst/>
              <a:ahLst/>
              <a:cxnLst/>
              <a:rect l="l" t="t" r="r" b="b"/>
              <a:pathLst>
                <a:path w="3175" h="175260">
                  <a:moveTo>
                    <a:pt x="3048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3048" y="175260"/>
                  </a:lnTo>
                  <a:lnTo>
                    <a:pt x="304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116573" y="4511801"/>
              <a:ext cx="1905" cy="177165"/>
            </a:xfrm>
            <a:custGeom>
              <a:avLst/>
              <a:gdLst/>
              <a:ahLst/>
              <a:cxnLst/>
              <a:rect l="l" t="t" r="r" b="b"/>
              <a:pathLst>
                <a:path w="1904" h="177164">
                  <a:moveTo>
                    <a:pt x="1524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524" y="17678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116573" y="4511801"/>
              <a:ext cx="1905" cy="177165"/>
            </a:xfrm>
            <a:custGeom>
              <a:avLst/>
              <a:gdLst/>
              <a:ahLst/>
              <a:cxnLst/>
              <a:rect l="l" t="t" r="r" b="b"/>
              <a:pathLst>
                <a:path w="1904" h="177164">
                  <a:moveTo>
                    <a:pt x="0" y="0"/>
                  </a:moveTo>
                  <a:lnTo>
                    <a:pt x="1524" y="0"/>
                  </a:lnTo>
                  <a:lnTo>
                    <a:pt x="1524" y="176784"/>
                  </a:lnTo>
                  <a:lnTo>
                    <a:pt x="0" y="17678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6573" y="4863845"/>
              <a:ext cx="1905" cy="175260"/>
            </a:xfrm>
            <a:custGeom>
              <a:avLst/>
              <a:gdLst/>
              <a:ahLst/>
              <a:cxnLst/>
              <a:rect l="l" t="t" r="r" b="b"/>
              <a:pathLst>
                <a:path w="1904" h="175260">
                  <a:moveTo>
                    <a:pt x="1524" y="0"/>
                  </a:moveTo>
                  <a:lnTo>
                    <a:pt x="0" y="0"/>
                  </a:lnTo>
                  <a:lnTo>
                    <a:pt x="0" y="175259"/>
                  </a:lnTo>
                  <a:lnTo>
                    <a:pt x="1524" y="175259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116573" y="4863845"/>
              <a:ext cx="1905" cy="175260"/>
            </a:xfrm>
            <a:custGeom>
              <a:avLst/>
              <a:gdLst/>
              <a:ahLst/>
              <a:cxnLst/>
              <a:rect l="l" t="t" r="r" b="b"/>
              <a:pathLst>
                <a:path w="1904" h="175260">
                  <a:moveTo>
                    <a:pt x="0" y="0"/>
                  </a:moveTo>
                  <a:lnTo>
                    <a:pt x="1524" y="0"/>
                  </a:lnTo>
                  <a:lnTo>
                    <a:pt x="1524" y="175259"/>
                  </a:lnTo>
                  <a:lnTo>
                    <a:pt x="0" y="17525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116573" y="5215889"/>
              <a:ext cx="12700" cy="175260"/>
            </a:xfrm>
            <a:custGeom>
              <a:avLst/>
              <a:gdLst/>
              <a:ahLst/>
              <a:cxnLst/>
              <a:rect l="l" t="t" r="r" b="b"/>
              <a:pathLst>
                <a:path w="12700" h="175260">
                  <a:moveTo>
                    <a:pt x="12191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12191" y="17526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6573" y="5215889"/>
              <a:ext cx="12700" cy="175260"/>
            </a:xfrm>
            <a:custGeom>
              <a:avLst/>
              <a:gdLst/>
              <a:ahLst/>
              <a:cxnLst/>
              <a:rect l="l" t="t" r="r" b="b"/>
              <a:pathLst>
                <a:path w="12700" h="175260">
                  <a:moveTo>
                    <a:pt x="12191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12191" y="175260"/>
                  </a:lnTo>
                  <a:lnTo>
                    <a:pt x="1219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086855" y="2667000"/>
              <a:ext cx="29209" cy="2811780"/>
            </a:xfrm>
            <a:custGeom>
              <a:avLst/>
              <a:gdLst/>
              <a:ahLst/>
              <a:cxnLst/>
              <a:rect l="l" t="t" r="r" b="b"/>
              <a:pathLst>
                <a:path w="29210" h="2811779">
                  <a:moveTo>
                    <a:pt x="28956" y="0"/>
                  </a:moveTo>
                  <a:lnTo>
                    <a:pt x="28956" y="2811780"/>
                  </a:lnTo>
                </a:path>
                <a:path w="29210" h="2811779">
                  <a:moveTo>
                    <a:pt x="0" y="0"/>
                  </a:moveTo>
                  <a:lnTo>
                    <a:pt x="28956" y="0"/>
                  </a:lnTo>
                </a:path>
                <a:path w="29210" h="2811779">
                  <a:moveTo>
                    <a:pt x="0" y="352044"/>
                  </a:moveTo>
                  <a:lnTo>
                    <a:pt x="28956" y="352044"/>
                  </a:lnTo>
                </a:path>
                <a:path w="29210" h="2811779">
                  <a:moveTo>
                    <a:pt x="0" y="702563"/>
                  </a:moveTo>
                  <a:lnTo>
                    <a:pt x="28956" y="702563"/>
                  </a:lnTo>
                </a:path>
                <a:path w="29210" h="2811779">
                  <a:moveTo>
                    <a:pt x="0" y="1054608"/>
                  </a:moveTo>
                  <a:lnTo>
                    <a:pt x="28956" y="1054608"/>
                  </a:lnTo>
                </a:path>
                <a:path w="29210" h="2811779">
                  <a:moveTo>
                    <a:pt x="0" y="1406652"/>
                  </a:moveTo>
                  <a:lnTo>
                    <a:pt x="28956" y="1406652"/>
                  </a:lnTo>
                </a:path>
                <a:path w="29210" h="2811779">
                  <a:moveTo>
                    <a:pt x="0" y="1757172"/>
                  </a:moveTo>
                  <a:lnTo>
                    <a:pt x="28956" y="1757172"/>
                  </a:lnTo>
                </a:path>
                <a:path w="29210" h="2811779">
                  <a:moveTo>
                    <a:pt x="0" y="2109216"/>
                  </a:moveTo>
                  <a:lnTo>
                    <a:pt x="28956" y="2109216"/>
                  </a:lnTo>
                </a:path>
                <a:path w="29210" h="2811779">
                  <a:moveTo>
                    <a:pt x="0" y="2461260"/>
                  </a:moveTo>
                  <a:lnTo>
                    <a:pt x="28956" y="2461260"/>
                  </a:lnTo>
                </a:path>
                <a:path w="29210" h="2811779">
                  <a:moveTo>
                    <a:pt x="0" y="2811780"/>
                  </a:moveTo>
                  <a:lnTo>
                    <a:pt x="28956" y="28117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652662" y="3011652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57%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26311" y="3384373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32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95642" y="3771341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16%</a:t>
            </a:r>
            <a:endParaRPr sz="132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40194" y="4157892"/>
            <a:ext cx="277305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06945" y="4544861"/>
            <a:ext cx="410718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0,1%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05968" y="4931411"/>
            <a:ext cx="498729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33" dirty="0">
                <a:solidFill>
                  <a:srgbClr val="404040"/>
                </a:solidFill>
                <a:latin typeface="Arial"/>
                <a:cs typeface="Arial"/>
              </a:rPr>
              <a:t>0,0</a:t>
            </a:r>
            <a:r>
              <a:rPr sz="1320" b="1" spc="-44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1320" b="1" spc="88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05269" y="5318380"/>
            <a:ext cx="498729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33" dirty="0">
                <a:solidFill>
                  <a:srgbClr val="404040"/>
                </a:solidFill>
                <a:latin typeface="Arial"/>
                <a:cs typeface="Arial"/>
              </a:rPr>
              <a:t>0,0</a:t>
            </a:r>
            <a:r>
              <a:rPr sz="1320" b="1" spc="-44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320" b="1" spc="88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17981" y="5704928"/>
            <a:ext cx="410718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0,4%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15268" y="3036380"/>
            <a:ext cx="1739265" cy="150234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общеобразовательная</a:t>
            </a:r>
            <a:r>
              <a:rPr sz="88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52887" y="3423349"/>
            <a:ext cx="2103184" cy="150234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дошкольная</a:t>
            </a:r>
            <a:r>
              <a:rPr sz="88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образовательная</a:t>
            </a:r>
            <a:r>
              <a:rPr sz="880" spc="6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02873" y="3809899"/>
            <a:ext cx="2153476" cy="150234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r>
              <a:rPr sz="88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дополнительного</a:t>
            </a:r>
            <a:r>
              <a:rPr sz="88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образования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72659" y="4128414"/>
            <a:ext cx="1782572" cy="282834"/>
          </a:xfrm>
          <a:prstGeom prst="rect">
            <a:avLst/>
          </a:prstGeom>
        </p:spPr>
        <p:txBody>
          <a:bodyPr vert="horz" wrap="square" lIns="0" tIns="11176" rIns="0" bIns="0" rtlCol="0">
            <a:spAutoFit/>
          </a:bodyPr>
          <a:lstStyle/>
          <a:p>
            <a:pPr marL="588836" marR="5588" indent="-575564">
              <a:lnSpc>
                <a:spcPct val="102499"/>
              </a:lnSpc>
              <a:spcBef>
                <a:spcPts val="88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профессиональная</a:t>
            </a:r>
            <a:r>
              <a:rPr sz="880" spc="6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образовательная </a:t>
            </a:r>
            <a:r>
              <a:rPr sz="880" spc="-18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51909" y="4515384"/>
            <a:ext cx="2104581" cy="282834"/>
          </a:xfrm>
          <a:prstGeom prst="rect">
            <a:avLst/>
          </a:prstGeom>
        </p:spPr>
        <p:txBody>
          <a:bodyPr vert="horz" wrap="square" lIns="0" tIns="11176" rIns="0" bIns="0" rtlCol="0">
            <a:spAutoFit/>
          </a:bodyPr>
          <a:lstStyle/>
          <a:p>
            <a:pPr marL="704088" marR="5588" indent="-690817">
              <a:lnSpc>
                <a:spcPct val="102499"/>
              </a:lnSpc>
              <a:spcBef>
                <a:spcPts val="88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r>
              <a:rPr sz="88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88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осуществляющая</a:t>
            </a:r>
            <a:r>
              <a:rPr sz="88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социальное </a:t>
            </a:r>
            <a:r>
              <a:rPr sz="880" spc="-18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обслуживание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31562" y="4901932"/>
            <a:ext cx="1925066" cy="282834"/>
          </a:xfrm>
          <a:prstGeom prst="rect">
            <a:avLst/>
          </a:prstGeom>
        </p:spPr>
        <p:txBody>
          <a:bodyPr vert="horz" wrap="square" lIns="0" tIns="11176" rIns="0" bIns="0" rtlCol="0">
            <a:spAutoFit/>
          </a:bodyPr>
          <a:lstStyle/>
          <a:p>
            <a:pPr marL="652399" marR="5588" indent="-639128">
              <a:lnSpc>
                <a:spcPct val="102499"/>
              </a:lnSpc>
              <a:spcBef>
                <a:spcPts val="88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образовательная</a:t>
            </a:r>
            <a:r>
              <a:rPr sz="88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r>
              <a:rPr sz="88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dirty="0">
                <a:solidFill>
                  <a:srgbClr val="585858"/>
                </a:solidFill>
                <a:latin typeface="Calibri"/>
                <a:cs typeface="Calibri"/>
              </a:rPr>
              <a:t>высшего </a:t>
            </a:r>
            <a:r>
              <a:rPr sz="880" spc="-18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образования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93982" y="5288762"/>
            <a:ext cx="1961388" cy="281808"/>
          </a:xfrm>
          <a:prstGeom prst="rect">
            <a:avLst/>
          </a:prstGeom>
        </p:spPr>
        <p:txBody>
          <a:bodyPr vert="horz" wrap="square" lIns="0" tIns="11176" rIns="0" bIns="0" rtlCol="0">
            <a:spAutoFit/>
          </a:bodyPr>
          <a:lstStyle/>
          <a:p>
            <a:pPr marL="315024" marR="5588" indent="-301752">
              <a:lnSpc>
                <a:spcPct val="102499"/>
              </a:lnSpc>
              <a:spcBef>
                <a:spcPts val="88"/>
              </a:spcBef>
            </a:pP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организация</a:t>
            </a:r>
            <a:r>
              <a:rPr sz="88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,</a:t>
            </a:r>
            <a:r>
              <a:rPr sz="880" spc="-17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осуществляющая</a:t>
            </a:r>
            <a:r>
              <a:rPr sz="88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11" dirty="0">
                <a:solidFill>
                  <a:srgbClr val="585858"/>
                </a:solidFill>
                <a:latin typeface="Calibri"/>
                <a:cs typeface="Calibri"/>
              </a:rPr>
              <a:t>лечение</a:t>
            </a:r>
            <a:r>
              <a:rPr sz="88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, </a:t>
            </a:r>
            <a:r>
              <a:rPr sz="880" spc="-2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оздоровление</a:t>
            </a:r>
            <a:r>
              <a:rPr sz="88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38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880" spc="38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880" spc="38" dirty="0">
                <a:solidFill>
                  <a:srgbClr val="585858"/>
                </a:solidFill>
                <a:latin typeface="Calibri"/>
                <a:cs typeface="Calibri"/>
              </a:rPr>
              <a:t>или</a:t>
            </a:r>
            <a:r>
              <a:rPr sz="88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отдых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64225" y="5743765"/>
            <a:ext cx="891286" cy="1495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880" dirty="0">
                <a:solidFill>
                  <a:srgbClr val="585858"/>
                </a:solidFill>
                <a:latin typeface="Calibri"/>
                <a:cs typeface="Calibri"/>
              </a:rPr>
              <a:t>иная</a:t>
            </a:r>
            <a:r>
              <a:rPr sz="880" spc="-6" dirty="0">
                <a:solidFill>
                  <a:srgbClr val="585858"/>
                </a:solidFill>
                <a:latin typeface="Calibri"/>
                <a:cs typeface="Calibri"/>
              </a:rPr>
              <a:t> организация</a:t>
            </a:r>
            <a:endParaRPr sz="88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70664" y="2496998"/>
            <a:ext cx="2946273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spc="-38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154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образовательной</a:t>
            </a:r>
            <a:r>
              <a:rPr sz="154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организации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831731" y="2911697"/>
            <a:ext cx="2395157" cy="3103436"/>
            <a:chOff x="8932164" y="2646997"/>
            <a:chExt cx="2177415" cy="2821305"/>
          </a:xfrm>
        </p:grpSpPr>
        <p:sp>
          <p:nvSpPr>
            <p:cNvPr id="64" name="object 64"/>
            <p:cNvSpPr/>
            <p:nvPr/>
          </p:nvSpPr>
          <p:spPr>
            <a:xfrm>
              <a:off x="8975598" y="2728722"/>
              <a:ext cx="2124710" cy="157480"/>
            </a:xfrm>
            <a:custGeom>
              <a:avLst/>
              <a:gdLst/>
              <a:ahLst/>
              <a:cxnLst/>
              <a:rect l="l" t="t" r="r" b="b"/>
              <a:pathLst>
                <a:path w="2124709" h="157480">
                  <a:moveTo>
                    <a:pt x="2124455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124455" y="156972"/>
                  </a:lnTo>
                  <a:lnTo>
                    <a:pt x="2124455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975598" y="2728722"/>
              <a:ext cx="2124710" cy="157480"/>
            </a:xfrm>
            <a:custGeom>
              <a:avLst/>
              <a:gdLst/>
              <a:ahLst/>
              <a:cxnLst/>
              <a:rect l="l" t="t" r="r" b="b"/>
              <a:pathLst>
                <a:path w="2124709" h="157480">
                  <a:moveTo>
                    <a:pt x="2124455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124455" y="156972"/>
                  </a:lnTo>
                  <a:lnTo>
                    <a:pt x="212445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975598" y="3041142"/>
              <a:ext cx="455930" cy="157480"/>
            </a:xfrm>
            <a:custGeom>
              <a:avLst/>
              <a:gdLst/>
              <a:ahLst/>
              <a:cxnLst/>
              <a:rect l="l" t="t" r="r" b="b"/>
              <a:pathLst>
                <a:path w="455929" h="157480">
                  <a:moveTo>
                    <a:pt x="455675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455675" y="156972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975598" y="3041142"/>
              <a:ext cx="455930" cy="157480"/>
            </a:xfrm>
            <a:custGeom>
              <a:avLst/>
              <a:gdLst/>
              <a:ahLst/>
              <a:cxnLst/>
              <a:rect l="l" t="t" r="r" b="b"/>
              <a:pathLst>
                <a:path w="455929" h="157480">
                  <a:moveTo>
                    <a:pt x="455675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455675" y="156972"/>
                  </a:lnTo>
                  <a:lnTo>
                    <a:pt x="45567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8" name="object 68"/>
            <p:cNvSpPr/>
            <p:nvPr/>
          </p:nvSpPr>
          <p:spPr>
            <a:xfrm>
              <a:off x="8975598" y="3353562"/>
              <a:ext cx="391795" cy="157480"/>
            </a:xfrm>
            <a:custGeom>
              <a:avLst/>
              <a:gdLst/>
              <a:ahLst/>
              <a:cxnLst/>
              <a:rect l="l" t="t" r="r" b="b"/>
              <a:pathLst>
                <a:path w="391795" h="157479">
                  <a:moveTo>
                    <a:pt x="391668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91668" y="156972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975598" y="3353562"/>
              <a:ext cx="391795" cy="157480"/>
            </a:xfrm>
            <a:custGeom>
              <a:avLst/>
              <a:gdLst/>
              <a:ahLst/>
              <a:cxnLst/>
              <a:rect l="l" t="t" r="r" b="b"/>
              <a:pathLst>
                <a:path w="391795" h="157479">
                  <a:moveTo>
                    <a:pt x="391668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91668" y="156972"/>
                  </a:lnTo>
                  <a:lnTo>
                    <a:pt x="39166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975598" y="3665982"/>
              <a:ext cx="342900" cy="157480"/>
            </a:xfrm>
            <a:custGeom>
              <a:avLst/>
              <a:gdLst/>
              <a:ahLst/>
              <a:cxnLst/>
              <a:rect l="l" t="t" r="r" b="b"/>
              <a:pathLst>
                <a:path w="342900" h="157479">
                  <a:moveTo>
                    <a:pt x="342900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42900" y="15697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975598" y="3665982"/>
              <a:ext cx="342900" cy="157480"/>
            </a:xfrm>
            <a:custGeom>
              <a:avLst/>
              <a:gdLst/>
              <a:ahLst/>
              <a:cxnLst/>
              <a:rect l="l" t="t" r="r" b="b"/>
              <a:pathLst>
                <a:path w="342900" h="157479">
                  <a:moveTo>
                    <a:pt x="342900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342900" y="156972"/>
                  </a:lnTo>
                  <a:lnTo>
                    <a:pt x="34290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975598" y="3978402"/>
              <a:ext cx="86995" cy="157480"/>
            </a:xfrm>
            <a:custGeom>
              <a:avLst/>
              <a:gdLst/>
              <a:ahLst/>
              <a:cxnLst/>
              <a:rect l="l" t="t" r="r" b="b"/>
              <a:pathLst>
                <a:path w="86995" h="157479">
                  <a:moveTo>
                    <a:pt x="86868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86868" y="156972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975598" y="3978402"/>
              <a:ext cx="86995" cy="157480"/>
            </a:xfrm>
            <a:custGeom>
              <a:avLst/>
              <a:gdLst/>
              <a:ahLst/>
              <a:cxnLst/>
              <a:rect l="l" t="t" r="r" b="b"/>
              <a:pathLst>
                <a:path w="86995" h="157479">
                  <a:moveTo>
                    <a:pt x="86868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86868" y="156972"/>
                  </a:lnTo>
                  <a:lnTo>
                    <a:pt x="8686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975598" y="4290822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79">
                  <a:moveTo>
                    <a:pt x="50292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50292" y="156971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5" name="object 75"/>
            <p:cNvSpPr/>
            <p:nvPr/>
          </p:nvSpPr>
          <p:spPr>
            <a:xfrm>
              <a:off x="8975598" y="4290822"/>
              <a:ext cx="50800" cy="157480"/>
            </a:xfrm>
            <a:custGeom>
              <a:avLst/>
              <a:gdLst/>
              <a:ahLst/>
              <a:cxnLst/>
              <a:rect l="l" t="t" r="r" b="b"/>
              <a:pathLst>
                <a:path w="50800" h="157479">
                  <a:moveTo>
                    <a:pt x="50292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50292" y="156971"/>
                  </a:lnTo>
                  <a:lnTo>
                    <a:pt x="5029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6" name="object 76"/>
            <p:cNvSpPr/>
            <p:nvPr/>
          </p:nvSpPr>
          <p:spPr>
            <a:xfrm>
              <a:off x="8975598" y="4603242"/>
              <a:ext cx="3175" cy="157480"/>
            </a:xfrm>
            <a:custGeom>
              <a:avLst/>
              <a:gdLst/>
              <a:ahLst/>
              <a:cxnLst/>
              <a:rect l="l" t="t" r="r" b="b"/>
              <a:pathLst>
                <a:path w="3175" h="157479">
                  <a:moveTo>
                    <a:pt x="3048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3048" y="156971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975598" y="4603242"/>
              <a:ext cx="3175" cy="157480"/>
            </a:xfrm>
            <a:custGeom>
              <a:avLst/>
              <a:gdLst/>
              <a:ahLst/>
              <a:cxnLst/>
              <a:rect l="l" t="t" r="r" b="b"/>
              <a:pathLst>
                <a:path w="3175" h="157479">
                  <a:moveTo>
                    <a:pt x="3048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3048" y="156971"/>
                  </a:lnTo>
                  <a:lnTo>
                    <a:pt x="304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8" name="object 78"/>
            <p:cNvSpPr/>
            <p:nvPr/>
          </p:nvSpPr>
          <p:spPr>
            <a:xfrm>
              <a:off x="8975598" y="4915661"/>
              <a:ext cx="3175" cy="157480"/>
            </a:xfrm>
            <a:custGeom>
              <a:avLst/>
              <a:gdLst/>
              <a:ahLst/>
              <a:cxnLst/>
              <a:rect l="l" t="t" r="r" b="b"/>
              <a:pathLst>
                <a:path w="3175" h="157479">
                  <a:moveTo>
                    <a:pt x="3048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3048" y="156971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9" name="object 79"/>
            <p:cNvSpPr/>
            <p:nvPr/>
          </p:nvSpPr>
          <p:spPr>
            <a:xfrm>
              <a:off x="8975598" y="4915661"/>
              <a:ext cx="3175" cy="157480"/>
            </a:xfrm>
            <a:custGeom>
              <a:avLst/>
              <a:gdLst/>
              <a:ahLst/>
              <a:cxnLst/>
              <a:rect l="l" t="t" r="r" b="b"/>
              <a:pathLst>
                <a:path w="3175" h="157479">
                  <a:moveTo>
                    <a:pt x="3048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3048" y="156971"/>
                  </a:lnTo>
                  <a:lnTo>
                    <a:pt x="304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975598" y="5228082"/>
              <a:ext cx="247015" cy="157480"/>
            </a:xfrm>
            <a:custGeom>
              <a:avLst/>
              <a:gdLst/>
              <a:ahLst/>
              <a:cxnLst/>
              <a:rect l="l" t="t" r="r" b="b"/>
              <a:pathLst>
                <a:path w="247015" h="157479">
                  <a:moveTo>
                    <a:pt x="246887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46887" y="156972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975598" y="5228082"/>
              <a:ext cx="247015" cy="157480"/>
            </a:xfrm>
            <a:custGeom>
              <a:avLst/>
              <a:gdLst/>
              <a:ahLst/>
              <a:cxnLst/>
              <a:rect l="l" t="t" r="r" b="b"/>
              <a:pathLst>
                <a:path w="247015" h="157479">
                  <a:moveTo>
                    <a:pt x="246887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46887" y="156972"/>
                  </a:lnTo>
                  <a:lnTo>
                    <a:pt x="24688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2" name="object 82"/>
            <p:cNvSpPr/>
            <p:nvPr/>
          </p:nvSpPr>
          <p:spPr>
            <a:xfrm>
              <a:off x="8932164" y="2651760"/>
              <a:ext cx="43180" cy="2811780"/>
            </a:xfrm>
            <a:custGeom>
              <a:avLst/>
              <a:gdLst/>
              <a:ahLst/>
              <a:cxnLst/>
              <a:rect l="l" t="t" r="r" b="b"/>
              <a:pathLst>
                <a:path w="43179" h="2811779">
                  <a:moveTo>
                    <a:pt x="42671" y="0"/>
                  </a:moveTo>
                  <a:lnTo>
                    <a:pt x="42671" y="2811779"/>
                  </a:lnTo>
                </a:path>
                <a:path w="43179" h="2811779">
                  <a:moveTo>
                    <a:pt x="0" y="0"/>
                  </a:moveTo>
                  <a:lnTo>
                    <a:pt x="42671" y="0"/>
                  </a:lnTo>
                </a:path>
                <a:path w="43179" h="2811779">
                  <a:moveTo>
                    <a:pt x="0" y="312419"/>
                  </a:moveTo>
                  <a:lnTo>
                    <a:pt x="42671" y="312419"/>
                  </a:lnTo>
                </a:path>
                <a:path w="43179" h="2811779">
                  <a:moveTo>
                    <a:pt x="0" y="624839"/>
                  </a:moveTo>
                  <a:lnTo>
                    <a:pt x="42671" y="624839"/>
                  </a:lnTo>
                </a:path>
                <a:path w="43179" h="2811779">
                  <a:moveTo>
                    <a:pt x="0" y="937260"/>
                  </a:moveTo>
                  <a:lnTo>
                    <a:pt x="42671" y="937260"/>
                  </a:lnTo>
                </a:path>
                <a:path w="43179" h="2811779">
                  <a:moveTo>
                    <a:pt x="0" y="1249679"/>
                  </a:moveTo>
                  <a:lnTo>
                    <a:pt x="42671" y="1249679"/>
                  </a:lnTo>
                </a:path>
                <a:path w="43179" h="2811779">
                  <a:moveTo>
                    <a:pt x="0" y="1562100"/>
                  </a:moveTo>
                  <a:lnTo>
                    <a:pt x="42671" y="1562100"/>
                  </a:lnTo>
                </a:path>
                <a:path w="43179" h="2811779">
                  <a:moveTo>
                    <a:pt x="0" y="1874520"/>
                  </a:moveTo>
                  <a:lnTo>
                    <a:pt x="42671" y="1874520"/>
                  </a:lnTo>
                </a:path>
                <a:path w="43179" h="2811779">
                  <a:moveTo>
                    <a:pt x="0" y="2186940"/>
                  </a:moveTo>
                  <a:lnTo>
                    <a:pt x="42671" y="2186940"/>
                  </a:lnTo>
                </a:path>
                <a:path w="43179" h="2811779">
                  <a:moveTo>
                    <a:pt x="0" y="2499360"/>
                  </a:moveTo>
                  <a:lnTo>
                    <a:pt x="42671" y="2499360"/>
                  </a:lnTo>
                </a:path>
                <a:path w="43179" h="2811779">
                  <a:moveTo>
                    <a:pt x="0" y="2811779"/>
                  </a:moveTo>
                  <a:lnTo>
                    <a:pt x="42671" y="281177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2286120" y="2958566"/>
            <a:ext cx="367411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6" dirty="0">
                <a:solidFill>
                  <a:srgbClr val="404040"/>
                </a:solidFill>
                <a:latin typeface="Arial"/>
                <a:cs typeface="Arial"/>
              </a:rPr>
              <a:t>57%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451159" y="3302229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380333" y="3646310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11%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327107" y="3989971"/>
            <a:ext cx="277305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045053" y="4333634"/>
            <a:ext cx="278002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28" dirty="0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132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294025" y="2960662"/>
            <a:ext cx="461707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МБОУ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364853" y="3304324"/>
            <a:ext cx="38976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ГБОУ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97962" y="3648265"/>
            <a:ext cx="357632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МАУ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93745" y="3991928"/>
            <a:ext cx="461707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МК</a:t>
            </a:r>
            <a:r>
              <a:rPr sz="1320" spc="-11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358146" y="4335590"/>
            <a:ext cx="396748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ГАОУ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364433" y="4679670"/>
            <a:ext cx="918528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654495" algn="l"/>
              </a:tabLst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ГК</a:t>
            </a:r>
            <a:r>
              <a:rPr sz="1320" spc="-11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У	</a:t>
            </a: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423806" y="5023333"/>
            <a:ext cx="93948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542735" algn="l"/>
              </a:tabLst>
            </a:pPr>
            <a:r>
              <a:rPr sz="1320" spc="-6" dirty="0">
                <a:solidFill>
                  <a:srgbClr val="585858"/>
                </a:solidFill>
                <a:latin typeface="Calibri"/>
                <a:cs typeface="Calibri"/>
              </a:rPr>
              <a:t>НО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У	</a:t>
            </a: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0,1%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260917" y="5366994"/>
            <a:ext cx="1239838" cy="561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705485" algn="l"/>
              </a:tabLst>
            </a:pPr>
            <a:r>
              <a:rPr sz="1320" spc="-6" dirty="0">
                <a:solidFill>
                  <a:srgbClr val="585858"/>
                </a:solidFill>
                <a:latin typeface="Calibri"/>
                <a:cs typeface="Calibri"/>
              </a:rPr>
              <a:t>ГБНОУ	</a:t>
            </a: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0,1%</a:t>
            </a:r>
            <a:endParaRPr sz="1320">
              <a:latin typeface="Arial"/>
              <a:cs typeface="Arial"/>
            </a:endParaRPr>
          </a:p>
          <a:p>
            <a:pPr marR="5588" algn="r">
              <a:spcBef>
                <a:spcPts val="1106"/>
              </a:spcBef>
            </a:pPr>
            <a:r>
              <a:rPr sz="1320" b="1" spc="22" dirty="0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32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24593" y="5710935"/>
            <a:ext cx="530860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spc="-6" dirty="0">
                <a:solidFill>
                  <a:srgbClr val="585858"/>
                </a:solidFill>
                <a:latin typeface="Calibri"/>
                <a:cs typeface="Calibri"/>
              </a:rPr>
              <a:t>Другое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782277" y="2479536"/>
            <a:ext cx="2884107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Организационно</a:t>
            </a:r>
            <a:r>
              <a:rPr sz="1540" dirty="0">
                <a:solidFill>
                  <a:srgbClr val="585858"/>
                </a:solidFill>
                <a:latin typeface="Microsoft Sans Serif"/>
                <a:cs typeface="Microsoft Sans Serif"/>
              </a:rPr>
              <a:t>-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правовая</a:t>
            </a:r>
            <a:r>
              <a:rPr sz="1540" spc="-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форма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56368" y="965257"/>
            <a:ext cx="4337685" cy="795592"/>
            <a:chOff x="318198" y="877506"/>
            <a:chExt cx="3943350" cy="723265"/>
          </a:xfrm>
        </p:grpSpPr>
        <p:sp>
          <p:nvSpPr>
            <p:cNvPr id="99" name="object 99"/>
            <p:cNvSpPr/>
            <p:nvPr/>
          </p:nvSpPr>
          <p:spPr>
            <a:xfrm>
              <a:off x="326136" y="885444"/>
              <a:ext cx="3927475" cy="707390"/>
            </a:xfrm>
            <a:custGeom>
              <a:avLst/>
              <a:gdLst/>
              <a:ahLst/>
              <a:cxnLst/>
              <a:rect l="l" t="t" r="r" b="b"/>
              <a:pathLst>
                <a:path w="3927475" h="707390">
                  <a:moveTo>
                    <a:pt x="3809491" y="0"/>
                  </a:moveTo>
                  <a:lnTo>
                    <a:pt x="117856" y="0"/>
                  </a:lnTo>
                  <a:lnTo>
                    <a:pt x="71982" y="9253"/>
                  </a:lnTo>
                  <a:lnTo>
                    <a:pt x="34520" y="34496"/>
                  </a:lnTo>
                  <a:lnTo>
                    <a:pt x="9262" y="71955"/>
                  </a:lnTo>
                  <a:lnTo>
                    <a:pt x="0" y="117855"/>
                  </a:lnTo>
                  <a:lnTo>
                    <a:pt x="0" y="589279"/>
                  </a:lnTo>
                  <a:lnTo>
                    <a:pt x="9262" y="635180"/>
                  </a:lnTo>
                  <a:lnTo>
                    <a:pt x="34520" y="672639"/>
                  </a:lnTo>
                  <a:lnTo>
                    <a:pt x="71982" y="697882"/>
                  </a:lnTo>
                  <a:lnTo>
                    <a:pt x="117856" y="707135"/>
                  </a:lnTo>
                  <a:lnTo>
                    <a:pt x="3809491" y="707135"/>
                  </a:lnTo>
                  <a:lnTo>
                    <a:pt x="3855392" y="697882"/>
                  </a:lnTo>
                  <a:lnTo>
                    <a:pt x="3892851" y="672639"/>
                  </a:lnTo>
                  <a:lnTo>
                    <a:pt x="3918094" y="635180"/>
                  </a:lnTo>
                  <a:lnTo>
                    <a:pt x="3927348" y="589279"/>
                  </a:lnTo>
                  <a:lnTo>
                    <a:pt x="3927348" y="117855"/>
                  </a:lnTo>
                  <a:lnTo>
                    <a:pt x="3918094" y="71955"/>
                  </a:lnTo>
                  <a:lnTo>
                    <a:pt x="3892851" y="34496"/>
                  </a:lnTo>
                  <a:lnTo>
                    <a:pt x="3855392" y="9253"/>
                  </a:lnTo>
                  <a:lnTo>
                    <a:pt x="380949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6136" y="885444"/>
              <a:ext cx="3927475" cy="707390"/>
            </a:xfrm>
            <a:custGeom>
              <a:avLst/>
              <a:gdLst/>
              <a:ahLst/>
              <a:cxnLst/>
              <a:rect l="l" t="t" r="r" b="b"/>
              <a:pathLst>
                <a:path w="3927475" h="707390">
                  <a:moveTo>
                    <a:pt x="0" y="117855"/>
                  </a:moveTo>
                  <a:lnTo>
                    <a:pt x="9262" y="71955"/>
                  </a:lnTo>
                  <a:lnTo>
                    <a:pt x="34520" y="34496"/>
                  </a:lnTo>
                  <a:lnTo>
                    <a:pt x="71982" y="9253"/>
                  </a:lnTo>
                  <a:lnTo>
                    <a:pt x="117856" y="0"/>
                  </a:lnTo>
                  <a:lnTo>
                    <a:pt x="3809491" y="0"/>
                  </a:lnTo>
                  <a:lnTo>
                    <a:pt x="3855392" y="9253"/>
                  </a:lnTo>
                  <a:lnTo>
                    <a:pt x="3892851" y="34496"/>
                  </a:lnTo>
                  <a:lnTo>
                    <a:pt x="3918094" y="71955"/>
                  </a:lnTo>
                  <a:lnTo>
                    <a:pt x="3927348" y="117855"/>
                  </a:lnTo>
                  <a:lnTo>
                    <a:pt x="3927348" y="589279"/>
                  </a:lnTo>
                  <a:lnTo>
                    <a:pt x="3918094" y="635180"/>
                  </a:lnTo>
                  <a:lnTo>
                    <a:pt x="3892851" y="672639"/>
                  </a:lnTo>
                  <a:lnTo>
                    <a:pt x="3855392" y="697882"/>
                  </a:lnTo>
                  <a:lnTo>
                    <a:pt x="3809491" y="707135"/>
                  </a:lnTo>
                  <a:lnTo>
                    <a:pt x="117856" y="707135"/>
                  </a:lnTo>
                  <a:lnTo>
                    <a:pt x="71982" y="697882"/>
                  </a:lnTo>
                  <a:lnTo>
                    <a:pt x="34520" y="672639"/>
                  </a:lnTo>
                  <a:lnTo>
                    <a:pt x="9262" y="635180"/>
                  </a:lnTo>
                  <a:lnTo>
                    <a:pt x="0" y="589279"/>
                  </a:lnTo>
                  <a:lnTo>
                    <a:pt x="0" y="117855"/>
                  </a:lnTo>
                  <a:close/>
                </a:path>
              </a:pathLst>
            </a:custGeom>
            <a:ln w="15875">
              <a:solidFill>
                <a:srgbClr val="1A3877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685739" y="1212819"/>
            <a:ext cx="3676904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b="1" spc="-11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760" b="1" spc="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76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22 692</a:t>
            </a:r>
            <a:r>
              <a:rPr sz="1760" b="1" spc="-11" dirty="0">
                <a:solidFill>
                  <a:srgbClr val="FFFFFF"/>
                </a:solidFill>
                <a:latin typeface="Verdana"/>
                <a:cs typeface="Verdana"/>
              </a:rPr>
              <a:t> организации</a:t>
            </a:r>
            <a:endParaRPr sz="176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2">
            <a:extLst>
              <a:ext uri="{FF2B5EF4-FFF2-40B4-BE49-F238E27FC236}">
                <a16:creationId xmlns:a16="http://schemas.microsoft.com/office/drawing/2014/main" id="{E0DC7F72-3900-4CB4-9517-B7242B9EC2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261" y="457377"/>
            <a:ext cx="9591104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spc="-11" dirty="0">
                <a:solidFill>
                  <a:srgbClr val="274FA3"/>
                </a:solidFill>
                <a:latin typeface="Verdana"/>
                <a:cs typeface="Verdana"/>
              </a:rPr>
              <a:t>НАПРАВЛЕНИЯ</a:t>
            </a:r>
            <a:r>
              <a:rPr sz="2640" spc="22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spc="-6" dirty="0">
                <a:solidFill>
                  <a:srgbClr val="274FA3"/>
                </a:solidFill>
                <a:latin typeface="Verdana"/>
                <a:cs typeface="Verdana"/>
              </a:rPr>
              <a:t>ПО</a:t>
            </a:r>
            <a:r>
              <a:rPr sz="2640" spc="-11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spc="-6" dirty="0">
                <a:solidFill>
                  <a:srgbClr val="274FA3"/>
                </a:solidFill>
                <a:latin typeface="Verdana"/>
                <a:cs typeface="Verdana"/>
              </a:rPr>
              <a:t>КОЛИЧЕСТВУ</a:t>
            </a:r>
            <a:r>
              <a:rPr sz="2640" spc="-17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spc="-6" dirty="0">
                <a:solidFill>
                  <a:srgbClr val="274FA3"/>
                </a:solidFill>
                <a:latin typeface="Verdana"/>
                <a:cs typeface="Verdana"/>
              </a:rPr>
              <a:t>ОБУЧАЮЩИХСЯ</a:t>
            </a:r>
            <a:endParaRPr sz="264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0232" y="1336928"/>
          <a:ext cx="8926129" cy="5636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3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049"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Декоративное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прикладное</a:t>
                      </a:r>
                      <a:r>
                        <a:rPr sz="13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искусство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89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794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Хореография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2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84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458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9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Изобразительное</a:t>
                      </a:r>
                      <a:r>
                        <a:rPr sz="13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искусство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5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77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989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93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Вокал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43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527"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2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33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477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191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Инструментальная</a:t>
                      </a:r>
                      <a:r>
                        <a:rPr sz="13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музыка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5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058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9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Фольклор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300" spc="-3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народное</a:t>
                      </a:r>
                      <a:r>
                        <a:rPr sz="1300" spc="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творчество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5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478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9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371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Литературное</a:t>
                      </a:r>
                      <a:r>
                        <a:rPr sz="1300" spc="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творчество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300" spc="-2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перевод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455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Дизайн</a:t>
                      </a:r>
                      <a:r>
                        <a:rPr sz="1300" spc="-1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архитектура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5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540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19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Медиа</a:t>
                      </a:r>
                      <a:r>
                        <a:rPr sz="1300" spc="-1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300" spc="-35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журналистика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5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119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93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6372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Кино</a:t>
                      </a:r>
                      <a:r>
                        <a:rPr sz="1300" spc="-2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300" spc="-10" dirty="0">
                          <a:solidFill>
                            <a:srgbClr val="585858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мультипликация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58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74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265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49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804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Фотография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19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139540" y="6449111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3139540" y="5973012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3139540" y="5496916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/>
          <p:nvPr/>
        </p:nvSpPr>
        <p:spPr>
          <a:xfrm>
            <a:off x="3139540" y="5022493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8" name="object 8"/>
          <p:cNvSpPr/>
          <p:nvPr/>
        </p:nvSpPr>
        <p:spPr>
          <a:xfrm>
            <a:off x="3139540" y="4546397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9" name="object 9"/>
          <p:cNvSpPr/>
          <p:nvPr/>
        </p:nvSpPr>
        <p:spPr>
          <a:xfrm>
            <a:off x="3139540" y="4070298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0" name="object 10"/>
          <p:cNvSpPr/>
          <p:nvPr/>
        </p:nvSpPr>
        <p:spPr>
          <a:xfrm>
            <a:off x="3139540" y="3595877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/>
          <p:nvPr/>
        </p:nvSpPr>
        <p:spPr>
          <a:xfrm>
            <a:off x="3139540" y="3119780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2" name="object 12"/>
          <p:cNvSpPr/>
          <p:nvPr/>
        </p:nvSpPr>
        <p:spPr>
          <a:xfrm>
            <a:off x="3139540" y="2643683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3" name="object 13"/>
          <p:cNvSpPr/>
          <p:nvPr/>
        </p:nvSpPr>
        <p:spPr>
          <a:xfrm>
            <a:off x="3139540" y="2169261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4" name="object 14"/>
          <p:cNvSpPr/>
          <p:nvPr/>
        </p:nvSpPr>
        <p:spPr>
          <a:xfrm>
            <a:off x="3139540" y="1693163"/>
            <a:ext cx="48895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15" name="object 15"/>
          <p:cNvGrpSpPr/>
          <p:nvPr/>
        </p:nvGrpSpPr>
        <p:grpSpPr>
          <a:xfrm>
            <a:off x="3139541" y="1211827"/>
            <a:ext cx="5127689" cy="5717223"/>
            <a:chOff x="2848355" y="1101661"/>
            <a:chExt cx="4661535" cy="5197475"/>
          </a:xfrm>
        </p:grpSpPr>
        <p:sp>
          <p:nvSpPr>
            <p:cNvPr id="16" name="object 16"/>
            <p:cNvSpPr/>
            <p:nvPr/>
          </p:nvSpPr>
          <p:spPr>
            <a:xfrm>
              <a:off x="2891790" y="4673345"/>
              <a:ext cx="190500" cy="1513840"/>
            </a:xfrm>
            <a:custGeom>
              <a:avLst/>
              <a:gdLst/>
              <a:ahLst/>
              <a:cxnLst/>
              <a:rect l="l" t="t" r="r" b="b"/>
              <a:pathLst>
                <a:path w="190500" h="1513839">
                  <a:moveTo>
                    <a:pt x="77724" y="1296924"/>
                  </a:moveTo>
                  <a:lnTo>
                    <a:pt x="0" y="1296924"/>
                  </a:lnTo>
                  <a:lnTo>
                    <a:pt x="0" y="1513332"/>
                  </a:lnTo>
                  <a:lnTo>
                    <a:pt x="77724" y="1513332"/>
                  </a:lnTo>
                  <a:lnTo>
                    <a:pt x="77724" y="1296924"/>
                  </a:lnTo>
                  <a:close/>
                </a:path>
                <a:path w="190500" h="1513839">
                  <a:moveTo>
                    <a:pt x="1905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90500" y="216408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91789" y="4673345"/>
              <a:ext cx="190500" cy="216535"/>
            </a:xfrm>
            <a:custGeom>
              <a:avLst/>
              <a:gdLst/>
              <a:ahLst/>
              <a:cxnLst/>
              <a:rect l="l" t="t" r="r" b="b"/>
              <a:pathLst>
                <a:path w="190500" h="216535">
                  <a:moveTo>
                    <a:pt x="190500" y="216407"/>
                  </a:moveTo>
                  <a:lnTo>
                    <a:pt x="0" y="216407"/>
                  </a:lnTo>
                  <a:lnTo>
                    <a:pt x="0" y="0"/>
                  </a:lnTo>
                  <a:lnTo>
                    <a:pt x="190500" y="0"/>
                  </a:lnTo>
                  <a:lnTo>
                    <a:pt x="190500" y="2164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891789" y="4242053"/>
              <a:ext cx="227329" cy="215265"/>
            </a:xfrm>
            <a:custGeom>
              <a:avLst/>
              <a:gdLst/>
              <a:ahLst/>
              <a:cxnLst/>
              <a:rect l="l" t="t" r="r" b="b"/>
              <a:pathLst>
                <a:path w="227330" h="215264">
                  <a:moveTo>
                    <a:pt x="227076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27076" y="214884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891789" y="4242053"/>
              <a:ext cx="227329" cy="215265"/>
            </a:xfrm>
            <a:custGeom>
              <a:avLst/>
              <a:gdLst/>
              <a:ahLst/>
              <a:cxnLst/>
              <a:rect l="l" t="t" r="r" b="b"/>
              <a:pathLst>
                <a:path w="227330" h="215264">
                  <a:moveTo>
                    <a:pt x="227076" y="214884"/>
                  </a:moveTo>
                  <a:lnTo>
                    <a:pt x="0" y="214884"/>
                  </a:lnTo>
                  <a:lnTo>
                    <a:pt x="0" y="0"/>
                  </a:lnTo>
                  <a:lnTo>
                    <a:pt x="227076" y="0"/>
                  </a:lnTo>
                  <a:lnTo>
                    <a:pt x="227076" y="2148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91789" y="3809238"/>
              <a:ext cx="623570" cy="216535"/>
            </a:xfrm>
            <a:custGeom>
              <a:avLst/>
              <a:gdLst/>
              <a:ahLst/>
              <a:cxnLst/>
              <a:rect l="l" t="t" r="r" b="b"/>
              <a:pathLst>
                <a:path w="623570" h="216535">
                  <a:moveTo>
                    <a:pt x="623315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623315" y="216407"/>
                  </a:lnTo>
                  <a:lnTo>
                    <a:pt x="623315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1789" y="3809238"/>
              <a:ext cx="623570" cy="216535"/>
            </a:xfrm>
            <a:custGeom>
              <a:avLst/>
              <a:gdLst/>
              <a:ahLst/>
              <a:cxnLst/>
              <a:rect l="l" t="t" r="r" b="b"/>
              <a:pathLst>
                <a:path w="623570" h="216535">
                  <a:moveTo>
                    <a:pt x="623315" y="216407"/>
                  </a:moveTo>
                  <a:lnTo>
                    <a:pt x="0" y="216407"/>
                  </a:lnTo>
                  <a:lnTo>
                    <a:pt x="0" y="0"/>
                  </a:lnTo>
                  <a:lnTo>
                    <a:pt x="623315" y="0"/>
                  </a:lnTo>
                  <a:lnTo>
                    <a:pt x="623315" y="2164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891789" y="3376422"/>
              <a:ext cx="1092835" cy="216535"/>
            </a:xfrm>
            <a:custGeom>
              <a:avLst/>
              <a:gdLst/>
              <a:ahLst/>
              <a:cxnLst/>
              <a:rect l="l" t="t" r="r" b="b"/>
              <a:pathLst>
                <a:path w="1092835" h="216535">
                  <a:moveTo>
                    <a:pt x="1092708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092708" y="216407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91789" y="3376422"/>
              <a:ext cx="1092835" cy="216535"/>
            </a:xfrm>
            <a:custGeom>
              <a:avLst/>
              <a:gdLst/>
              <a:ahLst/>
              <a:cxnLst/>
              <a:rect l="l" t="t" r="r" b="b"/>
              <a:pathLst>
                <a:path w="1092835" h="216535">
                  <a:moveTo>
                    <a:pt x="1092708" y="216407"/>
                  </a:moveTo>
                  <a:lnTo>
                    <a:pt x="0" y="216407"/>
                  </a:lnTo>
                  <a:lnTo>
                    <a:pt x="0" y="0"/>
                  </a:lnTo>
                  <a:lnTo>
                    <a:pt x="1092708" y="0"/>
                  </a:lnTo>
                  <a:lnTo>
                    <a:pt x="1092708" y="2164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91789" y="2512313"/>
              <a:ext cx="2390140" cy="216535"/>
            </a:xfrm>
            <a:custGeom>
              <a:avLst/>
              <a:gdLst/>
              <a:ahLst/>
              <a:cxnLst/>
              <a:rect l="l" t="t" r="r" b="b"/>
              <a:pathLst>
                <a:path w="2390140" h="216535">
                  <a:moveTo>
                    <a:pt x="238963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389632" y="216408"/>
                  </a:lnTo>
                  <a:lnTo>
                    <a:pt x="238963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891789" y="2512313"/>
              <a:ext cx="2390140" cy="216535"/>
            </a:xfrm>
            <a:custGeom>
              <a:avLst/>
              <a:gdLst/>
              <a:ahLst/>
              <a:cxnLst/>
              <a:rect l="l" t="t" r="r" b="b"/>
              <a:pathLst>
                <a:path w="2390140" h="216535">
                  <a:moveTo>
                    <a:pt x="2389632" y="216408"/>
                  </a:moveTo>
                  <a:lnTo>
                    <a:pt x="0" y="216408"/>
                  </a:lnTo>
                  <a:lnTo>
                    <a:pt x="0" y="0"/>
                  </a:lnTo>
                  <a:lnTo>
                    <a:pt x="2389632" y="0"/>
                  </a:lnTo>
                  <a:lnTo>
                    <a:pt x="2389632" y="2164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891789" y="1646682"/>
              <a:ext cx="4608830" cy="216535"/>
            </a:xfrm>
            <a:custGeom>
              <a:avLst/>
              <a:gdLst/>
              <a:ahLst/>
              <a:cxnLst/>
              <a:rect l="l" t="t" r="r" b="b"/>
              <a:pathLst>
                <a:path w="4608830" h="216535">
                  <a:moveTo>
                    <a:pt x="4608576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4608576" y="216407"/>
                  </a:lnTo>
                  <a:lnTo>
                    <a:pt x="4608576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891789" y="1646682"/>
              <a:ext cx="4608830" cy="216535"/>
            </a:xfrm>
            <a:custGeom>
              <a:avLst/>
              <a:gdLst/>
              <a:ahLst/>
              <a:cxnLst/>
              <a:rect l="l" t="t" r="r" b="b"/>
              <a:pathLst>
                <a:path w="4608830" h="216535">
                  <a:moveTo>
                    <a:pt x="4608576" y="216407"/>
                  </a:moveTo>
                  <a:lnTo>
                    <a:pt x="0" y="216407"/>
                  </a:lnTo>
                  <a:lnTo>
                    <a:pt x="0" y="0"/>
                  </a:lnTo>
                  <a:lnTo>
                    <a:pt x="4608576" y="0"/>
                  </a:lnTo>
                  <a:lnTo>
                    <a:pt x="4608576" y="2164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848355" y="1106424"/>
              <a:ext cx="44450" cy="5187950"/>
            </a:xfrm>
            <a:custGeom>
              <a:avLst/>
              <a:gdLst/>
              <a:ahLst/>
              <a:cxnLst/>
              <a:rect l="l" t="t" r="r" b="b"/>
              <a:pathLst>
                <a:path w="44450" h="5187950">
                  <a:moveTo>
                    <a:pt x="44195" y="5187696"/>
                  </a:moveTo>
                  <a:lnTo>
                    <a:pt x="44195" y="0"/>
                  </a:lnTo>
                </a:path>
                <a:path w="44450" h="5187950">
                  <a:moveTo>
                    <a:pt x="0" y="5187696"/>
                  </a:moveTo>
                  <a:lnTo>
                    <a:pt x="44195" y="5187696"/>
                  </a:lnTo>
                </a:path>
                <a:path w="44450" h="5187950">
                  <a:moveTo>
                    <a:pt x="0" y="0"/>
                  </a:moveTo>
                  <a:lnTo>
                    <a:pt x="44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398" y="198877"/>
            <a:ext cx="4593336" cy="607282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3850" spc="-6" dirty="0">
                <a:solidFill>
                  <a:srgbClr val="A96A21"/>
                </a:solidFill>
                <a:latin typeface="Verdana"/>
                <a:cs typeface="Verdana"/>
              </a:rPr>
              <a:t>ОБУЧАЮЩИЕСЯ</a:t>
            </a:r>
            <a:endParaRPr sz="38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110" y="1942948"/>
            <a:ext cx="4892573" cy="451035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974122" y="2983242"/>
            <a:ext cx="1701546" cy="2571877"/>
            <a:chOff x="7243429" y="2712038"/>
            <a:chExt cx="1546860" cy="2338070"/>
          </a:xfrm>
        </p:grpSpPr>
        <p:sp>
          <p:nvSpPr>
            <p:cNvPr id="6" name="object 6"/>
            <p:cNvSpPr/>
            <p:nvPr/>
          </p:nvSpPr>
          <p:spPr>
            <a:xfrm>
              <a:off x="7252954" y="2721563"/>
              <a:ext cx="1527810" cy="2319020"/>
            </a:xfrm>
            <a:custGeom>
              <a:avLst/>
              <a:gdLst/>
              <a:ahLst/>
              <a:cxnLst/>
              <a:rect l="l" t="t" r="r" b="b"/>
              <a:pathLst>
                <a:path w="1527809" h="2319020">
                  <a:moveTo>
                    <a:pt x="1185051" y="30"/>
                  </a:moveTo>
                  <a:lnTo>
                    <a:pt x="1135360" y="0"/>
                  </a:lnTo>
                  <a:lnTo>
                    <a:pt x="1085691" y="2099"/>
                  </a:lnTo>
                  <a:lnTo>
                    <a:pt x="1036115" y="6331"/>
                  </a:lnTo>
                  <a:lnTo>
                    <a:pt x="986700" y="12698"/>
                  </a:lnTo>
                  <a:lnTo>
                    <a:pt x="937516" y="21201"/>
                  </a:lnTo>
                  <a:lnTo>
                    <a:pt x="888633" y="31842"/>
                  </a:lnTo>
                  <a:lnTo>
                    <a:pt x="840119" y="44623"/>
                  </a:lnTo>
                  <a:lnTo>
                    <a:pt x="794443" y="58728"/>
                  </a:lnTo>
                  <a:lnTo>
                    <a:pt x="749766" y="74532"/>
                  </a:lnTo>
                  <a:lnTo>
                    <a:pt x="706114" y="91989"/>
                  </a:lnTo>
                  <a:lnTo>
                    <a:pt x="663513" y="111054"/>
                  </a:lnTo>
                  <a:lnTo>
                    <a:pt x="621988" y="131679"/>
                  </a:lnTo>
                  <a:lnTo>
                    <a:pt x="581564" y="153820"/>
                  </a:lnTo>
                  <a:lnTo>
                    <a:pt x="542268" y="177429"/>
                  </a:lnTo>
                  <a:lnTo>
                    <a:pt x="504125" y="202461"/>
                  </a:lnTo>
                  <a:lnTo>
                    <a:pt x="467160" y="228869"/>
                  </a:lnTo>
                  <a:lnTo>
                    <a:pt x="431400" y="256608"/>
                  </a:lnTo>
                  <a:lnTo>
                    <a:pt x="396868" y="285631"/>
                  </a:lnTo>
                  <a:lnTo>
                    <a:pt x="363592" y="315892"/>
                  </a:lnTo>
                  <a:lnTo>
                    <a:pt x="331597" y="347346"/>
                  </a:lnTo>
                  <a:lnTo>
                    <a:pt x="300908" y="379945"/>
                  </a:lnTo>
                  <a:lnTo>
                    <a:pt x="271550" y="413645"/>
                  </a:lnTo>
                  <a:lnTo>
                    <a:pt x="243551" y="448398"/>
                  </a:lnTo>
                  <a:lnTo>
                    <a:pt x="216934" y="484159"/>
                  </a:lnTo>
                  <a:lnTo>
                    <a:pt x="191725" y="520881"/>
                  </a:lnTo>
                  <a:lnTo>
                    <a:pt x="167951" y="558519"/>
                  </a:lnTo>
                  <a:lnTo>
                    <a:pt x="145636" y="597026"/>
                  </a:lnTo>
                  <a:lnTo>
                    <a:pt x="124806" y="636356"/>
                  </a:lnTo>
                  <a:lnTo>
                    <a:pt x="105487" y="676463"/>
                  </a:lnTo>
                  <a:lnTo>
                    <a:pt x="87705" y="717301"/>
                  </a:lnTo>
                  <a:lnTo>
                    <a:pt x="71484" y="758824"/>
                  </a:lnTo>
                  <a:lnTo>
                    <a:pt x="56851" y="800986"/>
                  </a:lnTo>
                  <a:lnTo>
                    <a:pt x="43830" y="843741"/>
                  </a:lnTo>
                  <a:lnTo>
                    <a:pt x="32449" y="887042"/>
                  </a:lnTo>
                  <a:lnTo>
                    <a:pt x="22731" y="930843"/>
                  </a:lnTo>
                  <a:lnTo>
                    <a:pt x="14703" y="975099"/>
                  </a:lnTo>
                  <a:lnTo>
                    <a:pt x="8390" y="1019763"/>
                  </a:lnTo>
                  <a:lnTo>
                    <a:pt x="3819" y="1064789"/>
                  </a:lnTo>
                  <a:lnTo>
                    <a:pt x="1013" y="1110131"/>
                  </a:lnTo>
                  <a:lnTo>
                    <a:pt x="0" y="1155743"/>
                  </a:lnTo>
                  <a:lnTo>
                    <a:pt x="803" y="1201578"/>
                  </a:lnTo>
                  <a:lnTo>
                    <a:pt x="3450" y="1247591"/>
                  </a:lnTo>
                  <a:lnTo>
                    <a:pt x="7966" y="1293736"/>
                  </a:lnTo>
                  <a:lnTo>
                    <a:pt x="14376" y="1339966"/>
                  </a:lnTo>
                  <a:lnTo>
                    <a:pt x="22706" y="1386235"/>
                  </a:lnTo>
                  <a:lnTo>
                    <a:pt x="32981" y="1432498"/>
                  </a:lnTo>
                  <a:lnTo>
                    <a:pt x="45226" y="1478707"/>
                  </a:lnTo>
                  <a:lnTo>
                    <a:pt x="59322" y="1524374"/>
                  </a:lnTo>
                  <a:lnTo>
                    <a:pt x="75118" y="1569042"/>
                  </a:lnTo>
                  <a:lnTo>
                    <a:pt x="92568" y="1612686"/>
                  </a:lnTo>
                  <a:lnTo>
                    <a:pt x="111626" y="1655279"/>
                  </a:lnTo>
                  <a:lnTo>
                    <a:pt x="132246" y="1696797"/>
                  </a:lnTo>
                  <a:lnTo>
                    <a:pt x="154381" y="1737214"/>
                  </a:lnTo>
                  <a:lnTo>
                    <a:pt x="177986" y="1776503"/>
                  </a:lnTo>
                  <a:lnTo>
                    <a:pt x="203014" y="1814640"/>
                  </a:lnTo>
                  <a:lnTo>
                    <a:pt x="229419" y="1851600"/>
                  </a:lnTo>
                  <a:lnTo>
                    <a:pt x="257156" y="1887355"/>
                  </a:lnTo>
                  <a:lnTo>
                    <a:pt x="286177" y="1921882"/>
                  </a:lnTo>
                  <a:lnTo>
                    <a:pt x="316436" y="1955154"/>
                  </a:lnTo>
                  <a:lnTo>
                    <a:pt x="347888" y="1987146"/>
                  </a:lnTo>
                  <a:lnTo>
                    <a:pt x="380487" y="2017832"/>
                  </a:lnTo>
                  <a:lnTo>
                    <a:pt x="414185" y="2047187"/>
                  </a:lnTo>
                  <a:lnTo>
                    <a:pt x="448938" y="2075184"/>
                  </a:lnTo>
                  <a:lnTo>
                    <a:pt x="484698" y="2101800"/>
                  </a:lnTo>
                  <a:lnTo>
                    <a:pt x="521421" y="2127007"/>
                  </a:lnTo>
                  <a:lnTo>
                    <a:pt x="559058" y="2150781"/>
                  </a:lnTo>
                  <a:lnTo>
                    <a:pt x="597565" y="2173096"/>
                  </a:lnTo>
                  <a:lnTo>
                    <a:pt x="636895" y="2193925"/>
                  </a:lnTo>
                  <a:lnTo>
                    <a:pt x="677003" y="2213245"/>
                  </a:lnTo>
                  <a:lnTo>
                    <a:pt x="717841" y="2231029"/>
                  </a:lnTo>
                  <a:lnTo>
                    <a:pt x="759364" y="2247251"/>
                  </a:lnTo>
                  <a:lnTo>
                    <a:pt x="801525" y="2261887"/>
                  </a:lnTo>
                  <a:lnTo>
                    <a:pt x="844279" y="2274910"/>
                  </a:lnTo>
                  <a:lnTo>
                    <a:pt x="887579" y="2286294"/>
                  </a:lnTo>
                  <a:lnTo>
                    <a:pt x="931379" y="2296016"/>
                  </a:lnTo>
                  <a:lnTo>
                    <a:pt x="975633" y="2304047"/>
                  </a:lnTo>
                  <a:lnTo>
                    <a:pt x="1020295" y="2310365"/>
                  </a:lnTo>
                  <a:lnTo>
                    <a:pt x="1065318" y="2314942"/>
                  </a:lnTo>
                  <a:lnTo>
                    <a:pt x="1110657" y="2317752"/>
                  </a:lnTo>
                  <a:lnTo>
                    <a:pt x="1156265" y="2318772"/>
                  </a:lnTo>
                  <a:lnTo>
                    <a:pt x="1202096" y="2317974"/>
                  </a:lnTo>
                  <a:lnTo>
                    <a:pt x="1248104" y="2315334"/>
                  </a:lnTo>
                  <a:lnTo>
                    <a:pt x="1294243" y="2310826"/>
                  </a:lnTo>
                  <a:lnTo>
                    <a:pt x="1340467" y="2304424"/>
                  </a:lnTo>
                  <a:lnTo>
                    <a:pt x="1386729" y="2296103"/>
                  </a:lnTo>
                  <a:lnTo>
                    <a:pt x="1432983" y="2285837"/>
                  </a:lnTo>
                  <a:lnTo>
                    <a:pt x="1479183" y="2273600"/>
                  </a:lnTo>
                  <a:lnTo>
                    <a:pt x="1159651" y="1159175"/>
                  </a:lnTo>
                  <a:lnTo>
                    <a:pt x="1527697" y="59736"/>
                  </a:lnTo>
                  <a:lnTo>
                    <a:pt x="1479790" y="44846"/>
                  </a:lnTo>
                  <a:lnTo>
                    <a:pt x="1431420" y="32073"/>
                  </a:lnTo>
                  <a:lnTo>
                    <a:pt x="1382656" y="21419"/>
                  </a:lnTo>
                  <a:lnTo>
                    <a:pt x="1333568" y="12886"/>
                  </a:lnTo>
                  <a:lnTo>
                    <a:pt x="1284225" y="6476"/>
                  </a:lnTo>
                  <a:lnTo>
                    <a:pt x="1234696" y="2190"/>
                  </a:lnTo>
                  <a:lnTo>
                    <a:pt x="1185051" y="3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7252954" y="2721563"/>
              <a:ext cx="1527810" cy="2319020"/>
            </a:xfrm>
            <a:custGeom>
              <a:avLst/>
              <a:gdLst/>
              <a:ahLst/>
              <a:cxnLst/>
              <a:rect l="l" t="t" r="r" b="b"/>
              <a:pathLst>
                <a:path w="1527809" h="2319020">
                  <a:moveTo>
                    <a:pt x="1479183" y="2273600"/>
                  </a:moveTo>
                  <a:lnTo>
                    <a:pt x="1432983" y="2285837"/>
                  </a:lnTo>
                  <a:lnTo>
                    <a:pt x="1386729" y="2296103"/>
                  </a:lnTo>
                  <a:lnTo>
                    <a:pt x="1340467" y="2304424"/>
                  </a:lnTo>
                  <a:lnTo>
                    <a:pt x="1294243" y="2310826"/>
                  </a:lnTo>
                  <a:lnTo>
                    <a:pt x="1248104" y="2315334"/>
                  </a:lnTo>
                  <a:lnTo>
                    <a:pt x="1202096" y="2317974"/>
                  </a:lnTo>
                  <a:lnTo>
                    <a:pt x="1156265" y="2318772"/>
                  </a:lnTo>
                  <a:lnTo>
                    <a:pt x="1110657" y="2317752"/>
                  </a:lnTo>
                  <a:lnTo>
                    <a:pt x="1065318" y="2314942"/>
                  </a:lnTo>
                  <a:lnTo>
                    <a:pt x="1020295" y="2310365"/>
                  </a:lnTo>
                  <a:lnTo>
                    <a:pt x="975633" y="2304047"/>
                  </a:lnTo>
                  <a:lnTo>
                    <a:pt x="931379" y="2296016"/>
                  </a:lnTo>
                  <a:lnTo>
                    <a:pt x="887579" y="2286294"/>
                  </a:lnTo>
                  <a:lnTo>
                    <a:pt x="844279" y="2274910"/>
                  </a:lnTo>
                  <a:lnTo>
                    <a:pt x="801525" y="2261887"/>
                  </a:lnTo>
                  <a:lnTo>
                    <a:pt x="759364" y="2247251"/>
                  </a:lnTo>
                  <a:lnTo>
                    <a:pt x="717841" y="2231029"/>
                  </a:lnTo>
                  <a:lnTo>
                    <a:pt x="677003" y="2213245"/>
                  </a:lnTo>
                  <a:lnTo>
                    <a:pt x="636895" y="2193925"/>
                  </a:lnTo>
                  <a:lnTo>
                    <a:pt x="597565" y="2173096"/>
                  </a:lnTo>
                  <a:lnTo>
                    <a:pt x="559058" y="2150781"/>
                  </a:lnTo>
                  <a:lnTo>
                    <a:pt x="521421" y="2127007"/>
                  </a:lnTo>
                  <a:lnTo>
                    <a:pt x="484698" y="2101800"/>
                  </a:lnTo>
                  <a:lnTo>
                    <a:pt x="448938" y="2075184"/>
                  </a:lnTo>
                  <a:lnTo>
                    <a:pt x="414185" y="2047187"/>
                  </a:lnTo>
                  <a:lnTo>
                    <a:pt x="380487" y="2017832"/>
                  </a:lnTo>
                  <a:lnTo>
                    <a:pt x="347888" y="1987146"/>
                  </a:lnTo>
                  <a:lnTo>
                    <a:pt x="316436" y="1955154"/>
                  </a:lnTo>
                  <a:lnTo>
                    <a:pt x="286177" y="1921882"/>
                  </a:lnTo>
                  <a:lnTo>
                    <a:pt x="257156" y="1887355"/>
                  </a:lnTo>
                  <a:lnTo>
                    <a:pt x="229419" y="1851600"/>
                  </a:lnTo>
                  <a:lnTo>
                    <a:pt x="203014" y="1814640"/>
                  </a:lnTo>
                  <a:lnTo>
                    <a:pt x="177986" y="1776503"/>
                  </a:lnTo>
                  <a:lnTo>
                    <a:pt x="154381" y="1737214"/>
                  </a:lnTo>
                  <a:lnTo>
                    <a:pt x="132246" y="1696797"/>
                  </a:lnTo>
                  <a:lnTo>
                    <a:pt x="111626" y="1655279"/>
                  </a:lnTo>
                  <a:lnTo>
                    <a:pt x="92568" y="1612686"/>
                  </a:lnTo>
                  <a:lnTo>
                    <a:pt x="75118" y="1569042"/>
                  </a:lnTo>
                  <a:lnTo>
                    <a:pt x="59322" y="1524374"/>
                  </a:lnTo>
                  <a:lnTo>
                    <a:pt x="45226" y="1478707"/>
                  </a:lnTo>
                  <a:lnTo>
                    <a:pt x="32981" y="1432498"/>
                  </a:lnTo>
                  <a:lnTo>
                    <a:pt x="22706" y="1386235"/>
                  </a:lnTo>
                  <a:lnTo>
                    <a:pt x="14376" y="1339966"/>
                  </a:lnTo>
                  <a:lnTo>
                    <a:pt x="7966" y="1293736"/>
                  </a:lnTo>
                  <a:lnTo>
                    <a:pt x="3450" y="1247591"/>
                  </a:lnTo>
                  <a:lnTo>
                    <a:pt x="803" y="1201578"/>
                  </a:lnTo>
                  <a:lnTo>
                    <a:pt x="0" y="1155743"/>
                  </a:lnTo>
                  <a:lnTo>
                    <a:pt x="1013" y="1110131"/>
                  </a:lnTo>
                  <a:lnTo>
                    <a:pt x="3819" y="1064789"/>
                  </a:lnTo>
                  <a:lnTo>
                    <a:pt x="8390" y="1019763"/>
                  </a:lnTo>
                  <a:lnTo>
                    <a:pt x="14703" y="975099"/>
                  </a:lnTo>
                  <a:lnTo>
                    <a:pt x="22731" y="930843"/>
                  </a:lnTo>
                  <a:lnTo>
                    <a:pt x="32449" y="887042"/>
                  </a:lnTo>
                  <a:lnTo>
                    <a:pt x="43830" y="843741"/>
                  </a:lnTo>
                  <a:lnTo>
                    <a:pt x="56851" y="800986"/>
                  </a:lnTo>
                  <a:lnTo>
                    <a:pt x="71484" y="758824"/>
                  </a:lnTo>
                  <a:lnTo>
                    <a:pt x="87705" y="717301"/>
                  </a:lnTo>
                  <a:lnTo>
                    <a:pt x="105487" y="676463"/>
                  </a:lnTo>
                  <a:lnTo>
                    <a:pt x="124806" y="636356"/>
                  </a:lnTo>
                  <a:lnTo>
                    <a:pt x="145636" y="597026"/>
                  </a:lnTo>
                  <a:lnTo>
                    <a:pt x="167951" y="558519"/>
                  </a:lnTo>
                  <a:lnTo>
                    <a:pt x="191725" y="520881"/>
                  </a:lnTo>
                  <a:lnTo>
                    <a:pt x="216934" y="484159"/>
                  </a:lnTo>
                  <a:lnTo>
                    <a:pt x="243551" y="448398"/>
                  </a:lnTo>
                  <a:lnTo>
                    <a:pt x="271550" y="413645"/>
                  </a:lnTo>
                  <a:lnTo>
                    <a:pt x="300908" y="379945"/>
                  </a:lnTo>
                  <a:lnTo>
                    <a:pt x="331597" y="347346"/>
                  </a:lnTo>
                  <a:lnTo>
                    <a:pt x="363592" y="315892"/>
                  </a:lnTo>
                  <a:lnTo>
                    <a:pt x="396868" y="285631"/>
                  </a:lnTo>
                  <a:lnTo>
                    <a:pt x="431400" y="256608"/>
                  </a:lnTo>
                  <a:lnTo>
                    <a:pt x="467160" y="228869"/>
                  </a:lnTo>
                  <a:lnTo>
                    <a:pt x="504125" y="202461"/>
                  </a:lnTo>
                  <a:lnTo>
                    <a:pt x="542268" y="177429"/>
                  </a:lnTo>
                  <a:lnTo>
                    <a:pt x="581564" y="153820"/>
                  </a:lnTo>
                  <a:lnTo>
                    <a:pt x="621988" y="131679"/>
                  </a:lnTo>
                  <a:lnTo>
                    <a:pt x="663513" y="111054"/>
                  </a:lnTo>
                  <a:lnTo>
                    <a:pt x="706114" y="91989"/>
                  </a:lnTo>
                  <a:lnTo>
                    <a:pt x="749766" y="74532"/>
                  </a:lnTo>
                  <a:lnTo>
                    <a:pt x="794443" y="58728"/>
                  </a:lnTo>
                  <a:lnTo>
                    <a:pt x="840119" y="44623"/>
                  </a:lnTo>
                  <a:lnTo>
                    <a:pt x="888633" y="31842"/>
                  </a:lnTo>
                  <a:lnTo>
                    <a:pt x="937516" y="21201"/>
                  </a:lnTo>
                  <a:lnTo>
                    <a:pt x="986700" y="12698"/>
                  </a:lnTo>
                  <a:lnTo>
                    <a:pt x="1036115" y="6331"/>
                  </a:lnTo>
                  <a:lnTo>
                    <a:pt x="1085691" y="2099"/>
                  </a:lnTo>
                  <a:lnTo>
                    <a:pt x="1135360" y="0"/>
                  </a:lnTo>
                  <a:lnTo>
                    <a:pt x="1185051" y="30"/>
                  </a:lnTo>
                  <a:lnTo>
                    <a:pt x="1234696" y="2190"/>
                  </a:lnTo>
                  <a:lnTo>
                    <a:pt x="1284225" y="6476"/>
                  </a:lnTo>
                  <a:lnTo>
                    <a:pt x="1333568" y="12886"/>
                  </a:lnTo>
                  <a:lnTo>
                    <a:pt x="1382656" y="21419"/>
                  </a:lnTo>
                  <a:lnTo>
                    <a:pt x="1431420" y="32073"/>
                  </a:lnTo>
                  <a:lnTo>
                    <a:pt x="1479790" y="44846"/>
                  </a:lnTo>
                  <a:lnTo>
                    <a:pt x="1527697" y="59736"/>
                  </a:lnTo>
                  <a:lnTo>
                    <a:pt x="1159651" y="1159175"/>
                  </a:lnTo>
                  <a:lnTo>
                    <a:pt x="1479183" y="22736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989173" y="3065158"/>
            <a:ext cx="1297115" cy="2456625"/>
            <a:chOff x="9075293" y="2786507"/>
            <a:chExt cx="1179195" cy="2233295"/>
          </a:xfrm>
        </p:grpSpPr>
        <p:sp>
          <p:nvSpPr>
            <p:cNvPr id="9" name="object 9"/>
            <p:cNvSpPr/>
            <p:nvPr/>
          </p:nvSpPr>
          <p:spPr>
            <a:xfrm>
              <a:off x="9084818" y="2796032"/>
              <a:ext cx="1160145" cy="2214245"/>
            </a:xfrm>
            <a:custGeom>
              <a:avLst/>
              <a:gdLst/>
              <a:ahLst/>
              <a:cxnLst/>
              <a:rect l="l" t="t" r="r" b="b"/>
              <a:pathLst>
                <a:path w="1160145" h="2214245">
                  <a:moveTo>
                    <a:pt x="368173" y="0"/>
                  </a:moveTo>
                  <a:lnTo>
                    <a:pt x="0" y="1099438"/>
                  </a:lnTo>
                  <a:lnTo>
                    <a:pt x="319531" y="2213863"/>
                  </a:lnTo>
                  <a:lnTo>
                    <a:pt x="366969" y="2199152"/>
                  </a:lnTo>
                  <a:lnTo>
                    <a:pt x="413505" y="2182514"/>
                  </a:lnTo>
                  <a:lnTo>
                    <a:pt x="459091" y="2163994"/>
                  </a:lnTo>
                  <a:lnTo>
                    <a:pt x="503681" y="2143636"/>
                  </a:lnTo>
                  <a:lnTo>
                    <a:pt x="547229" y="2121486"/>
                  </a:lnTo>
                  <a:lnTo>
                    <a:pt x="589687" y="2097589"/>
                  </a:lnTo>
                  <a:lnTo>
                    <a:pt x="631008" y="2071989"/>
                  </a:lnTo>
                  <a:lnTo>
                    <a:pt x="671147" y="2044731"/>
                  </a:lnTo>
                  <a:lnTo>
                    <a:pt x="710056" y="2015861"/>
                  </a:lnTo>
                  <a:lnTo>
                    <a:pt x="747688" y="1985423"/>
                  </a:lnTo>
                  <a:lnTo>
                    <a:pt x="783996" y="1953462"/>
                  </a:lnTo>
                  <a:lnTo>
                    <a:pt x="818934" y="1920023"/>
                  </a:lnTo>
                  <a:lnTo>
                    <a:pt x="852455" y="1885150"/>
                  </a:lnTo>
                  <a:lnTo>
                    <a:pt x="884513" y="1848890"/>
                  </a:lnTo>
                  <a:lnTo>
                    <a:pt x="915060" y="1811286"/>
                  </a:lnTo>
                  <a:lnTo>
                    <a:pt x="944049" y="1772384"/>
                  </a:lnTo>
                  <a:lnTo>
                    <a:pt x="971434" y="1732228"/>
                  </a:lnTo>
                  <a:lnTo>
                    <a:pt x="997169" y="1690864"/>
                  </a:lnTo>
                  <a:lnTo>
                    <a:pt x="1021205" y="1648336"/>
                  </a:lnTo>
                  <a:lnTo>
                    <a:pt x="1043497" y="1604689"/>
                  </a:lnTo>
                  <a:lnTo>
                    <a:pt x="1063998" y="1559968"/>
                  </a:lnTo>
                  <a:lnTo>
                    <a:pt x="1082661" y="1514218"/>
                  </a:lnTo>
                  <a:lnTo>
                    <a:pt x="1099438" y="1467484"/>
                  </a:lnTo>
                  <a:lnTo>
                    <a:pt x="1113688" y="1421860"/>
                  </a:lnTo>
                  <a:lnTo>
                    <a:pt x="1125971" y="1376096"/>
                  </a:lnTo>
                  <a:lnTo>
                    <a:pt x="1136312" y="1330240"/>
                  </a:lnTo>
                  <a:lnTo>
                    <a:pt x="1144735" y="1284338"/>
                  </a:lnTo>
                  <a:lnTo>
                    <a:pt x="1151262" y="1238439"/>
                  </a:lnTo>
                  <a:lnTo>
                    <a:pt x="1155917" y="1192589"/>
                  </a:lnTo>
                  <a:lnTo>
                    <a:pt x="1158724" y="1146835"/>
                  </a:lnTo>
                  <a:lnTo>
                    <a:pt x="1159706" y="1101226"/>
                  </a:lnTo>
                  <a:lnTo>
                    <a:pt x="1158886" y="1055807"/>
                  </a:lnTo>
                  <a:lnTo>
                    <a:pt x="1156289" y="1010626"/>
                  </a:lnTo>
                  <a:lnTo>
                    <a:pt x="1151937" y="965730"/>
                  </a:lnTo>
                  <a:lnTo>
                    <a:pt x="1145855" y="921167"/>
                  </a:lnTo>
                  <a:lnTo>
                    <a:pt x="1138065" y="876984"/>
                  </a:lnTo>
                  <a:lnTo>
                    <a:pt x="1128591" y="833227"/>
                  </a:lnTo>
                  <a:lnTo>
                    <a:pt x="1117456" y="789944"/>
                  </a:lnTo>
                  <a:lnTo>
                    <a:pt x="1104685" y="747183"/>
                  </a:lnTo>
                  <a:lnTo>
                    <a:pt x="1090300" y="704990"/>
                  </a:lnTo>
                  <a:lnTo>
                    <a:pt x="1074326" y="663413"/>
                  </a:lnTo>
                  <a:lnTo>
                    <a:pt x="1056785" y="622499"/>
                  </a:lnTo>
                  <a:lnTo>
                    <a:pt x="1037701" y="582294"/>
                  </a:lnTo>
                  <a:lnTo>
                    <a:pt x="1017097" y="542847"/>
                  </a:lnTo>
                  <a:lnTo>
                    <a:pt x="994998" y="504205"/>
                  </a:lnTo>
                  <a:lnTo>
                    <a:pt x="971426" y="466414"/>
                  </a:lnTo>
                  <a:lnTo>
                    <a:pt x="946405" y="429522"/>
                  </a:lnTo>
                  <a:lnTo>
                    <a:pt x="919958" y="393575"/>
                  </a:lnTo>
                  <a:lnTo>
                    <a:pt x="892109" y="358623"/>
                  </a:lnTo>
                  <a:lnTo>
                    <a:pt x="862882" y="324710"/>
                  </a:lnTo>
                  <a:lnTo>
                    <a:pt x="832300" y="291885"/>
                  </a:lnTo>
                  <a:lnTo>
                    <a:pt x="800387" y="260195"/>
                  </a:lnTo>
                  <a:lnTo>
                    <a:pt x="767165" y="229687"/>
                  </a:lnTo>
                  <a:lnTo>
                    <a:pt x="732659" y="200408"/>
                  </a:lnTo>
                  <a:lnTo>
                    <a:pt x="696891" y="172406"/>
                  </a:lnTo>
                  <a:lnTo>
                    <a:pt x="659886" y="145727"/>
                  </a:lnTo>
                  <a:lnTo>
                    <a:pt x="621667" y="120419"/>
                  </a:lnTo>
                  <a:lnTo>
                    <a:pt x="582258" y="96528"/>
                  </a:lnTo>
                  <a:lnTo>
                    <a:pt x="541681" y="74103"/>
                  </a:lnTo>
                  <a:lnTo>
                    <a:pt x="499960" y="53191"/>
                  </a:lnTo>
                  <a:lnTo>
                    <a:pt x="457120" y="33838"/>
                  </a:lnTo>
                  <a:lnTo>
                    <a:pt x="413183" y="16092"/>
                  </a:lnTo>
                  <a:lnTo>
                    <a:pt x="368173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4818" y="2796032"/>
              <a:ext cx="1160145" cy="2214245"/>
            </a:xfrm>
            <a:custGeom>
              <a:avLst/>
              <a:gdLst/>
              <a:ahLst/>
              <a:cxnLst/>
              <a:rect l="l" t="t" r="r" b="b"/>
              <a:pathLst>
                <a:path w="1160145" h="2214245">
                  <a:moveTo>
                    <a:pt x="368173" y="0"/>
                  </a:moveTo>
                  <a:lnTo>
                    <a:pt x="413183" y="16092"/>
                  </a:lnTo>
                  <a:lnTo>
                    <a:pt x="457120" y="33838"/>
                  </a:lnTo>
                  <a:lnTo>
                    <a:pt x="499960" y="53191"/>
                  </a:lnTo>
                  <a:lnTo>
                    <a:pt x="541681" y="74103"/>
                  </a:lnTo>
                  <a:lnTo>
                    <a:pt x="582258" y="96528"/>
                  </a:lnTo>
                  <a:lnTo>
                    <a:pt x="621667" y="120419"/>
                  </a:lnTo>
                  <a:lnTo>
                    <a:pt x="659886" y="145727"/>
                  </a:lnTo>
                  <a:lnTo>
                    <a:pt x="696891" y="172406"/>
                  </a:lnTo>
                  <a:lnTo>
                    <a:pt x="732659" y="200408"/>
                  </a:lnTo>
                  <a:lnTo>
                    <a:pt x="767165" y="229687"/>
                  </a:lnTo>
                  <a:lnTo>
                    <a:pt x="800387" y="260195"/>
                  </a:lnTo>
                  <a:lnTo>
                    <a:pt x="832300" y="291885"/>
                  </a:lnTo>
                  <a:lnTo>
                    <a:pt x="862882" y="324710"/>
                  </a:lnTo>
                  <a:lnTo>
                    <a:pt x="892109" y="358623"/>
                  </a:lnTo>
                  <a:lnTo>
                    <a:pt x="919958" y="393575"/>
                  </a:lnTo>
                  <a:lnTo>
                    <a:pt x="946405" y="429522"/>
                  </a:lnTo>
                  <a:lnTo>
                    <a:pt x="971426" y="466414"/>
                  </a:lnTo>
                  <a:lnTo>
                    <a:pt x="994998" y="504205"/>
                  </a:lnTo>
                  <a:lnTo>
                    <a:pt x="1017097" y="542847"/>
                  </a:lnTo>
                  <a:lnTo>
                    <a:pt x="1037701" y="582294"/>
                  </a:lnTo>
                  <a:lnTo>
                    <a:pt x="1056785" y="622499"/>
                  </a:lnTo>
                  <a:lnTo>
                    <a:pt x="1074326" y="663413"/>
                  </a:lnTo>
                  <a:lnTo>
                    <a:pt x="1090300" y="704990"/>
                  </a:lnTo>
                  <a:lnTo>
                    <a:pt x="1104685" y="747183"/>
                  </a:lnTo>
                  <a:lnTo>
                    <a:pt x="1117456" y="789944"/>
                  </a:lnTo>
                  <a:lnTo>
                    <a:pt x="1128591" y="833227"/>
                  </a:lnTo>
                  <a:lnTo>
                    <a:pt x="1138065" y="876984"/>
                  </a:lnTo>
                  <a:lnTo>
                    <a:pt x="1145855" y="921167"/>
                  </a:lnTo>
                  <a:lnTo>
                    <a:pt x="1151937" y="965730"/>
                  </a:lnTo>
                  <a:lnTo>
                    <a:pt x="1156289" y="1010626"/>
                  </a:lnTo>
                  <a:lnTo>
                    <a:pt x="1158886" y="1055807"/>
                  </a:lnTo>
                  <a:lnTo>
                    <a:pt x="1159706" y="1101226"/>
                  </a:lnTo>
                  <a:lnTo>
                    <a:pt x="1158724" y="1146835"/>
                  </a:lnTo>
                  <a:lnTo>
                    <a:pt x="1155917" y="1192589"/>
                  </a:lnTo>
                  <a:lnTo>
                    <a:pt x="1151262" y="1238439"/>
                  </a:lnTo>
                  <a:lnTo>
                    <a:pt x="1144735" y="1284338"/>
                  </a:lnTo>
                  <a:lnTo>
                    <a:pt x="1136312" y="1330240"/>
                  </a:lnTo>
                  <a:lnTo>
                    <a:pt x="1125971" y="1376096"/>
                  </a:lnTo>
                  <a:lnTo>
                    <a:pt x="1113688" y="1421860"/>
                  </a:lnTo>
                  <a:lnTo>
                    <a:pt x="1099438" y="1467484"/>
                  </a:lnTo>
                  <a:lnTo>
                    <a:pt x="1082661" y="1514218"/>
                  </a:lnTo>
                  <a:lnTo>
                    <a:pt x="1063998" y="1559968"/>
                  </a:lnTo>
                  <a:lnTo>
                    <a:pt x="1043497" y="1604689"/>
                  </a:lnTo>
                  <a:lnTo>
                    <a:pt x="1021205" y="1648336"/>
                  </a:lnTo>
                  <a:lnTo>
                    <a:pt x="997169" y="1690864"/>
                  </a:lnTo>
                  <a:lnTo>
                    <a:pt x="971434" y="1732228"/>
                  </a:lnTo>
                  <a:lnTo>
                    <a:pt x="944049" y="1772384"/>
                  </a:lnTo>
                  <a:lnTo>
                    <a:pt x="915060" y="1811286"/>
                  </a:lnTo>
                  <a:lnTo>
                    <a:pt x="884513" y="1848890"/>
                  </a:lnTo>
                  <a:lnTo>
                    <a:pt x="852455" y="1885150"/>
                  </a:lnTo>
                  <a:lnTo>
                    <a:pt x="818934" y="1920023"/>
                  </a:lnTo>
                  <a:lnTo>
                    <a:pt x="783996" y="1953462"/>
                  </a:lnTo>
                  <a:lnTo>
                    <a:pt x="747688" y="1985423"/>
                  </a:lnTo>
                  <a:lnTo>
                    <a:pt x="710056" y="2015861"/>
                  </a:lnTo>
                  <a:lnTo>
                    <a:pt x="671147" y="2044731"/>
                  </a:lnTo>
                  <a:lnTo>
                    <a:pt x="631008" y="2071989"/>
                  </a:lnTo>
                  <a:lnTo>
                    <a:pt x="589687" y="2097589"/>
                  </a:lnTo>
                  <a:lnTo>
                    <a:pt x="547229" y="2121486"/>
                  </a:lnTo>
                  <a:lnTo>
                    <a:pt x="503681" y="2143636"/>
                  </a:lnTo>
                  <a:lnTo>
                    <a:pt x="459091" y="2163994"/>
                  </a:lnTo>
                  <a:lnTo>
                    <a:pt x="413505" y="2182514"/>
                  </a:lnTo>
                  <a:lnTo>
                    <a:pt x="366969" y="2199152"/>
                  </a:lnTo>
                  <a:lnTo>
                    <a:pt x="319531" y="2213863"/>
                  </a:lnTo>
                  <a:lnTo>
                    <a:pt x="0" y="1099438"/>
                  </a:lnTo>
                  <a:lnTo>
                    <a:pt x="36817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09395" y="3966167"/>
            <a:ext cx="827723" cy="526363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algn="ctr">
              <a:lnSpc>
                <a:spcPts val="2013"/>
              </a:lnSpc>
              <a:spcBef>
                <a:spcPts val="105"/>
              </a:spcBef>
            </a:pPr>
            <a:r>
              <a:rPr sz="1760" spc="-17" dirty="0">
                <a:solidFill>
                  <a:srgbClr val="404040"/>
                </a:solidFill>
                <a:latin typeface="Microsoft Sans Serif"/>
                <a:cs typeface="Microsoft Sans Serif"/>
              </a:rPr>
              <a:t>196</a:t>
            </a:r>
            <a:r>
              <a:rPr sz="1760" spc="-33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760" spc="-22" dirty="0">
                <a:solidFill>
                  <a:srgbClr val="404040"/>
                </a:solidFill>
                <a:latin typeface="Microsoft Sans Serif"/>
                <a:cs typeface="Microsoft Sans Serif"/>
              </a:rPr>
              <a:t>430</a:t>
            </a:r>
            <a:endParaRPr sz="1760">
              <a:latin typeface="Microsoft Sans Serif"/>
              <a:cs typeface="Microsoft Sans Serif"/>
            </a:endParaRPr>
          </a:p>
          <a:p>
            <a:pPr algn="ctr">
              <a:lnSpc>
                <a:spcPts val="2013"/>
              </a:lnSpc>
            </a:pPr>
            <a:r>
              <a:rPr sz="176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60%</a:t>
            </a:r>
            <a:endParaRPr sz="176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24147" y="4010787"/>
            <a:ext cx="827723" cy="526363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algn="ctr">
              <a:lnSpc>
                <a:spcPts val="2013"/>
              </a:lnSpc>
              <a:spcBef>
                <a:spcPts val="105"/>
              </a:spcBef>
            </a:pPr>
            <a:r>
              <a:rPr sz="1760" spc="-17" dirty="0">
                <a:solidFill>
                  <a:srgbClr val="404040"/>
                </a:solidFill>
                <a:latin typeface="Microsoft Sans Serif"/>
                <a:cs typeface="Microsoft Sans Serif"/>
              </a:rPr>
              <a:t>133</a:t>
            </a:r>
            <a:r>
              <a:rPr sz="1760" spc="-33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760" spc="-17" dirty="0">
                <a:solidFill>
                  <a:srgbClr val="404040"/>
                </a:solidFill>
                <a:latin typeface="Microsoft Sans Serif"/>
                <a:cs typeface="Microsoft Sans Serif"/>
              </a:rPr>
              <a:t>223</a:t>
            </a:r>
            <a:endParaRPr sz="1760">
              <a:latin typeface="Microsoft Sans Serif"/>
              <a:cs typeface="Microsoft Sans Serif"/>
            </a:endParaRPr>
          </a:p>
          <a:p>
            <a:pPr algn="ctr">
              <a:lnSpc>
                <a:spcPts val="2013"/>
              </a:lnSpc>
            </a:pPr>
            <a:r>
              <a:rPr sz="176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40%</a:t>
            </a:r>
            <a:endParaRPr sz="176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03409" y="2114360"/>
            <a:ext cx="455422" cy="328680"/>
          </a:xfrm>
          <a:prstGeom prst="rect">
            <a:avLst/>
          </a:prstGeom>
        </p:spPr>
        <p:txBody>
          <a:bodyPr vert="horz" wrap="square" lIns="0" tIns="15367" rIns="0" bIns="0" rtlCol="0">
            <a:spAutoFit/>
          </a:bodyPr>
          <a:lstStyle/>
          <a:p>
            <a:pPr marL="13970">
              <a:spcBef>
                <a:spcPts val="121"/>
              </a:spcBef>
            </a:pPr>
            <a:r>
              <a:rPr sz="2035" spc="6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2035" spc="-33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035" spc="6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endParaRPr sz="2035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45259" y="6164541"/>
            <a:ext cx="116650" cy="116650"/>
            <a:chOff x="7853553" y="5604128"/>
            <a:chExt cx="106045" cy="106045"/>
          </a:xfrm>
        </p:grpSpPr>
        <p:sp>
          <p:nvSpPr>
            <p:cNvPr id="15" name="object 15"/>
            <p:cNvSpPr/>
            <p:nvPr/>
          </p:nvSpPr>
          <p:spPr>
            <a:xfrm>
              <a:off x="7863078" y="5613653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86868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863078" y="5613653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86868"/>
                  </a:moveTo>
                  <a:lnTo>
                    <a:pt x="86868" y="86868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8686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81466" y="6089802"/>
            <a:ext cx="736918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Девочки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672892" y="6164541"/>
            <a:ext cx="116650" cy="116650"/>
            <a:chOff x="8787765" y="5604128"/>
            <a:chExt cx="106045" cy="106045"/>
          </a:xfrm>
        </p:grpSpPr>
        <p:sp>
          <p:nvSpPr>
            <p:cNvPr id="19" name="object 19"/>
            <p:cNvSpPr/>
            <p:nvPr/>
          </p:nvSpPr>
          <p:spPr>
            <a:xfrm>
              <a:off x="8797290" y="5613653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86868" y="0"/>
                  </a:moveTo>
                  <a:lnTo>
                    <a:pt x="0" y="0"/>
                  </a:lnTo>
                  <a:lnTo>
                    <a:pt x="0" y="86868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797290" y="5613653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86868"/>
                  </a:moveTo>
                  <a:lnTo>
                    <a:pt x="86868" y="86868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8686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809099" y="6089802"/>
            <a:ext cx="876618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Мальчи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4990" y="3716998"/>
            <a:ext cx="750189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50" dirty="0">
                <a:latin typeface="Microsoft Sans Serif"/>
                <a:cs typeface="Microsoft Sans Serif"/>
              </a:rPr>
              <a:t>(</a:t>
            </a:r>
            <a:r>
              <a:rPr sz="1760" spc="-83" dirty="0">
                <a:latin typeface="Microsoft Sans Serif"/>
                <a:cs typeface="Microsoft Sans Serif"/>
              </a:rPr>
              <a:t>4</a:t>
            </a:r>
            <a:r>
              <a:rPr sz="1760" spc="-17" dirty="0">
                <a:latin typeface="Microsoft Sans Serif"/>
                <a:cs typeface="Microsoft Sans Serif"/>
              </a:rPr>
              <a:t>6</a:t>
            </a:r>
            <a:r>
              <a:rPr sz="1760" spc="-44" dirty="0">
                <a:latin typeface="Microsoft Sans Serif"/>
                <a:cs typeface="Microsoft Sans Serif"/>
              </a:rPr>
              <a:t>,</a:t>
            </a:r>
            <a:r>
              <a:rPr sz="1760" spc="-88" dirty="0">
                <a:latin typeface="Microsoft Sans Serif"/>
                <a:cs typeface="Microsoft Sans Serif"/>
              </a:rPr>
              <a:t>3</a:t>
            </a:r>
            <a:r>
              <a:rPr sz="1760" spc="-110" dirty="0">
                <a:latin typeface="Microsoft Sans Serif"/>
                <a:cs typeface="Microsoft Sans Serif"/>
              </a:rPr>
              <a:t>%)</a:t>
            </a:r>
            <a:endParaRPr sz="176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34990" y="4726190"/>
            <a:ext cx="750189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50" dirty="0">
                <a:latin typeface="Microsoft Sans Serif"/>
                <a:cs typeface="Microsoft Sans Serif"/>
              </a:rPr>
              <a:t>(</a:t>
            </a:r>
            <a:r>
              <a:rPr sz="1760" spc="-83" dirty="0">
                <a:latin typeface="Microsoft Sans Serif"/>
                <a:cs typeface="Microsoft Sans Serif"/>
              </a:rPr>
              <a:t>4</a:t>
            </a:r>
            <a:r>
              <a:rPr sz="1760" spc="-17" dirty="0">
                <a:latin typeface="Microsoft Sans Serif"/>
                <a:cs typeface="Microsoft Sans Serif"/>
              </a:rPr>
              <a:t>4</a:t>
            </a:r>
            <a:r>
              <a:rPr sz="1760" spc="-44" dirty="0">
                <a:latin typeface="Microsoft Sans Serif"/>
                <a:cs typeface="Microsoft Sans Serif"/>
              </a:rPr>
              <a:t>,</a:t>
            </a:r>
            <a:r>
              <a:rPr sz="1760" spc="-88" dirty="0">
                <a:latin typeface="Microsoft Sans Serif"/>
                <a:cs typeface="Microsoft Sans Serif"/>
              </a:rPr>
              <a:t>1</a:t>
            </a:r>
            <a:r>
              <a:rPr sz="1760" spc="-110" dirty="0">
                <a:latin typeface="Microsoft Sans Serif"/>
                <a:cs typeface="Microsoft Sans Serif"/>
              </a:rPr>
              <a:t>%)</a:t>
            </a:r>
            <a:endParaRPr sz="176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42395" y="5700178"/>
            <a:ext cx="627952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50" dirty="0">
                <a:latin typeface="Microsoft Sans Serif"/>
                <a:cs typeface="Microsoft Sans Serif"/>
              </a:rPr>
              <a:t>(</a:t>
            </a:r>
            <a:r>
              <a:rPr sz="1760" spc="-83" dirty="0">
                <a:latin typeface="Microsoft Sans Serif"/>
                <a:cs typeface="Microsoft Sans Serif"/>
              </a:rPr>
              <a:t>8</a:t>
            </a:r>
            <a:r>
              <a:rPr sz="1760" spc="-44" dirty="0">
                <a:latin typeface="Microsoft Sans Serif"/>
                <a:cs typeface="Microsoft Sans Serif"/>
              </a:rPr>
              <a:t>,</a:t>
            </a:r>
            <a:r>
              <a:rPr sz="1760" spc="-88" dirty="0">
                <a:latin typeface="Microsoft Sans Serif"/>
                <a:cs typeface="Microsoft Sans Serif"/>
              </a:rPr>
              <a:t>8</a:t>
            </a:r>
            <a:r>
              <a:rPr sz="1760" spc="-110" dirty="0">
                <a:latin typeface="Microsoft Sans Serif"/>
                <a:cs typeface="Microsoft Sans Serif"/>
              </a:rPr>
              <a:t>%)</a:t>
            </a:r>
            <a:endParaRPr sz="176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7278" y="2707190"/>
            <a:ext cx="628650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50" dirty="0">
                <a:latin typeface="Microsoft Sans Serif"/>
                <a:cs typeface="Microsoft Sans Serif"/>
              </a:rPr>
              <a:t>(</a:t>
            </a:r>
            <a:r>
              <a:rPr sz="1760" spc="-88" dirty="0">
                <a:latin typeface="Microsoft Sans Serif"/>
                <a:cs typeface="Microsoft Sans Serif"/>
              </a:rPr>
              <a:t>0</a:t>
            </a:r>
            <a:r>
              <a:rPr sz="1760" spc="-44" dirty="0">
                <a:latin typeface="Microsoft Sans Serif"/>
                <a:cs typeface="Microsoft Sans Serif"/>
              </a:rPr>
              <a:t>,</a:t>
            </a:r>
            <a:r>
              <a:rPr sz="1760" spc="-88" dirty="0">
                <a:latin typeface="Microsoft Sans Serif"/>
                <a:cs typeface="Microsoft Sans Serif"/>
              </a:rPr>
              <a:t>8</a:t>
            </a:r>
            <a:r>
              <a:rPr sz="1760" spc="-110" dirty="0">
                <a:latin typeface="Microsoft Sans Serif"/>
                <a:cs typeface="Microsoft Sans Serif"/>
              </a:rPr>
              <a:t>%)</a:t>
            </a:r>
            <a:endParaRPr sz="176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20578" y="2693136"/>
            <a:ext cx="580454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11" dirty="0">
                <a:latin typeface="Microsoft Sans Serif"/>
                <a:cs typeface="Microsoft Sans Serif"/>
              </a:rPr>
              <a:t>2</a:t>
            </a:r>
            <a:r>
              <a:rPr sz="1760" spc="-72" dirty="0">
                <a:latin typeface="Microsoft Sans Serif"/>
                <a:cs typeface="Microsoft Sans Serif"/>
              </a:rPr>
              <a:t> </a:t>
            </a:r>
            <a:r>
              <a:rPr sz="1760" spc="-17" dirty="0">
                <a:latin typeface="Microsoft Sans Serif"/>
                <a:cs typeface="Microsoft Sans Serif"/>
              </a:rPr>
              <a:t>790</a:t>
            </a:r>
            <a:endParaRPr sz="176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77799" y="975384"/>
            <a:ext cx="4334193" cy="733425"/>
            <a:chOff x="792226" y="886713"/>
            <a:chExt cx="3940175" cy="666750"/>
          </a:xfrm>
        </p:grpSpPr>
        <p:sp>
          <p:nvSpPr>
            <p:cNvPr id="28" name="object 28"/>
            <p:cNvSpPr/>
            <p:nvPr/>
          </p:nvSpPr>
          <p:spPr>
            <a:xfrm>
              <a:off x="798576" y="893063"/>
              <a:ext cx="3927475" cy="654050"/>
            </a:xfrm>
            <a:custGeom>
              <a:avLst/>
              <a:gdLst/>
              <a:ahLst/>
              <a:cxnLst/>
              <a:rect l="l" t="t" r="r" b="b"/>
              <a:pathLst>
                <a:path w="3927475" h="654050">
                  <a:moveTo>
                    <a:pt x="3818382" y="0"/>
                  </a:moveTo>
                  <a:lnTo>
                    <a:pt x="108965" y="0"/>
                  </a:lnTo>
                  <a:lnTo>
                    <a:pt x="66549" y="8560"/>
                  </a:lnTo>
                  <a:lnTo>
                    <a:pt x="31913" y="31908"/>
                  </a:lnTo>
                  <a:lnTo>
                    <a:pt x="8562" y="66544"/>
                  </a:lnTo>
                  <a:lnTo>
                    <a:pt x="0" y="108965"/>
                  </a:lnTo>
                  <a:lnTo>
                    <a:pt x="0" y="544830"/>
                  </a:lnTo>
                  <a:lnTo>
                    <a:pt x="8562" y="587251"/>
                  </a:lnTo>
                  <a:lnTo>
                    <a:pt x="31913" y="621887"/>
                  </a:lnTo>
                  <a:lnTo>
                    <a:pt x="66549" y="645235"/>
                  </a:lnTo>
                  <a:lnTo>
                    <a:pt x="108965" y="653796"/>
                  </a:lnTo>
                  <a:lnTo>
                    <a:pt x="3818382" y="653796"/>
                  </a:lnTo>
                  <a:lnTo>
                    <a:pt x="3860803" y="645235"/>
                  </a:lnTo>
                  <a:lnTo>
                    <a:pt x="3895439" y="621887"/>
                  </a:lnTo>
                  <a:lnTo>
                    <a:pt x="3918787" y="587251"/>
                  </a:lnTo>
                  <a:lnTo>
                    <a:pt x="3927348" y="544830"/>
                  </a:lnTo>
                  <a:lnTo>
                    <a:pt x="3927348" y="108965"/>
                  </a:lnTo>
                  <a:lnTo>
                    <a:pt x="3918787" y="66544"/>
                  </a:lnTo>
                  <a:lnTo>
                    <a:pt x="3895439" y="31908"/>
                  </a:lnTo>
                  <a:lnTo>
                    <a:pt x="3860803" y="8560"/>
                  </a:lnTo>
                  <a:lnTo>
                    <a:pt x="381838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98576" y="893063"/>
              <a:ext cx="3927475" cy="654050"/>
            </a:xfrm>
            <a:custGeom>
              <a:avLst/>
              <a:gdLst/>
              <a:ahLst/>
              <a:cxnLst/>
              <a:rect l="l" t="t" r="r" b="b"/>
              <a:pathLst>
                <a:path w="3927475" h="654050">
                  <a:moveTo>
                    <a:pt x="0" y="108965"/>
                  </a:moveTo>
                  <a:lnTo>
                    <a:pt x="8562" y="66544"/>
                  </a:lnTo>
                  <a:lnTo>
                    <a:pt x="31913" y="31908"/>
                  </a:lnTo>
                  <a:lnTo>
                    <a:pt x="66549" y="8560"/>
                  </a:lnTo>
                  <a:lnTo>
                    <a:pt x="108965" y="0"/>
                  </a:lnTo>
                  <a:lnTo>
                    <a:pt x="3818382" y="0"/>
                  </a:lnTo>
                  <a:lnTo>
                    <a:pt x="3860803" y="8560"/>
                  </a:lnTo>
                  <a:lnTo>
                    <a:pt x="3895439" y="31908"/>
                  </a:lnTo>
                  <a:lnTo>
                    <a:pt x="3918787" y="66544"/>
                  </a:lnTo>
                  <a:lnTo>
                    <a:pt x="3927348" y="108965"/>
                  </a:lnTo>
                  <a:lnTo>
                    <a:pt x="3927348" y="544830"/>
                  </a:lnTo>
                  <a:lnTo>
                    <a:pt x="3918787" y="587251"/>
                  </a:lnTo>
                  <a:lnTo>
                    <a:pt x="3895439" y="621887"/>
                  </a:lnTo>
                  <a:lnTo>
                    <a:pt x="3860803" y="645235"/>
                  </a:lnTo>
                  <a:lnTo>
                    <a:pt x="3818382" y="653796"/>
                  </a:lnTo>
                  <a:lnTo>
                    <a:pt x="108965" y="653796"/>
                  </a:lnTo>
                  <a:lnTo>
                    <a:pt x="66549" y="645235"/>
                  </a:lnTo>
                  <a:lnTo>
                    <a:pt x="31913" y="621887"/>
                  </a:lnTo>
                  <a:lnTo>
                    <a:pt x="8562" y="587251"/>
                  </a:lnTo>
                  <a:lnTo>
                    <a:pt x="0" y="544830"/>
                  </a:lnTo>
                  <a:lnTo>
                    <a:pt x="0" y="108965"/>
                  </a:lnTo>
                  <a:close/>
                </a:path>
              </a:pathLst>
            </a:custGeom>
            <a:ln w="12700">
              <a:solidFill>
                <a:srgbClr val="156F56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02319" y="1209522"/>
            <a:ext cx="3484817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b="1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540" b="1" spc="-3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40" b="1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540" b="1" spc="-1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40" b="1" dirty="0">
                <a:solidFill>
                  <a:srgbClr val="FFFFFF"/>
                </a:solidFill>
                <a:latin typeface="Verdana"/>
                <a:cs typeface="Verdana"/>
              </a:rPr>
              <a:t>337</a:t>
            </a:r>
            <a:r>
              <a:rPr sz="1540" b="1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40" b="1" dirty="0">
                <a:solidFill>
                  <a:srgbClr val="FFFFFF"/>
                </a:solidFill>
                <a:latin typeface="Verdana"/>
                <a:cs typeface="Verdana"/>
              </a:rPr>
              <a:t>886 </a:t>
            </a:r>
            <a:r>
              <a:rPr sz="1540" b="1" spc="-6" dirty="0">
                <a:solidFill>
                  <a:srgbClr val="FFFFFF"/>
                </a:solidFill>
                <a:latin typeface="Verdana"/>
                <a:cs typeface="Verdana"/>
              </a:rPr>
              <a:t>обучающихся</a:t>
            </a:r>
            <a:endParaRPr sz="154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97" y="158979"/>
            <a:ext cx="3709035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850" spc="-6" dirty="0">
                <a:solidFill>
                  <a:srgbClr val="A96A21"/>
                </a:solidFill>
                <a:latin typeface="Verdana"/>
                <a:cs typeface="Verdana"/>
              </a:rPr>
              <a:t>ПРОГРАММЫ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64839" y="4512659"/>
            <a:ext cx="2272918" cy="2312734"/>
            <a:chOff x="3416808" y="4102417"/>
            <a:chExt cx="2066289" cy="2102485"/>
          </a:xfrm>
        </p:grpSpPr>
        <p:sp>
          <p:nvSpPr>
            <p:cNvPr id="4" name="object 4"/>
            <p:cNvSpPr/>
            <p:nvPr/>
          </p:nvSpPr>
          <p:spPr>
            <a:xfrm>
              <a:off x="3466338" y="4211573"/>
              <a:ext cx="481965" cy="208915"/>
            </a:xfrm>
            <a:custGeom>
              <a:avLst/>
              <a:gdLst/>
              <a:ahLst/>
              <a:cxnLst/>
              <a:rect l="l" t="t" r="r" b="b"/>
              <a:pathLst>
                <a:path w="481964" h="208914">
                  <a:moveTo>
                    <a:pt x="48158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81584" y="208787"/>
                  </a:lnTo>
                  <a:lnTo>
                    <a:pt x="48158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3466338" y="4211573"/>
              <a:ext cx="481965" cy="208915"/>
            </a:xfrm>
            <a:custGeom>
              <a:avLst/>
              <a:gdLst/>
              <a:ahLst/>
              <a:cxnLst/>
              <a:rect l="l" t="t" r="r" b="b"/>
              <a:pathLst>
                <a:path w="481964" h="208914">
                  <a:moveTo>
                    <a:pt x="0" y="208787"/>
                  </a:moveTo>
                  <a:lnTo>
                    <a:pt x="481584" y="208787"/>
                  </a:lnTo>
                  <a:lnTo>
                    <a:pt x="481584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3466338" y="4630673"/>
              <a:ext cx="2007235" cy="208915"/>
            </a:xfrm>
            <a:custGeom>
              <a:avLst/>
              <a:gdLst/>
              <a:ahLst/>
              <a:cxnLst/>
              <a:rect l="l" t="t" r="r" b="b"/>
              <a:pathLst>
                <a:path w="2007235" h="208914">
                  <a:moveTo>
                    <a:pt x="2007108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007108" y="208787"/>
                  </a:lnTo>
                  <a:lnTo>
                    <a:pt x="2007108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3466338" y="4630673"/>
              <a:ext cx="2007235" cy="208915"/>
            </a:xfrm>
            <a:custGeom>
              <a:avLst/>
              <a:gdLst/>
              <a:ahLst/>
              <a:cxnLst/>
              <a:rect l="l" t="t" r="r" b="b"/>
              <a:pathLst>
                <a:path w="2007235" h="208914">
                  <a:moveTo>
                    <a:pt x="0" y="208787"/>
                  </a:moveTo>
                  <a:lnTo>
                    <a:pt x="2007108" y="208787"/>
                  </a:lnTo>
                  <a:lnTo>
                    <a:pt x="2007108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8" name="object 8"/>
            <p:cNvSpPr/>
            <p:nvPr/>
          </p:nvSpPr>
          <p:spPr>
            <a:xfrm>
              <a:off x="3466338" y="5048249"/>
              <a:ext cx="1720850" cy="208915"/>
            </a:xfrm>
            <a:custGeom>
              <a:avLst/>
              <a:gdLst/>
              <a:ahLst/>
              <a:cxnLst/>
              <a:rect l="l" t="t" r="r" b="b"/>
              <a:pathLst>
                <a:path w="1720850" h="208914">
                  <a:moveTo>
                    <a:pt x="1720595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1720595" y="208787"/>
                  </a:lnTo>
                  <a:lnTo>
                    <a:pt x="1720595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3466338" y="5048249"/>
              <a:ext cx="1720850" cy="208915"/>
            </a:xfrm>
            <a:custGeom>
              <a:avLst/>
              <a:gdLst/>
              <a:ahLst/>
              <a:cxnLst/>
              <a:rect l="l" t="t" r="r" b="b"/>
              <a:pathLst>
                <a:path w="1720850" h="208914">
                  <a:moveTo>
                    <a:pt x="0" y="208787"/>
                  </a:moveTo>
                  <a:lnTo>
                    <a:pt x="1720595" y="208787"/>
                  </a:lnTo>
                  <a:lnTo>
                    <a:pt x="1720595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466338" y="5467349"/>
              <a:ext cx="192405" cy="208915"/>
            </a:xfrm>
            <a:custGeom>
              <a:avLst/>
              <a:gdLst/>
              <a:ahLst/>
              <a:cxnLst/>
              <a:rect l="l" t="t" r="r" b="b"/>
              <a:pathLst>
                <a:path w="192404" h="208914">
                  <a:moveTo>
                    <a:pt x="19202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192024" y="208787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6338" y="5467349"/>
              <a:ext cx="192405" cy="208915"/>
            </a:xfrm>
            <a:custGeom>
              <a:avLst/>
              <a:gdLst/>
              <a:ahLst/>
              <a:cxnLst/>
              <a:rect l="l" t="t" r="r" b="b"/>
              <a:pathLst>
                <a:path w="192404" h="208914">
                  <a:moveTo>
                    <a:pt x="0" y="208787"/>
                  </a:moveTo>
                  <a:lnTo>
                    <a:pt x="192024" y="208787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66338" y="5884925"/>
              <a:ext cx="43180" cy="208915"/>
            </a:xfrm>
            <a:custGeom>
              <a:avLst/>
              <a:gdLst/>
              <a:ahLst/>
              <a:cxnLst/>
              <a:rect l="l" t="t" r="r" b="b"/>
              <a:pathLst>
                <a:path w="43179" h="208914">
                  <a:moveTo>
                    <a:pt x="42672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42672" y="208788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6338" y="5884925"/>
              <a:ext cx="43180" cy="208915"/>
            </a:xfrm>
            <a:custGeom>
              <a:avLst/>
              <a:gdLst/>
              <a:ahLst/>
              <a:cxnLst/>
              <a:rect l="l" t="t" r="r" b="b"/>
              <a:pathLst>
                <a:path w="43179" h="208914">
                  <a:moveTo>
                    <a:pt x="0" y="208788"/>
                  </a:moveTo>
                  <a:lnTo>
                    <a:pt x="42672" y="208788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2087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416808" y="4107179"/>
              <a:ext cx="50800" cy="2092960"/>
            </a:xfrm>
            <a:custGeom>
              <a:avLst/>
              <a:gdLst/>
              <a:ahLst/>
              <a:cxnLst/>
              <a:rect l="l" t="t" r="r" b="b"/>
              <a:pathLst>
                <a:path w="50800" h="2092960">
                  <a:moveTo>
                    <a:pt x="50291" y="0"/>
                  </a:moveTo>
                  <a:lnTo>
                    <a:pt x="50291" y="2092452"/>
                  </a:lnTo>
                </a:path>
                <a:path w="50800" h="2092960">
                  <a:moveTo>
                    <a:pt x="0" y="0"/>
                  </a:moveTo>
                  <a:lnTo>
                    <a:pt x="50291" y="0"/>
                  </a:lnTo>
                </a:path>
                <a:path w="50800" h="2092960">
                  <a:moveTo>
                    <a:pt x="0" y="417576"/>
                  </a:moveTo>
                  <a:lnTo>
                    <a:pt x="50291" y="417576"/>
                  </a:lnTo>
                </a:path>
                <a:path w="50800" h="2092960">
                  <a:moveTo>
                    <a:pt x="0" y="836676"/>
                  </a:moveTo>
                  <a:lnTo>
                    <a:pt x="50291" y="836676"/>
                  </a:lnTo>
                </a:path>
                <a:path w="50800" h="2092960">
                  <a:moveTo>
                    <a:pt x="0" y="1255776"/>
                  </a:moveTo>
                  <a:lnTo>
                    <a:pt x="50291" y="1255776"/>
                  </a:lnTo>
                </a:path>
                <a:path w="50800" h="2092960">
                  <a:moveTo>
                    <a:pt x="0" y="1673352"/>
                  </a:moveTo>
                  <a:lnTo>
                    <a:pt x="50291" y="1673352"/>
                  </a:lnTo>
                </a:path>
                <a:path w="50800" h="2092960">
                  <a:moveTo>
                    <a:pt x="0" y="2092452"/>
                  </a:moveTo>
                  <a:lnTo>
                    <a:pt x="50291" y="209245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00483" y="5069572"/>
            <a:ext cx="420497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b="1" spc="-6" dirty="0">
                <a:solidFill>
                  <a:srgbClr val="404040"/>
                </a:solidFill>
                <a:latin typeface="Arial"/>
                <a:cs typeface="Arial"/>
              </a:rPr>
              <a:t>48%</a:t>
            </a:r>
            <a:endParaRPr sz="154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5039" y="5529884"/>
            <a:ext cx="420497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b="1" spc="-6" dirty="0">
                <a:solidFill>
                  <a:srgbClr val="404040"/>
                </a:solidFill>
                <a:latin typeface="Arial"/>
                <a:cs typeface="Arial"/>
              </a:rPr>
              <a:t>41%</a:t>
            </a:r>
            <a:endParaRPr sz="154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4309" y="5990224"/>
            <a:ext cx="312230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b="1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54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79446" y="5521447"/>
            <a:ext cx="695008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Базовая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4909" y="5982177"/>
            <a:ext cx="1072198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spc="-50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1540" spc="-77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1540" spc="6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1540" spc="-28" dirty="0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sz="1540" spc="6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540" spc="6" dirty="0">
                <a:solidFill>
                  <a:srgbClr val="585858"/>
                </a:solidFill>
                <a:latin typeface="Calibri"/>
                <a:cs typeface="Calibri"/>
              </a:rPr>
              <a:t>нн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ая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2845" y="6450563"/>
            <a:ext cx="1188847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891286" algn="l"/>
              </a:tabLst>
            </a:pPr>
            <a:r>
              <a:rPr sz="2310" spc="-8" baseline="1984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2310" spc="-41" baseline="1984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2310" spc="-33" baseline="1984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2310" spc="-8" baseline="1984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е	</a:t>
            </a:r>
            <a:r>
              <a:rPr sz="1540" b="1" spc="-6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endParaRPr sz="154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3454" y="4047667"/>
            <a:ext cx="3690874" cy="1274516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993518">
              <a:spcBef>
                <a:spcPts val="105"/>
              </a:spcBef>
            </a:pPr>
            <a:r>
              <a:rPr sz="1760" spc="-50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1760" spc="6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60" spc="-6" dirty="0">
                <a:solidFill>
                  <a:srgbClr val="585858"/>
                </a:solidFill>
                <a:latin typeface="Calibri"/>
                <a:cs typeface="Calibri"/>
              </a:rPr>
              <a:t>программы</a:t>
            </a:r>
            <a:endParaRPr sz="1760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1870">
              <a:latin typeface="Calibri"/>
              <a:cs typeface="Calibri"/>
            </a:endParaRPr>
          </a:p>
          <a:p>
            <a:pPr marL="13970">
              <a:tabLst>
                <a:tab pos="3282252" algn="l"/>
              </a:tabLst>
            </a:pP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310" spc="-17" baseline="1984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ат</a:t>
            </a:r>
            <a:r>
              <a:rPr sz="2310" spc="-57" baseline="1984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310" spc="-8" baseline="1984" dirty="0">
                <a:solidFill>
                  <a:srgbClr val="585858"/>
                </a:solidFill>
                <a:latin typeface="Calibri"/>
                <a:cs typeface="Calibri"/>
              </a:rPr>
              <a:t>ос</a:t>
            </a:r>
            <a:r>
              <a:rPr sz="2310" spc="-17" baseline="1984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310" spc="-8" baseline="1984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чная</a:t>
            </a:r>
            <a:r>
              <a:rPr sz="2310" spc="519" baseline="1984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r>
              <a:rPr sz="2310" spc="-48" baseline="1984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ани</a:t>
            </a:r>
            <a:r>
              <a:rPr sz="2310" spc="-17" baseline="1984" dirty="0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sz="2310" spc="-83" baseline="1984" dirty="0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sz="2310" spc="-8" baseline="1984" dirty="0">
                <a:solidFill>
                  <a:srgbClr val="585858"/>
                </a:solidFill>
                <a:latin typeface="Calibri"/>
                <a:cs typeface="Calibri"/>
              </a:rPr>
              <a:t>ля</a:t>
            </a:r>
            <a:r>
              <a:rPr sz="2310" spc="-17" baseline="1984" dirty="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sz="2310" baseline="1984" dirty="0">
                <a:solidFill>
                  <a:srgbClr val="585858"/>
                </a:solidFill>
                <a:latin typeface="Calibri"/>
                <a:cs typeface="Calibri"/>
              </a:rPr>
              <a:t>ная	</a:t>
            </a:r>
            <a:r>
              <a:rPr sz="1540" b="1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54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1485">
              <a:latin typeface="Arial"/>
              <a:cs typeface="Arial"/>
            </a:endParaRPr>
          </a:p>
          <a:p>
            <a:pPr marL="1012127"/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Ознакомительная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64358" y="1157973"/>
            <a:ext cx="1931353" cy="1931353"/>
            <a:chOff x="4416371" y="1052702"/>
            <a:chExt cx="1755775" cy="1755775"/>
          </a:xfrm>
        </p:grpSpPr>
        <p:sp>
          <p:nvSpPr>
            <p:cNvPr id="23" name="object 23"/>
            <p:cNvSpPr/>
            <p:nvPr/>
          </p:nvSpPr>
          <p:spPr>
            <a:xfrm>
              <a:off x="5039486" y="1062227"/>
              <a:ext cx="1123315" cy="1736725"/>
            </a:xfrm>
            <a:custGeom>
              <a:avLst/>
              <a:gdLst/>
              <a:ahLst/>
              <a:cxnLst/>
              <a:rect l="l" t="t" r="r" b="b"/>
              <a:pathLst>
                <a:path w="1123314" h="1736725">
                  <a:moveTo>
                    <a:pt x="254635" y="0"/>
                  </a:moveTo>
                  <a:lnTo>
                    <a:pt x="254635" y="868299"/>
                  </a:lnTo>
                  <a:lnTo>
                    <a:pt x="0" y="1698371"/>
                  </a:lnTo>
                  <a:lnTo>
                    <a:pt x="49890" y="1712051"/>
                  </a:lnTo>
                  <a:lnTo>
                    <a:pt x="100421" y="1722744"/>
                  </a:lnTo>
                  <a:lnTo>
                    <a:pt x="151470" y="1730420"/>
                  </a:lnTo>
                  <a:lnTo>
                    <a:pt x="202915" y="1735048"/>
                  </a:lnTo>
                  <a:lnTo>
                    <a:pt x="254635" y="1736598"/>
                  </a:lnTo>
                  <a:lnTo>
                    <a:pt x="302264" y="1735313"/>
                  </a:lnTo>
                  <a:lnTo>
                    <a:pt x="349222" y="1731502"/>
                  </a:lnTo>
                  <a:lnTo>
                    <a:pt x="395444" y="1725233"/>
                  </a:lnTo>
                  <a:lnTo>
                    <a:pt x="440862" y="1716571"/>
                  </a:lnTo>
                  <a:lnTo>
                    <a:pt x="485411" y="1705581"/>
                  </a:lnTo>
                  <a:lnTo>
                    <a:pt x="529024" y="1692331"/>
                  </a:lnTo>
                  <a:lnTo>
                    <a:pt x="571635" y="1676887"/>
                  </a:lnTo>
                  <a:lnTo>
                    <a:pt x="613178" y="1659315"/>
                  </a:lnTo>
                  <a:lnTo>
                    <a:pt x="653586" y="1639680"/>
                  </a:lnTo>
                  <a:lnTo>
                    <a:pt x="692794" y="1618050"/>
                  </a:lnTo>
                  <a:lnTo>
                    <a:pt x="730735" y="1594490"/>
                  </a:lnTo>
                  <a:lnTo>
                    <a:pt x="767343" y="1569067"/>
                  </a:lnTo>
                  <a:lnTo>
                    <a:pt x="802551" y="1541847"/>
                  </a:lnTo>
                  <a:lnTo>
                    <a:pt x="836294" y="1512896"/>
                  </a:lnTo>
                  <a:lnTo>
                    <a:pt x="868505" y="1482280"/>
                  </a:lnTo>
                  <a:lnTo>
                    <a:pt x="899118" y="1450066"/>
                  </a:lnTo>
                  <a:lnTo>
                    <a:pt x="928066" y="1416319"/>
                  </a:lnTo>
                  <a:lnTo>
                    <a:pt x="955284" y="1381106"/>
                  </a:lnTo>
                  <a:lnTo>
                    <a:pt x="980706" y="1344494"/>
                  </a:lnTo>
                  <a:lnTo>
                    <a:pt x="1004264" y="1306547"/>
                  </a:lnTo>
                  <a:lnTo>
                    <a:pt x="1025893" y="1267334"/>
                  </a:lnTo>
                  <a:lnTo>
                    <a:pt x="1045526" y="1226919"/>
                  </a:lnTo>
                  <a:lnTo>
                    <a:pt x="1063098" y="1185368"/>
                  </a:lnTo>
                  <a:lnTo>
                    <a:pt x="1078541" y="1142750"/>
                  </a:lnTo>
                  <a:lnTo>
                    <a:pt x="1091791" y="1099128"/>
                  </a:lnTo>
                  <a:lnTo>
                    <a:pt x="1102780" y="1054570"/>
                  </a:lnTo>
                  <a:lnTo>
                    <a:pt x="1111442" y="1009142"/>
                  </a:lnTo>
                  <a:lnTo>
                    <a:pt x="1117712" y="962910"/>
                  </a:lnTo>
                  <a:lnTo>
                    <a:pt x="1121522" y="915940"/>
                  </a:lnTo>
                  <a:lnTo>
                    <a:pt x="1122807" y="868299"/>
                  </a:lnTo>
                  <a:lnTo>
                    <a:pt x="1121522" y="820657"/>
                  </a:lnTo>
                  <a:lnTo>
                    <a:pt x="1117712" y="773687"/>
                  </a:lnTo>
                  <a:lnTo>
                    <a:pt x="1111442" y="727455"/>
                  </a:lnTo>
                  <a:lnTo>
                    <a:pt x="1102780" y="682027"/>
                  </a:lnTo>
                  <a:lnTo>
                    <a:pt x="1091791" y="637469"/>
                  </a:lnTo>
                  <a:lnTo>
                    <a:pt x="1078541" y="593847"/>
                  </a:lnTo>
                  <a:lnTo>
                    <a:pt x="1063098" y="551229"/>
                  </a:lnTo>
                  <a:lnTo>
                    <a:pt x="1045526" y="509678"/>
                  </a:lnTo>
                  <a:lnTo>
                    <a:pt x="1025893" y="469263"/>
                  </a:lnTo>
                  <a:lnTo>
                    <a:pt x="1004264" y="430050"/>
                  </a:lnTo>
                  <a:lnTo>
                    <a:pt x="980706" y="392103"/>
                  </a:lnTo>
                  <a:lnTo>
                    <a:pt x="955284" y="355491"/>
                  </a:lnTo>
                  <a:lnTo>
                    <a:pt x="928066" y="320278"/>
                  </a:lnTo>
                  <a:lnTo>
                    <a:pt x="899118" y="286531"/>
                  </a:lnTo>
                  <a:lnTo>
                    <a:pt x="868505" y="254317"/>
                  </a:lnTo>
                  <a:lnTo>
                    <a:pt x="836294" y="223701"/>
                  </a:lnTo>
                  <a:lnTo>
                    <a:pt x="802551" y="194750"/>
                  </a:lnTo>
                  <a:lnTo>
                    <a:pt x="767343" y="167530"/>
                  </a:lnTo>
                  <a:lnTo>
                    <a:pt x="730735" y="142107"/>
                  </a:lnTo>
                  <a:lnTo>
                    <a:pt x="692794" y="118547"/>
                  </a:lnTo>
                  <a:lnTo>
                    <a:pt x="653586" y="96917"/>
                  </a:lnTo>
                  <a:lnTo>
                    <a:pt x="613178" y="77282"/>
                  </a:lnTo>
                  <a:lnTo>
                    <a:pt x="571635" y="59710"/>
                  </a:lnTo>
                  <a:lnTo>
                    <a:pt x="529024" y="44266"/>
                  </a:lnTo>
                  <a:lnTo>
                    <a:pt x="485411" y="31016"/>
                  </a:lnTo>
                  <a:lnTo>
                    <a:pt x="440862" y="20026"/>
                  </a:lnTo>
                  <a:lnTo>
                    <a:pt x="395444" y="11364"/>
                  </a:lnTo>
                  <a:lnTo>
                    <a:pt x="349222" y="5095"/>
                  </a:lnTo>
                  <a:lnTo>
                    <a:pt x="302264" y="1284"/>
                  </a:lnTo>
                  <a:lnTo>
                    <a:pt x="254635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9486" y="1062227"/>
              <a:ext cx="1123315" cy="1736725"/>
            </a:xfrm>
            <a:custGeom>
              <a:avLst/>
              <a:gdLst/>
              <a:ahLst/>
              <a:cxnLst/>
              <a:rect l="l" t="t" r="r" b="b"/>
              <a:pathLst>
                <a:path w="1123314" h="1736725">
                  <a:moveTo>
                    <a:pt x="254635" y="0"/>
                  </a:moveTo>
                  <a:lnTo>
                    <a:pt x="302264" y="1284"/>
                  </a:lnTo>
                  <a:lnTo>
                    <a:pt x="349222" y="5095"/>
                  </a:lnTo>
                  <a:lnTo>
                    <a:pt x="395444" y="11364"/>
                  </a:lnTo>
                  <a:lnTo>
                    <a:pt x="440862" y="20026"/>
                  </a:lnTo>
                  <a:lnTo>
                    <a:pt x="485411" y="31016"/>
                  </a:lnTo>
                  <a:lnTo>
                    <a:pt x="529024" y="44266"/>
                  </a:lnTo>
                  <a:lnTo>
                    <a:pt x="571635" y="59710"/>
                  </a:lnTo>
                  <a:lnTo>
                    <a:pt x="613178" y="77282"/>
                  </a:lnTo>
                  <a:lnTo>
                    <a:pt x="653586" y="96917"/>
                  </a:lnTo>
                  <a:lnTo>
                    <a:pt x="692794" y="118547"/>
                  </a:lnTo>
                  <a:lnTo>
                    <a:pt x="730735" y="142107"/>
                  </a:lnTo>
                  <a:lnTo>
                    <a:pt x="767343" y="167530"/>
                  </a:lnTo>
                  <a:lnTo>
                    <a:pt x="802551" y="194750"/>
                  </a:lnTo>
                  <a:lnTo>
                    <a:pt x="836294" y="223701"/>
                  </a:lnTo>
                  <a:lnTo>
                    <a:pt x="868505" y="254317"/>
                  </a:lnTo>
                  <a:lnTo>
                    <a:pt x="899118" y="286531"/>
                  </a:lnTo>
                  <a:lnTo>
                    <a:pt x="928066" y="320278"/>
                  </a:lnTo>
                  <a:lnTo>
                    <a:pt x="955284" y="355491"/>
                  </a:lnTo>
                  <a:lnTo>
                    <a:pt x="980706" y="392103"/>
                  </a:lnTo>
                  <a:lnTo>
                    <a:pt x="1004264" y="430050"/>
                  </a:lnTo>
                  <a:lnTo>
                    <a:pt x="1025893" y="469263"/>
                  </a:lnTo>
                  <a:lnTo>
                    <a:pt x="1045526" y="509678"/>
                  </a:lnTo>
                  <a:lnTo>
                    <a:pt x="1063098" y="551229"/>
                  </a:lnTo>
                  <a:lnTo>
                    <a:pt x="1078541" y="593847"/>
                  </a:lnTo>
                  <a:lnTo>
                    <a:pt x="1091791" y="637469"/>
                  </a:lnTo>
                  <a:lnTo>
                    <a:pt x="1102780" y="682027"/>
                  </a:lnTo>
                  <a:lnTo>
                    <a:pt x="1111442" y="727455"/>
                  </a:lnTo>
                  <a:lnTo>
                    <a:pt x="1117712" y="773687"/>
                  </a:lnTo>
                  <a:lnTo>
                    <a:pt x="1121522" y="820657"/>
                  </a:lnTo>
                  <a:lnTo>
                    <a:pt x="1122807" y="868299"/>
                  </a:lnTo>
                  <a:lnTo>
                    <a:pt x="1121522" y="915940"/>
                  </a:lnTo>
                  <a:lnTo>
                    <a:pt x="1117712" y="962910"/>
                  </a:lnTo>
                  <a:lnTo>
                    <a:pt x="1111442" y="1009142"/>
                  </a:lnTo>
                  <a:lnTo>
                    <a:pt x="1102780" y="1054570"/>
                  </a:lnTo>
                  <a:lnTo>
                    <a:pt x="1091791" y="1099128"/>
                  </a:lnTo>
                  <a:lnTo>
                    <a:pt x="1078541" y="1142750"/>
                  </a:lnTo>
                  <a:lnTo>
                    <a:pt x="1063098" y="1185368"/>
                  </a:lnTo>
                  <a:lnTo>
                    <a:pt x="1045526" y="1226919"/>
                  </a:lnTo>
                  <a:lnTo>
                    <a:pt x="1025893" y="1267334"/>
                  </a:lnTo>
                  <a:lnTo>
                    <a:pt x="1004264" y="1306547"/>
                  </a:lnTo>
                  <a:lnTo>
                    <a:pt x="980706" y="1344494"/>
                  </a:lnTo>
                  <a:lnTo>
                    <a:pt x="955284" y="1381106"/>
                  </a:lnTo>
                  <a:lnTo>
                    <a:pt x="928066" y="1416319"/>
                  </a:lnTo>
                  <a:lnTo>
                    <a:pt x="899118" y="1450066"/>
                  </a:lnTo>
                  <a:lnTo>
                    <a:pt x="868505" y="1482280"/>
                  </a:lnTo>
                  <a:lnTo>
                    <a:pt x="836294" y="1512896"/>
                  </a:lnTo>
                  <a:lnTo>
                    <a:pt x="802551" y="1541847"/>
                  </a:lnTo>
                  <a:lnTo>
                    <a:pt x="767343" y="1569067"/>
                  </a:lnTo>
                  <a:lnTo>
                    <a:pt x="730735" y="1594490"/>
                  </a:lnTo>
                  <a:lnTo>
                    <a:pt x="692794" y="1618050"/>
                  </a:lnTo>
                  <a:lnTo>
                    <a:pt x="653586" y="1639680"/>
                  </a:lnTo>
                  <a:lnTo>
                    <a:pt x="613178" y="1659315"/>
                  </a:lnTo>
                  <a:lnTo>
                    <a:pt x="571635" y="1676887"/>
                  </a:lnTo>
                  <a:lnTo>
                    <a:pt x="529024" y="1692331"/>
                  </a:lnTo>
                  <a:lnTo>
                    <a:pt x="485411" y="1705581"/>
                  </a:lnTo>
                  <a:lnTo>
                    <a:pt x="440862" y="1716571"/>
                  </a:lnTo>
                  <a:lnTo>
                    <a:pt x="395444" y="1725233"/>
                  </a:lnTo>
                  <a:lnTo>
                    <a:pt x="349222" y="1731502"/>
                  </a:lnTo>
                  <a:lnTo>
                    <a:pt x="302264" y="1735313"/>
                  </a:lnTo>
                  <a:lnTo>
                    <a:pt x="254635" y="1736598"/>
                  </a:lnTo>
                  <a:lnTo>
                    <a:pt x="202915" y="1735048"/>
                  </a:lnTo>
                  <a:lnTo>
                    <a:pt x="151470" y="1730420"/>
                  </a:lnTo>
                  <a:lnTo>
                    <a:pt x="100421" y="1722744"/>
                  </a:lnTo>
                  <a:lnTo>
                    <a:pt x="49890" y="1712051"/>
                  </a:lnTo>
                  <a:lnTo>
                    <a:pt x="0" y="1698371"/>
                  </a:lnTo>
                  <a:lnTo>
                    <a:pt x="254635" y="868299"/>
                  </a:lnTo>
                  <a:lnTo>
                    <a:pt x="25463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425896" y="1073403"/>
              <a:ext cx="868680" cy="1687195"/>
            </a:xfrm>
            <a:custGeom>
              <a:avLst/>
              <a:gdLst/>
              <a:ahLst/>
              <a:cxnLst/>
              <a:rect l="l" t="t" r="r" b="b"/>
              <a:pathLst>
                <a:path w="868679" h="1687195">
                  <a:moveTo>
                    <a:pt x="729414" y="0"/>
                  </a:moveTo>
                  <a:lnTo>
                    <a:pt x="680908" y="9286"/>
                  </a:lnTo>
                  <a:lnTo>
                    <a:pt x="633363" y="21207"/>
                  </a:lnTo>
                  <a:lnTo>
                    <a:pt x="586862" y="35690"/>
                  </a:lnTo>
                  <a:lnTo>
                    <a:pt x="541492" y="52662"/>
                  </a:lnTo>
                  <a:lnTo>
                    <a:pt x="497336" y="72048"/>
                  </a:lnTo>
                  <a:lnTo>
                    <a:pt x="454478" y="93776"/>
                  </a:lnTo>
                  <a:lnTo>
                    <a:pt x="413004" y="117771"/>
                  </a:lnTo>
                  <a:lnTo>
                    <a:pt x="372997" y="143961"/>
                  </a:lnTo>
                  <a:lnTo>
                    <a:pt x="334543" y="172271"/>
                  </a:lnTo>
                  <a:lnTo>
                    <a:pt x="297725" y="202628"/>
                  </a:lnTo>
                  <a:lnTo>
                    <a:pt x="262629" y="234959"/>
                  </a:lnTo>
                  <a:lnTo>
                    <a:pt x="229338" y="269190"/>
                  </a:lnTo>
                  <a:lnTo>
                    <a:pt x="197937" y="305247"/>
                  </a:lnTo>
                  <a:lnTo>
                    <a:pt x="168511" y="343057"/>
                  </a:lnTo>
                  <a:lnTo>
                    <a:pt x="141144" y="382547"/>
                  </a:lnTo>
                  <a:lnTo>
                    <a:pt x="115921" y="423643"/>
                  </a:lnTo>
                  <a:lnTo>
                    <a:pt x="92926" y="466271"/>
                  </a:lnTo>
                  <a:lnTo>
                    <a:pt x="72243" y="510358"/>
                  </a:lnTo>
                  <a:lnTo>
                    <a:pt x="53957" y="555830"/>
                  </a:lnTo>
                  <a:lnTo>
                    <a:pt x="38153" y="602615"/>
                  </a:lnTo>
                  <a:lnTo>
                    <a:pt x="25414" y="648526"/>
                  </a:lnTo>
                  <a:lnTo>
                    <a:pt x="15286" y="694537"/>
                  </a:lnTo>
                  <a:lnTo>
                    <a:pt x="7724" y="740564"/>
                  </a:lnTo>
                  <a:lnTo>
                    <a:pt x="2685" y="786525"/>
                  </a:lnTo>
                  <a:lnTo>
                    <a:pt x="124" y="832338"/>
                  </a:lnTo>
                  <a:lnTo>
                    <a:pt x="0" y="877918"/>
                  </a:lnTo>
                  <a:lnTo>
                    <a:pt x="2266" y="923184"/>
                  </a:lnTo>
                  <a:lnTo>
                    <a:pt x="6880" y="968053"/>
                  </a:lnTo>
                  <a:lnTo>
                    <a:pt x="13797" y="1012442"/>
                  </a:lnTo>
                  <a:lnTo>
                    <a:pt x="22974" y="1056268"/>
                  </a:lnTo>
                  <a:lnTo>
                    <a:pt x="34368" y="1099449"/>
                  </a:lnTo>
                  <a:lnTo>
                    <a:pt x="47933" y="1141901"/>
                  </a:lnTo>
                  <a:lnTo>
                    <a:pt x="63627" y="1183543"/>
                  </a:lnTo>
                  <a:lnTo>
                    <a:pt x="81406" y="1224291"/>
                  </a:lnTo>
                  <a:lnTo>
                    <a:pt x="101225" y="1264062"/>
                  </a:lnTo>
                  <a:lnTo>
                    <a:pt x="123041" y="1302775"/>
                  </a:lnTo>
                  <a:lnTo>
                    <a:pt x="146810" y="1340345"/>
                  </a:lnTo>
                  <a:lnTo>
                    <a:pt x="172488" y="1376691"/>
                  </a:lnTo>
                  <a:lnTo>
                    <a:pt x="200031" y="1411729"/>
                  </a:lnTo>
                  <a:lnTo>
                    <a:pt x="229397" y="1445377"/>
                  </a:lnTo>
                  <a:lnTo>
                    <a:pt x="260539" y="1477552"/>
                  </a:lnTo>
                  <a:lnTo>
                    <a:pt x="293416" y="1508172"/>
                  </a:lnTo>
                  <a:lnTo>
                    <a:pt x="327983" y="1537153"/>
                  </a:lnTo>
                  <a:lnTo>
                    <a:pt x="364196" y="1564413"/>
                  </a:lnTo>
                  <a:lnTo>
                    <a:pt x="402011" y="1589869"/>
                  </a:lnTo>
                  <a:lnTo>
                    <a:pt x="441385" y="1613438"/>
                  </a:lnTo>
                  <a:lnTo>
                    <a:pt x="482274" y="1635038"/>
                  </a:lnTo>
                  <a:lnTo>
                    <a:pt x="524634" y="1654586"/>
                  </a:lnTo>
                  <a:lnTo>
                    <a:pt x="568420" y="1671999"/>
                  </a:lnTo>
                  <a:lnTo>
                    <a:pt x="613590" y="1687195"/>
                  </a:lnTo>
                  <a:lnTo>
                    <a:pt x="868225" y="857123"/>
                  </a:lnTo>
                  <a:lnTo>
                    <a:pt x="72941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425896" y="1073403"/>
              <a:ext cx="868680" cy="1687195"/>
            </a:xfrm>
            <a:custGeom>
              <a:avLst/>
              <a:gdLst/>
              <a:ahLst/>
              <a:cxnLst/>
              <a:rect l="l" t="t" r="r" b="b"/>
              <a:pathLst>
                <a:path w="868679" h="1687195">
                  <a:moveTo>
                    <a:pt x="613590" y="1687195"/>
                  </a:moveTo>
                  <a:lnTo>
                    <a:pt x="568420" y="1671999"/>
                  </a:lnTo>
                  <a:lnTo>
                    <a:pt x="524634" y="1654586"/>
                  </a:lnTo>
                  <a:lnTo>
                    <a:pt x="482274" y="1635038"/>
                  </a:lnTo>
                  <a:lnTo>
                    <a:pt x="441385" y="1613438"/>
                  </a:lnTo>
                  <a:lnTo>
                    <a:pt x="402011" y="1589869"/>
                  </a:lnTo>
                  <a:lnTo>
                    <a:pt x="364196" y="1564413"/>
                  </a:lnTo>
                  <a:lnTo>
                    <a:pt x="327983" y="1537153"/>
                  </a:lnTo>
                  <a:lnTo>
                    <a:pt x="293416" y="1508172"/>
                  </a:lnTo>
                  <a:lnTo>
                    <a:pt x="260539" y="1477552"/>
                  </a:lnTo>
                  <a:lnTo>
                    <a:pt x="229397" y="1445377"/>
                  </a:lnTo>
                  <a:lnTo>
                    <a:pt x="200031" y="1411729"/>
                  </a:lnTo>
                  <a:lnTo>
                    <a:pt x="172488" y="1376691"/>
                  </a:lnTo>
                  <a:lnTo>
                    <a:pt x="146810" y="1340345"/>
                  </a:lnTo>
                  <a:lnTo>
                    <a:pt x="123041" y="1302775"/>
                  </a:lnTo>
                  <a:lnTo>
                    <a:pt x="101225" y="1264062"/>
                  </a:lnTo>
                  <a:lnTo>
                    <a:pt x="81406" y="1224291"/>
                  </a:lnTo>
                  <a:lnTo>
                    <a:pt x="63627" y="1183543"/>
                  </a:lnTo>
                  <a:lnTo>
                    <a:pt x="47933" y="1141901"/>
                  </a:lnTo>
                  <a:lnTo>
                    <a:pt x="34368" y="1099449"/>
                  </a:lnTo>
                  <a:lnTo>
                    <a:pt x="22974" y="1056268"/>
                  </a:lnTo>
                  <a:lnTo>
                    <a:pt x="13797" y="1012442"/>
                  </a:lnTo>
                  <a:lnTo>
                    <a:pt x="6880" y="968053"/>
                  </a:lnTo>
                  <a:lnTo>
                    <a:pt x="2266" y="923184"/>
                  </a:lnTo>
                  <a:lnTo>
                    <a:pt x="0" y="877918"/>
                  </a:lnTo>
                  <a:lnTo>
                    <a:pt x="124" y="832338"/>
                  </a:lnTo>
                  <a:lnTo>
                    <a:pt x="2685" y="786525"/>
                  </a:lnTo>
                  <a:lnTo>
                    <a:pt x="7724" y="740564"/>
                  </a:lnTo>
                  <a:lnTo>
                    <a:pt x="15286" y="694537"/>
                  </a:lnTo>
                  <a:lnTo>
                    <a:pt x="25414" y="648526"/>
                  </a:lnTo>
                  <a:lnTo>
                    <a:pt x="38153" y="602615"/>
                  </a:lnTo>
                  <a:lnTo>
                    <a:pt x="53957" y="555830"/>
                  </a:lnTo>
                  <a:lnTo>
                    <a:pt x="72243" y="510358"/>
                  </a:lnTo>
                  <a:lnTo>
                    <a:pt x="92926" y="466271"/>
                  </a:lnTo>
                  <a:lnTo>
                    <a:pt x="115921" y="423643"/>
                  </a:lnTo>
                  <a:lnTo>
                    <a:pt x="141144" y="382547"/>
                  </a:lnTo>
                  <a:lnTo>
                    <a:pt x="168511" y="343057"/>
                  </a:lnTo>
                  <a:lnTo>
                    <a:pt x="197937" y="305247"/>
                  </a:lnTo>
                  <a:lnTo>
                    <a:pt x="229338" y="269190"/>
                  </a:lnTo>
                  <a:lnTo>
                    <a:pt x="262629" y="234959"/>
                  </a:lnTo>
                  <a:lnTo>
                    <a:pt x="297725" y="202628"/>
                  </a:lnTo>
                  <a:lnTo>
                    <a:pt x="334543" y="172271"/>
                  </a:lnTo>
                  <a:lnTo>
                    <a:pt x="372997" y="143961"/>
                  </a:lnTo>
                  <a:lnTo>
                    <a:pt x="413004" y="117771"/>
                  </a:lnTo>
                  <a:lnTo>
                    <a:pt x="454478" y="93776"/>
                  </a:lnTo>
                  <a:lnTo>
                    <a:pt x="497336" y="72048"/>
                  </a:lnTo>
                  <a:lnTo>
                    <a:pt x="541492" y="52662"/>
                  </a:lnTo>
                  <a:lnTo>
                    <a:pt x="586862" y="35690"/>
                  </a:lnTo>
                  <a:lnTo>
                    <a:pt x="633363" y="21207"/>
                  </a:lnTo>
                  <a:lnTo>
                    <a:pt x="680908" y="9286"/>
                  </a:lnTo>
                  <a:lnTo>
                    <a:pt x="729414" y="0"/>
                  </a:lnTo>
                  <a:lnTo>
                    <a:pt x="868225" y="857123"/>
                  </a:lnTo>
                  <a:lnTo>
                    <a:pt x="613590" y="168719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155310" y="1062227"/>
              <a:ext cx="139065" cy="868680"/>
            </a:xfrm>
            <a:custGeom>
              <a:avLst/>
              <a:gdLst/>
              <a:ahLst/>
              <a:cxnLst/>
              <a:rect l="l" t="t" r="r" b="b"/>
              <a:pathLst>
                <a:path w="139064" h="868680">
                  <a:moveTo>
                    <a:pt x="138811" y="0"/>
                  </a:moveTo>
                  <a:lnTo>
                    <a:pt x="103959" y="710"/>
                  </a:lnTo>
                  <a:lnTo>
                    <a:pt x="69167" y="2825"/>
                  </a:lnTo>
                  <a:lnTo>
                    <a:pt x="34494" y="6322"/>
                  </a:lnTo>
                  <a:lnTo>
                    <a:pt x="0" y="11175"/>
                  </a:lnTo>
                  <a:lnTo>
                    <a:pt x="138811" y="868299"/>
                  </a:lnTo>
                  <a:lnTo>
                    <a:pt x="138811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155310" y="1062227"/>
              <a:ext cx="139065" cy="868680"/>
            </a:xfrm>
            <a:custGeom>
              <a:avLst/>
              <a:gdLst/>
              <a:ahLst/>
              <a:cxnLst/>
              <a:rect l="l" t="t" r="r" b="b"/>
              <a:pathLst>
                <a:path w="139064" h="868680">
                  <a:moveTo>
                    <a:pt x="0" y="11175"/>
                  </a:moveTo>
                  <a:lnTo>
                    <a:pt x="34494" y="6322"/>
                  </a:lnTo>
                  <a:lnTo>
                    <a:pt x="69167" y="2825"/>
                  </a:lnTo>
                  <a:lnTo>
                    <a:pt x="103959" y="710"/>
                  </a:lnTo>
                  <a:lnTo>
                    <a:pt x="138811" y="0"/>
                  </a:lnTo>
                  <a:lnTo>
                    <a:pt x="138811" y="868299"/>
                  </a:lnTo>
                  <a:lnTo>
                    <a:pt x="0" y="111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29869" y="2173733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55%</a:t>
            </a:r>
            <a:endParaRPr sz="132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25326" y="1932609"/>
            <a:ext cx="36671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43%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224482" y="1138695"/>
            <a:ext cx="116650" cy="116650"/>
            <a:chOff x="7471029" y="1035177"/>
            <a:chExt cx="106045" cy="106045"/>
          </a:xfrm>
        </p:grpSpPr>
        <p:sp>
          <p:nvSpPr>
            <p:cNvPr id="32" name="object 32"/>
            <p:cNvSpPr/>
            <p:nvPr/>
          </p:nvSpPr>
          <p:spPr>
            <a:xfrm>
              <a:off x="7480554" y="104470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86868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86868" y="86867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480554" y="104470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0" y="86867"/>
                  </a:moveTo>
                  <a:lnTo>
                    <a:pt x="86868" y="86867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224482" y="1854518"/>
            <a:ext cx="116650" cy="116650"/>
            <a:chOff x="7471029" y="1685925"/>
            <a:chExt cx="106045" cy="106045"/>
          </a:xfrm>
        </p:grpSpPr>
        <p:sp>
          <p:nvSpPr>
            <p:cNvPr id="35" name="object 35"/>
            <p:cNvSpPr/>
            <p:nvPr/>
          </p:nvSpPr>
          <p:spPr>
            <a:xfrm>
              <a:off x="7480554" y="1695450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86868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86868" y="86867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480554" y="1695450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0" y="86867"/>
                  </a:moveTo>
                  <a:lnTo>
                    <a:pt x="86868" y="86867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893195" y="538963"/>
            <a:ext cx="5140960" cy="1487267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760" spc="7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60" spc="-11" dirty="0">
                <a:solidFill>
                  <a:srgbClr val="585858"/>
                </a:solidFill>
                <a:latin typeface="Calibri"/>
                <a:cs typeface="Calibri"/>
              </a:rPr>
              <a:t>каких</a:t>
            </a:r>
            <a:r>
              <a:rPr sz="1760" spc="9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60" spc="-11" dirty="0">
                <a:solidFill>
                  <a:srgbClr val="585858"/>
                </a:solidFill>
                <a:latin typeface="Calibri"/>
                <a:cs typeface="Calibri"/>
              </a:rPr>
              <a:t>рамках</a:t>
            </a:r>
            <a:r>
              <a:rPr sz="1760" spc="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60" spc="-22" dirty="0">
                <a:solidFill>
                  <a:srgbClr val="585858"/>
                </a:solidFill>
                <a:latin typeface="Calibri"/>
                <a:cs typeface="Calibri"/>
              </a:rPr>
              <a:t>проходит</a:t>
            </a:r>
            <a:r>
              <a:rPr sz="1760" spc="12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60" spc="22" dirty="0">
                <a:solidFill>
                  <a:srgbClr val="585858"/>
                </a:solidFill>
                <a:latin typeface="Calibri"/>
                <a:cs typeface="Calibri"/>
              </a:rPr>
              <a:t>деятельность</a:t>
            </a:r>
            <a:r>
              <a:rPr sz="1760" spc="22" dirty="0">
                <a:solidFill>
                  <a:srgbClr val="585858"/>
                </a:solidFill>
                <a:latin typeface="Microsoft Sans Serif"/>
                <a:cs typeface="Microsoft Sans Serif"/>
              </a:rPr>
              <a:t>…?</a:t>
            </a:r>
            <a:endParaRPr sz="1760">
              <a:latin typeface="Microsoft Sans Serif"/>
              <a:cs typeface="Microsoft Sans Serif"/>
            </a:endParaRPr>
          </a:p>
          <a:p>
            <a:pPr marL="727139">
              <a:lnSpc>
                <a:spcPts val="1326"/>
              </a:lnSpc>
              <a:spcBef>
                <a:spcPts val="941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2%</a:t>
            </a:r>
            <a:endParaRPr sz="1320">
              <a:latin typeface="Arial"/>
              <a:cs typeface="Arial"/>
            </a:endParaRPr>
          </a:p>
          <a:p>
            <a:pPr marL="3481324">
              <a:lnSpc>
                <a:spcPts val="1590"/>
              </a:lnSpc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По</a:t>
            </a:r>
            <a:r>
              <a:rPr sz="154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программам</a:t>
            </a:r>
            <a:endParaRPr sz="1540">
              <a:latin typeface="Calibri"/>
              <a:cs typeface="Calibri"/>
            </a:endParaRPr>
          </a:p>
          <a:p>
            <a:pPr marL="3481324" marR="188595">
              <a:lnSpc>
                <a:spcPct val="101400"/>
              </a:lnSpc>
              <a:spcBef>
                <a:spcPts val="17"/>
              </a:spcBef>
            </a:pP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540" spc="-28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sz="1540" spc="6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540" spc="-33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ль</a:t>
            </a:r>
            <a:r>
              <a:rPr sz="1540" spc="6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г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о 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образования</a:t>
            </a:r>
            <a:endParaRPr sz="1540">
              <a:latin typeface="Calibri"/>
              <a:cs typeface="Calibri"/>
            </a:endParaRPr>
          </a:p>
          <a:p>
            <a:pPr marL="3481324">
              <a:spcBef>
                <a:spcPts val="33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54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рамках</a:t>
            </a:r>
            <a:r>
              <a:rPr sz="154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программ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224482" y="2570341"/>
            <a:ext cx="116650" cy="116650"/>
            <a:chOff x="7471029" y="2336673"/>
            <a:chExt cx="106045" cy="106045"/>
          </a:xfrm>
        </p:grpSpPr>
        <p:sp>
          <p:nvSpPr>
            <p:cNvPr id="39" name="object 39"/>
            <p:cNvSpPr/>
            <p:nvPr/>
          </p:nvSpPr>
          <p:spPr>
            <a:xfrm>
              <a:off x="7480554" y="2346198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86868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86868" y="86867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480554" y="2346198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0" y="86867"/>
                  </a:moveTo>
                  <a:lnTo>
                    <a:pt x="86868" y="86867"/>
                  </a:lnTo>
                  <a:lnTo>
                    <a:pt x="86868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360690" y="2018107"/>
            <a:ext cx="1867091" cy="726994"/>
          </a:xfrm>
          <a:prstGeom prst="rect">
            <a:avLst/>
          </a:prstGeom>
        </p:spPr>
        <p:txBody>
          <a:bodyPr vert="horz" wrap="square" lIns="0" tIns="11176" rIns="0" bIns="0" rtlCol="0">
            <a:spAutoFit/>
          </a:bodyPr>
          <a:lstStyle/>
          <a:p>
            <a:pPr marL="13970" marR="713867">
              <a:lnSpc>
                <a:spcPct val="101400"/>
              </a:lnSpc>
              <a:spcBef>
                <a:spcPts val="88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внеурочной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я</a:t>
            </a: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540" spc="-33" dirty="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ль</a:t>
            </a:r>
            <a:r>
              <a:rPr sz="1540" spc="6" dirty="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ос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endParaRPr sz="1540">
              <a:latin typeface="Calibri"/>
              <a:cs typeface="Calibri"/>
            </a:endParaRPr>
          </a:p>
          <a:p>
            <a:pPr marL="13970">
              <a:spcBef>
                <a:spcPts val="33"/>
              </a:spcBef>
            </a:pP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Затрудняюсь</a:t>
            </a:r>
            <a:r>
              <a:rPr sz="154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ответить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029545" y="4604861"/>
            <a:ext cx="2378393" cy="2456625"/>
            <a:chOff x="9111995" y="4186237"/>
            <a:chExt cx="2162175" cy="2233295"/>
          </a:xfrm>
        </p:grpSpPr>
        <p:sp>
          <p:nvSpPr>
            <p:cNvPr id="43" name="object 43"/>
            <p:cNvSpPr/>
            <p:nvPr/>
          </p:nvSpPr>
          <p:spPr>
            <a:xfrm>
              <a:off x="9163049" y="4376165"/>
              <a:ext cx="2101850" cy="370840"/>
            </a:xfrm>
            <a:custGeom>
              <a:avLst/>
              <a:gdLst/>
              <a:ahLst/>
              <a:cxnLst/>
              <a:rect l="l" t="t" r="r" b="b"/>
              <a:pathLst>
                <a:path w="2101850" h="370839">
                  <a:moveTo>
                    <a:pt x="2101596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2101596" y="370331"/>
                  </a:lnTo>
                  <a:lnTo>
                    <a:pt x="2101596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163049" y="4376165"/>
              <a:ext cx="2101850" cy="370840"/>
            </a:xfrm>
            <a:custGeom>
              <a:avLst/>
              <a:gdLst/>
              <a:ahLst/>
              <a:cxnLst/>
              <a:rect l="l" t="t" r="r" b="b"/>
              <a:pathLst>
                <a:path w="2101850" h="370839">
                  <a:moveTo>
                    <a:pt x="0" y="370331"/>
                  </a:moveTo>
                  <a:lnTo>
                    <a:pt x="2101596" y="370331"/>
                  </a:lnTo>
                  <a:lnTo>
                    <a:pt x="2101596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5" name="object 45"/>
            <p:cNvSpPr/>
            <p:nvPr/>
          </p:nvSpPr>
          <p:spPr>
            <a:xfrm>
              <a:off x="9163049" y="5116830"/>
              <a:ext cx="391795" cy="372110"/>
            </a:xfrm>
            <a:custGeom>
              <a:avLst/>
              <a:gdLst/>
              <a:ahLst/>
              <a:cxnLst/>
              <a:rect l="l" t="t" r="r" b="b"/>
              <a:pathLst>
                <a:path w="391795" h="372110">
                  <a:moveTo>
                    <a:pt x="391668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391668" y="371856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163049" y="5116830"/>
              <a:ext cx="391795" cy="372110"/>
            </a:xfrm>
            <a:custGeom>
              <a:avLst/>
              <a:gdLst/>
              <a:ahLst/>
              <a:cxnLst/>
              <a:rect l="l" t="t" r="r" b="b"/>
              <a:pathLst>
                <a:path w="391795" h="372110">
                  <a:moveTo>
                    <a:pt x="0" y="371856"/>
                  </a:moveTo>
                  <a:lnTo>
                    <a:pt x="391668" y="371856"/>
                  </a:lnTo>
                  <a:lnTo>
                    <a:pt x="391668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163049" y="5859017"/>
              <a:ext cx="82550" cy="370840"/>
            </a:xfrm>
            <a:custGeom>
              <a:avLst/>
              <a:gdLst/>
              <a:ahLst/>
              <a:cxnLst/>
              <a:rect l="l" t="t" r="r" b="b"/>
              <a:pathLst>
                <a:path w="82550" h="370839">
                  <a:moveTo>
                    <a:pt x="82296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82296" y="370331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163049" y="5859017"/>
              <a:ext cx="82550" cy="370840"/>
            </a:xfrm>
            <a:custGeom>
              <a:avLst/>
              <a:gdLst/>
              <a:ahLst/>
              <a:cxnLst/>
              <a:rect l="l" t="t" r="r" b="b"/>
              <a:pathLst>
                <a:path w="82550" h="370839">
                  <a:moveTo>
                    <a:pt x="0" y="370331"/>
                  </a:moveTo>
                  <a:lnTo>
                    <a:pt x="82296" y="370331"/>
                  </a:lnTo>
                  <a:lnTo>
                    <a:pt x="82296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111995" y="4191000"/>
              <a:ext cx="52069" cy="2223770"/>
            </a:xfrm>
            <a:custGeom>
              <a:avLst/>
              <a:gdLst/>
              <a:ahLst/>
              <a:cxnLst/>
              <a:rect l="l" t="t" r="r" b="b"/>
              <a:pathLst>
                <a:path w="52070" h="2223770">
                  <a:moveTo>
                    <a:pt x="51815" y="0"/>
                  </a:moveTo>
                  <a:lnTo>
                    <a:pt x="51815" y="2223516"/>
                  </a:lnTo>
                </a:path>
                <a:path w="52070" h="2223770">
                  <a:moveTo>
                    <a:pt x="0" y="0"/>
                  </a:moveTo>
                  <a:lnTo>
                    <a:pt x="51815" y="0"/>
                  </a:lnTo>
                </a:path>
                <a:path w="52070" h="2223770">
                  <a:moveTo>
                    <a:pt x="0" y="740663"/>
                  </a:moveTo>
                  <a:lnTo>
                    <a:pt x="51815" y="740663"/>
                  </a:lnTo>
                </a:path>
                <a:path w="52070" h="2223770">
                  <a:moveTo>
                    <a:pt x="0" y="1482852"/>
                  </a:moveTo>
                  <a:lnTo>
                    <a:pt x="51815" y="1482852"/>
                  </a:lnTo>
                </a:path>
                <a:path w="52070" h="2223770">
                  <a:moveTo>
                    <a:pt x="0" y="2223516"/>
                  </a:moveTo>
                  <a:lnTo>
                    <a:pt x="51815" y="222351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2472478" y="4878827"/>
            <a:ext cx="420497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b="1" spc="-6" dirty="0">
                <a:solidFill>
                  <a:srgbClr val="404040"/>
                </a:solidFill>
                <a:latin typeface="Arial"/>
                <a:cs typeface="Arial"/>
              </a:rPr>
              <a:t>83%</a:t>
            </a:r>
            <a:endParaRPr sz="154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91559" y="5694450"/>
            <a:ext cx="420497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b="1" spc="-6" dirty="0">
                <a:solidFill>
                  <a:srgbClr val="404040"/>
                </a:solidFill>
                <a:latin typeface="Arial"/>
                <a:cs typeface="Arial"/>
              </a:rPr>
              <a:t>15%</a:t>
            </a:r>
            <a:endParaRPr sz="154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250550" y="6509908"/>
            <a:ext cx="311531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b="1" spc="-6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54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72551" y="4752035"/>
            <a:ext cx="2166747" cy="4880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муниципальное</a:t>
            </a:r>
            <a:r>
              <a:rPr sz="154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341" dirty="0">
                <a:solidFill>
                  <a:srgbClr val="585858"/>
                </a:solidFill>
                <a:latin typeface="Microsoft Sans Serif"/>
                <a:cs typeface="Microsoft Sans Serif"/>
              </a:rPr>
              <a:t>/</a:t>
            </a:r>
            <a:endParaRPr sz="1540">
              <a:latin typeface="Microsoft Sans Serif"/>
              <a:cs typeface="Microsoft Sans Serif"/>
            </a:endParaRPr>
          </a:p>
          <a:p>
            <a:pPr algn="ctr">
              <a:spcBef>
                <a:spcPts val="44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государственное</a:t>
            </a:r>
            <a:r>
              <a:rPr sz="1540" spc="-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задание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408718" y="5686768"/>
            <a:ext cx="532257" cy="251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540" spc="-61" dirty="0">
                <a:solidFill>
                  <a:srgbClr val="585858"/>
                </a:solidFill>
                <a:latin typeface="Calibri"/>
                <a:cs typeface="Calibri"/>
              </a:rPr>
              <a:t>Ф</a:t>
            </a:r>
            <a:r>
              <a:rPr sz="1540" spc="-33" dirty="0">
                <a:solidFill>
                  <a:srgbClr val="585858"/>
                </a:solidFill>
                <a:latin typeface="Calibri"/>
                <a:cs typeface="Calibri"/>
              </a:rPr>
              <a:t>Д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63905" y="6382166"/>
            <a:ext cx="2678049" cy="488788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algn="ctr">
              <a:spcBef>
                <a:spcPts val="11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договоры</a:t>
            </a:r>
            <a:r>
              <a:rPr sz="154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об</a:t>
            </a:r>
            <a:r>
              <a:rPr sz="154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оказании</a:t>
            </a:r>
            <a:r>
              <a:rPr sz="154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платных</a:t>
            </a:r>
            <a:endParaRPr sz="1540">
              <a:latin typeface="Calibri"/>
              <a:cs typeface="Calibri"/>
            </a:endParaRPr>
          </a:p>
          <a:p>
            <a:pPr algn="ctr">
              <a:spcBef>
                <a:spcPts val="44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образовательных</a:t>
            </a:r>
            <a:r>
              <a:rPr sz="154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услуг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93835" y="4139869"/>
            <a:ext cx="2034731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50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176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60" spc="-6" dirty="0">
                <a:solidFill>
                  <a:srgbClr val="585858"/>
                </a:solidFill>
                <a:latin typeface="Calibri"/>
                <a:cs typeface="Calibri"/>
              </a:rPr>
              <a:t>финансирования</a:t>
            </a:r>
            <a:endParaRPr sz="176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2">
            <a:extLst>
              <a:ext uri="{FF2B5EF4-FFF2-40B4-BE49-F238E27FC236}">
                <a16:creationId xmlns:a16="http://schemas.microsoft.com/office/drawing/2014/main" id="{90836B02-E84B-4058-B25F-E1EB219CD9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280149" y="2211171"/>
            <a:ext cx="319215" cy="4089019"/>
            <a:chOff x="2976181" y="2010155"/>
            <a:chExt cx="290195" cy="3717290"/>
          </a:xfrm>
        </p:grpSpPr>
        <p:sp>
          <p:nvSpPr>
            <p:cNvPr id="3" name="object 3"/>
            <p:cNvSpPr/>
            <p:nvPr/>
          </p:nvSpPr>
          <p:spPr>
            <a:xfrm>
              <a:off x="2980944" y="3774948"/>
              <a:ext cx="285115" cy="187960"/>
            </a:xfrm>
            <a:custGeom>
              <a:avLst/>
              <a:gdLst/>
              <a:ahLst/>
              <a:cxnLst/>
              <a:rect l="l" t="t" r="r" b="b"/>
              <a:pathLst>
                <a:path w="285114" h="187960">
                  <a:moveTo>
                    <a:pt x="284988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84988" y="187451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1C637A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" name="object 4"/>
            <p:cNvSpPr/>
            <p:nvPr/>
          </p:nvSpPr>
          <p:spPr>
            <a:xfrm>
              <a:off x="2980944" y="2010155"/>
              <a:ext cx="0" cy="3717290"/>
            </a:xfrm>
            <a:custGeom>
              <a:avLst/>
              <a:gdLst/>
              <a:ahLst/>
              <a:cxnLst/>
              <a:rect l="l" t="t" r="r" b="b"/>
              <a:pathLst>
                <a:path h="3717290">
                  <a:moveTo>
                    <a:pt x="0" y="37170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03473" y="1752620"/>
            <a:ext cx="1915287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b="1" spc="-11" dirty="0">
                <a:solidFill>
                  <a:srgbClr val="A96A21"/>
                </a:solidFill>
                <a:latin typeface="Verdana"/>
                <a:cs typeface="Verdana"/>
              </a:rPr>
              <a:t>По</a:t>
            </a:r>
            <a:r>
              <a:rPr sz="1760" b="1" spc="-50" dirty="0">
                <a:solidFill>
                  <a:srgbClr val="A96A21"/>
                </a:solidFill>
                <a:latin typeface="Verdana"/>
                <a:cs typeface="Verdana"/>
              </a:rPr>
              <a:t> </a:t>
            </a:r>
            <a:r>
              <a:rPr sz="1760" b="1" spc="-11" dirty="0">
                <a:solidFill>
                  <a:srgbClr val="A96A21"/>
                </a:solidFill>
                <a:latin typeface="Verdana"/>
                <a:cs typeface="Verdana"/>
              </a:rPr>
              <a:t>количеству</a:t>
            </a:r>
            <a:endParaRPr sz="176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69313" y="2367077"/>
          <a:ext cx="11067029" cy="3743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4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45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8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9725"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Драматический</a:t>
                      </a:r>
                      <a:r>
                        <a:rPr sz="13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35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004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0257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138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Драматический</a:t>
                      </a:r>
                      <a:r>
                        <a:rPr sz="13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60"/>
                        </a:lnSpc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60%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Музыкальный</a:t>
                      </a:r>
                      <a:r>
                        <a:rPr sz="13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676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268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6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137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Музыкальный</a:t>
                      </a:r>
                      <a:r>
                        <a:rPr sz="1300" spc="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355"/>
                        </a:lnSpc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55">
                <a:tc>
                  <a:txBody>
                    <a:bodyPr/>
                    <a:lstStyle/>
                    <a:p>
                      <a:pPr marR="117475" algn="r">
                        <a:lnSpc>
                          <a:spcPts val="1435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кукол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936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128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кукол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0"/>
                        </a:lnSpc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93">
                <a:tc>
                  <a:txBody>
                    <a:bodyPr/>
                    <a:lstStyle/>
                    <a:p>
                      <a:pPr marR="116839" algn="r">
                        <a:lnSpc>
                          <a:spcPts val="139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эстрады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838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ts val="1405"/>
                        </a:lnSpc>
                        <a:spcBef>
                          <a:spcPts val="45"/>
                        </a:spcBef>
                      </a:pPr>
                      <a:r>
                        <a:rPr sz="1300" b="1" spc="-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844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2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1380"/>
                        </a:lnSpc>
                      </a:pPr>
                      <a:r>
                        <a:rPr sz="130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эстрады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365"/>
                        </a:lnSpc>
                      </a:pPr>
                      <a:r>
                        <a:rPr sz="1300" b="1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pPr marR="116839" algn="r">
                        <a:lnSpc>
                          <a:spcPts val="14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моды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79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85343">
                      <a:solidFill>
                        <a:srgbClr val="1C637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sz="1300" b="1" spc="-4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250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9" marB="0">
                    <a:lnL w="85343">
                      <a:solidFill>
                        <a:srgbClr val="1C637A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ts val="1375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моды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60"/>
                        </a:lnSpc>
                      </a:pPr>
                      <a:r>
                        <a:rPr sz="1300" b="1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4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46050" algn="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1C637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1C637A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3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170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7475" algn="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Театр</a:t>
                      </a:r>
                      <a:r>
                        <a:rPr sz="1300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теней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300" b="1" spc="20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R="116839" algn="r">
                        <a:lnSpc>
                          <a:spcPts val="1400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Другое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C637A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365"/>
                        </a:lnSpc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300" b="1" spc="-2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127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1385"/>
                        </a:lnSpc>
                      </a:pPr>
                      <a:r>
                        <a:rPr sz="13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Другое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68D38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70"/>
                        </a:lnSpc>
                      </a:pPr>
                      <a:r>
                        <a:rPr sz="1300" b="1" dirty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8949734" y="2177644"/>
            <a:ext cx="1049846" cy="4122547"/>
            <a:chOff x="8130349" y="1979676"/>
            <a:chExt cx="954405" cy="3747770"/>
          </a:xfrm>
        </p:grpSpPr>
        <p:sp>
          <p:nvSpPr>
            <p:cNvPr id="8" name="object 8"/>
            <p:cNvSpPr/>
            <p:nvPr/>
          </p:nvSpPr>
          <p:spPr>
            <a:xfrm>
              <a:off x="8135112" y="2688335"/>
              <a:ext cx="949960" cy="2331720"/>
            </a:xfrm>
            <a:custGeom>
              <a:avLst/>
              <a:gdLst/>
              <a:ahLst/>
              <a:cxnLst/>
              <a:rect l="l" t="t" r="r" b="b"/>
              <a:pathLst>
                <a:path w="949959" h="2331720">
                  <a:moveTo>
                    <a:pt x="70104" y="2141220"/>
                  </a:moveTo>
                  <a:lnTo>
                    <a:pt x="0" y="2141220"/>
                  </a:lnTo>
                  <a:lnTo>
                    <a:pt x="0" y="2331720"/>
                  </a:lnTo>
                  <a:lnTo>
                    <a:pt x="70104" y="2331720"/>
                  </a:lnTo>
                  <a:lnTo>
                    <a:pt x="70104" y="2141220"/>
                  </a:lnTo>
                  <a:close/>
                </a:path>
                <a:path w="949959" h="2331720">
                  <a:moveTo>
                    <a:pt x="353568" y="1069848"/>
                  </a:moveTo>
                  <a:lnTo>
                    <a:pt x="0" y="1069848"/>
                  </a:lnTo>
                  <a:lnTo>
                    <a:pt x="0" y="1260348"/>
                  </a:lnTo>
                  <a:lnTo>
                    <a:pt x="353568" y="1260348"/>
                  </a:lnTo>
                  <a:lnTo>
                    <a:pt x="353568" y="1069848"/>
                  </a:lnTo>
                  <a:close/>
                </a:path>
                <a:path w="949959" h="2331720">
                  <a:moveTo>
                    <a:pt x="949452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949452" y="188976"/>
                  </a:lnTo>
                  <a:lnTo>
                    <a:pt x="949452" y="0"/>
                  </a:lnTo>
                  <a:close/>
                </a:path>
              </a:pathLst>
            </a:custGeom>
            <a:solidFill>
              <a:srgbClr val="D68D38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9" name="object 9"/>
            <p:cNvSpPr/>
            <p:nvPr/>
          </p:nvSpPr>
          <p:spPr>
            <a:xfrm>
              <a:off x="8135111" y="1979676"/>
              <a:ext cx="0" cy="3747770"/>
            </a:xfrm>
            <a:custGeom>
              <a:avLst/>
              <a:gdLst/>
              <a:ahLst/>
              <a:cxnLst/>
              <a:rect l="l" t="t" r="r" b="b"/>
              <a:pathLst>
                <a:path h="3747770">
                  <a:moveTo>
                    <a:pt x="0" y="374751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52232" y="1750944"/>
            <a:ext cx="3929063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b="1" spc="-6" dirty="0">
                <a:solidFill>
                  <a:srgbClr val="A96A21"/>
                </a:solidFill>
                <a:latin typeface="Verdana"/>
                <a:cs typeface="Verdana"/>
              </a:rPr>
              <a:t>Доля</a:t>
            </a:r>
            <a:r>
              <a:rPr sz="1540" b="1" spc="-22" dirty="0">
                <a:solidFill>
                  <a:srgbClr val="A96A21"/>
                </a:solidFill>
                <a:latin typeface="Verdana"/>
                <a:cs typeface="Verdana"/>
              </a:rPr>
              <a:t> </a:t>
            </a:r>
            <a:r>
              <a:rPr sz="1540" b="1" dirty="0">
                <a:solidFill>
                  <a:srgbClr val="A96A21"/>
                </a:solidFill>
                <a:latin typeface="Verdana"/>
                <a:cs typeface="Verdana"/>
              </a:rPr>
              <a:t>в</a:t>
            </a:r>
            <a:r>
              <a:rPr sz="1540" b="1" spc="-11" dirty="0">
                <a:solidFill>
                  <a:srgbClr val="A96A21"/>
                </a:solidFill>
                <a:latin typeface="Verdana"/>
                <a:cs typeface="Verdana"/>
              </a:rPr>
              <a:t> </a:t>
            </a:r>
            <a:r>
              <a:rPr sz="1540" b="1" dirty="0">
                <a:solidFill>
                  <a:srgbClr val="A96A21"/>
                </a:solidFill>
                <a:latin typeface="Verdana"/>
                <a:cs typeface="Verdana"/>
              </a:rPr>
              <a:t>общем</a:t>
            </a:r>
            <a:r>
              <a:rPr sz="1540" b="1" spc="-17" dirty="0">
                <a:solidFill>
                  <a:srgbClr val="A96A21"/>
                </a:solidFill>
                <a:latin typeface="Verdana"/>
                <a:cs typeface="Verdana"/>
              </a:rPr>
              <a:t> </a:t>
            </a:r>
            <a:r>
              <a:rPr sz="1540" b="1" spc="-6" dirty="0">
                <a:solidFill>
                  <a:srgbClr val="A96A21"/>
                </a:solidFill>
                <a:latin typeface="Verdana"/>
                <a:cs typeface="Verdana"/>
              </a:rPr>
              <a:t>количестве</a:t>
            </a:r>
            <a:r>
              <a:rPr sz="1540" b="1" spc="-44" dirty="0">
                <a:solidFill>
                  <a:srgbClr val="A96A21"/>
                </a:solidFill>
                <a:latin typeface="Verdana"/>
                <a:cs typeface="Verdana"/>
              </a:rPr>
              <a:t> </a:t>
            </a:r>
            <a:r>
              <a:rPr sz="1540" b="1" dirty="0">
                <a:solidFill>
                  <a:srgbClr val="A96A21"/>
                </a:solidFill>
                <a:latin typeface="Verdana"/>
                <a:cs typeface="Verdana"/>
              </a:rPr>
              <a:t>театров</a:t>
            </a:r>
            <a:endParaRPr sz="154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0800" y="466822"/>
            <a:ext cx="3828479" cy="607282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3850" spc="-6" dirty="0">
                <a:solidFill>
                  <a:srgbClr val="A96A21"/>
                </a:solidFill>
                <a:latin typeface="Verdana"/>
                <a:cs typeface="Verdana"/>
              </a:rPr>
              <a:t>Направления</a:t>
            </a:r>
            <a:endParaRPr sz="3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279" y="538962"/>
            <a:ext cx="10697528" cy="10913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lnSpc>
                <a:spcPts val="4169"/>
              </a:lnSpc>
              <a:spcBef>
                <a:spcPts val="110"/>
              </a:spcBef>
            </a:pPr>
            <a:r>
              <a:rPr b="0" spc="-6" dirty="0">
                <a:solidFill>
                  <a:srgbClr val="FFFFFF"/>
                </a:solidFill>
              </a:rPr>
              <a:t>Приоритеты</a:t>
            </a:r>
            <a:r>
              <a:rPr b="0" spc="149" dirty="0">
                <a:solidFill>
                  <a:srgbClr val="FFFFFF"/>
                </a:solidFill>
              </a:rPr>
              <a:t> </a:t>
            </a:r>
            <a:r>
              <a:rPr b="0" spc="-6" dirty="0">
                <a:solidFill>
                  <a:srgbClr val="FFFFFF"/>
                </a:solidFill>
              </a:rPr>
              <a:t>для</a:t>
            </a:r>
            <a:r>
              <a:rPr b="0" spc="160" dirty="0">
                <a:solidFill>
                  <a:srgbClr val="FFFFFF"/>
                </a:solidFill>
              </a:rPr>
              <a:t> </a:t>
            </a:r>
            <a:r>
              <a:rPr b="0" spc="-22" dirty="0">
                <a:solidFill>
                  <a:srgbClr val="FFFFFF"/>
                </a:solidFill>
              </a:rPr>
              <a:t>дополнительных</a:t>
            </a:r>
          </a:p>
          <a:p>
            <a:pPr marL="13970">
              <a:lnSpc>
                <a:spcPts val="4169"/>
              </a:lnSpc>
            </a:pPr>
            <a:r>
              <a:rPr b="0" spc="-11" dirty="0">
                <a:solidFill>
                  <a:srgbClr val="FFFFFF"/>
                </a:solidFill>
              </a:rPr>
              <a:t>предпрофессиональных</a:t>
            </a:r>
            <a:r>
              <a:rPr b="0" spc="193" dirty="0">
                <a:solidFill>
                  <a:srgbClr val="FFFFFF"/>
                </a:solidFill>
              </a:rPr>
              <a:t> </a:t>
            </a:r>
            <a:r>
              <a:rPr b="0" spc="-6" dirty="0">
                <a:solidFill>
                  <a:srgbClr val="FFFFFF"/>
                </a:solidFill>
              </a:rPr>
              <a:t>программ</a:t>
            </a:r>
            <a:r>
              <a:rPr b="0" spc="198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b="0" spc="193" dirty="0">
                <a:solidFill>
                  <a:srgbClr val="FFFFFF"/>
                </a:solidFill>
              </a:rPr>
              <a:t> </a:t>
            </a:r>
            <a:r>
              <a:rPr b="0" spc="-17" dirty="0">
                <a:solidFill>
                  <a:srgbClr val="FFFFFF"/>
                </a:solidFill>
              </a:rPr>
              <a:t>области</a:t>
            </a:r>
            <a:r>
              <a:rPr b="0" spc="182" dirty="0">
                <a:solidFill>
                  <a:srgbClr val="FFFFFF"/>
                </a:solidFill>
              </a:rPr>
              <a:t> </a:t>
            </a:r>
            <a:r>
              <a:rPr b="0" spc="-6" dirty="0">
                <a:solidFill>
                  <a:srgbClr val="FFFFFF"/>
                </a:solidFill>
              </a:rPr>
              <a:t>искусств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05135" y="2594718"/>
            <a:ext cx="4767263" cy="3784472"/>
            <a:chOff x="907986" y="2358834"/>
            <a:chExt cx="4333875" cy="3440429"/>
          </a:xfrm>
        </p:grpSpPr>
        <p:sp>
          <p:nvSpPr>
            <p:cNvPr id="4" name="object 4"/>
            <p:cNvSpPr/>
            <p:nvPr/>
          </p:nvSpPr>
          <p:spPr>
            <a:xfrm>
              <a:off x="915924" y="2366772"/>
              <a:ext cx="4318000" cy="3424554"/>
            </a:xfrm>
            <a:custGeom>
              <a:avLst/>
              <a:gdLst/>
              <a:ahLst/>
              <a:cxnLst/>
              <a:rect l="l" t="t" r="r" b="b"/>
              <a:pathLst>
                <a:path w="4318000" h="3424554">
                  <a:moveTo>
                    <a:pt x="3975100" y="0"/>
                  </a:moveTo>
                  <a:lnTo>
                    <a:pt x="342442" y="0"/>
                  </a:lnTo>
                  <a:lnTo>
                    <a:pt x="295974" y="3125"/>
                  </a:lnTo>
                  <a:lnTo>
                    <a:pt x="251407" y="12230"/>
                  </a:lnTo>
                  <a:lnTo>
                    <a:pt x="209147" y="26906"/>
                  </a:lnTo>
                  <a:lnTo>
                    <a:pt x="169604" y="46745"/>
                  </a:lnTo>
                  <a:lnTo>
                    <a:pt x="133185" y="71340"/>
                  </a:lnTo>
                  <a:lnTo>
                    <a:pt x="100298" y="100282"/>
                  </a:lnTo>
                  <a:lnTo>
                    <a:pt x="71351" y="133164"/>
                  </a:lnTo>
                  <a:lnTo>
                    <a:pt x="46752" y="169577"/>
                  </a:lnTo>
                  <a:lnTo>
                    <a:pt x="26910" y="209115"/>
                  </a:lnTo>
                  <a:lnTo>
                    <a:pt x="12232" y="251368"/>
                  </a:lnTo>
                  <a:lnTo>
                    <a:pt x="3126" y="295930"/>
                  </a:lnTo>
                  <a:lnTo>
                    <a:pt x="0" y="342391"/>
                  </a:lnTo>
                  <a:lnTo>
                    <a:pt x="0" y="3082036"/>
                  </a:lnTo>
                  <a:lnTo>
                    <a:pt x="3126" y="3128492"/>
                  </a:lnTo>
                  <a:lnTo>
                    <a:pt x="12232" y="3173050"/>
                  </a:lnTo>
                  <a:lnTo>
                    <a:pt x="26910" y="3215301"/>
                  </a:lnTo>
                  <a:lnTo>
                    <a:pt x="46752" y="3254838"/>
                  </a:lnTo>
                  <a:lnTo>
                    <a:pt x="71351" y="3291252"/>
                  </a:lnTo>
                  <a:lnTo>
                    <a:pt x="100298" y="3324136"/>
                  </a:lnTo>
                  <a:lnTo>
                    <a:pt x="133185" y="3353080"/>
                  </a:lnTo>
                  <a:lnTo>
                    <a:pt x="169604" y="3377676"/>
                  </a:lnTo>
                  <a:lnTo>
                    <a:pt x="209147" y="3397518"/>
                  </a:lnTo>
                  <a:lnTo>
                    <a:pt x="251407" y="3412196"/>
                  </a:lnTo>
                  <a:lnTo>
                    <a:pt x="295974" y="3421301"/>
                  </a:lnTo>
                  <a:lnTo>
                    <a:pt x="342442" y="3424428"/>
                  </a:lnTo>
                  <a:lnTo>
                    <a:pt x="3975100" y="3424428"/>
                  </a:lnTo>
                  <a:lnTo>
                    <a:pt x="4021561" y="3421301"/>
                  </a:lnTo>
                  <a:lnTo>
                    <a:pt x="4066123" y="3412196"/>
                  </a:lnTo>
                  <a:lnTo>
                    <a:pt x="4108376" y="3397518"/>
                  </a:lnTo>
                  <a:lnTo>
                    <a:pt x="4147914" y="3377676"/>
                  </a:lnTo>
                  <a:lnTo>
                    <a:pt x="4184327" y="3353080"/>
                  </a:lnTo>
                  <a:lnTo>
                    <a:pt x="4217209" y="3324136"/>
                  </a:lnTo>
                  <a:lnTo>
                    <a:pt x="4246151" y="3291252"/>
                  </a:lnTo>
                  <a:lnTo>
                    <a:pt x="4270746" y="3254838"/>
                  </a:lnTo>
                  <a:lnTo>
                    <a:pt x="4290585" y="3215301"/>
                  </a:lnTo>
                  <a:lnTo>
                    <a:pt x="4305261" y="3173050"/>
                  </a:lnTo>
                  <a:lnTo>
                    <a:pt x="4314366" y="3128492"/>
                  </a:lnTo>
                  <a:lnTo>
                    <a:pt x="4317492" y="3082036"/>
                  </a:lnTo>
                  <a:lnTo>
                    <a:pt x="4317492" y="342391"/>
                  </a:lnTo>
                  <a:lnTo>
                    <a:pt x="4314366" y="295930"/>
                  </a:lnTo>
                  <a:lnTo>
                    <a:pt x="4305261" y="251368"/>
                  </a:lnTo>
                  <a:lnTo>
                    <a:pt x="4290585" y="209115"/>
                  </a:lnTo>
                  <a:lnTo>
                    <a:pt x="4270746" y="169577"/>
                  </a:lnTo>
                  <a:lnTo>
                    <a:pt x="4246151" y="133164"/>
                  </a:lnTo>
                  <a:lnTo>
                    <a:pt x="4217209" y="100282"/>
                  </a:lnTo>
                  <a:lnTo>
                    <a:pt x="4184327" y="71340"/>
                  </a:lnTo>
                  <a:lnTo>
                    <a:pt x="4147914" y="46745"/>
                  </a:lnTo>
                  <a:lnTo>
                    <a:pt x="4108376" y="26906"/>
                  </a:lnTo>
                  <a:lnTo>
                    <a:pt x="4066123" y="12230"/>
                  </a:lnTo>
                  <a:lnTo>
                    <a:pt x="4021561" y="3125"/>
                  </a:lnTo>
                  <a:lnTo>
                    <a:pt x="397510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915924" y="2366772"/>
              <a:ext cx="4318000" cy="3424554"/>
            </a:xfrm>
            <a:custGeom>
              <a:avLst/>
              <a:gdLst/>
              <a:ahLst/>
              <a:cxnLst/>
              <a:rect l="l" t="t" r="r" b="b"/>
              <a:pathLst>
                <a:path w="4318000" h="3424554">
                  <a:moveTo>
                    <a:pt x="0" y="342391"/>
                  </a:moveTo>
                  <a:lnTo>
                    <a:pt x="3126" y="295930"/>
                  </a:lnTo>
                  <a:lnTo>
                    <a:pt x="12232" y="251368"/>
                  </a:lnTo>
                  <a:lnTo>
                    <a:pt x="26910" y="209115"/>
                  </a:lnTo>
                  <a:lnTo>
                    <a:pt x="46752" y="169577"/>
                  </a:lnTo>
                  <a:lnTo>
                    <a:pt x="71351" y="133164"/>
                  </a:lnTo>
                  <a:lnTo>
                    <a:pt x="100298" y="100282"/>
                  </a:lnTo>
                  <a:lnTo>
                    <a:pt x="133185" y="71340"/>
                  </a:lnTo>
                  <a:lnTo>
                    <a:pt x="169604" y="46745"/>
                  </a:lnTo>
                  <a:lnTo>
                    <a:pt x="209147" y="26906"/>
                  </a:lnTo>
                  <a:lnTo>
                    <a:pt x="251407" y="12230"/>
                  </a:lnTo>
                  <a:lnTo>
                    <a:pt x="295974" y="3125"/>
                  </a:lnTo>
                  <a:lnTo>
                    <a:pt x="342442" y="0"/>
                  </a:lnTo>
                  <a:lnTo>
                    <a:pt x="3975100" y="0"/>
                  </a:lnTo>
                  <a:lnTo>
                    <a:pt x="4021561" y="3125"/>
                  </a:lnTo>
                  <a:lnTo>
                    <a:pt x="4066123" y="12230"/>
                  </a:lnTo>
                  <a:lnTo>
                    <a:pt x="4108376" y="26906"/>
                  </a:lnTo>
                  <a:lnTo>
                    <a:pt x="4147914" y="46745"/>
                  </a:lnTo>
                  <a:lnTo>
                    <a:pt x="4184327" y="71340"/>
                  </a:lnTo>
                  <a:lnTo>
                    <a:pt x="4217209" y="100282"/>
                  </a:lnTo>
                  <a:lnTo>
                    <a:pt x="4246151" y="133164"/>
                  </a:lnTo>
                  <a:lnTo>
                    <a:pt x="4270746" y="169577"/>
                  </a:lnTo>
                  <a:lnTo>
                    <a:pt x="4290585" y="209115"/>
                  </a:lnTo>
                  <a:lnTo>
                    <a:pt x="4305261" y="251368"/>
                  </a:lnTo>
                  <a:lnTo>
                    <a:pt x="4314366" y="295930"/>
                  </a:lnTo>
                  <a:lnTo>
                    <a:pt x="4317492" y="342391"/>
                  </a:lnTo>
                  <a:lnTo>
                    <a:pt x="4317492" y="3082036"/>
                  </a:lnTo>
                  <a:lnTo>
                    <a:pt x="4314366" y="3128492"/>
                  </a:lnTo>
                  <a:lnTo>
                    <a:pt x="4305261" y="3173050"/>
                  </a:lnTo>
                  <a:lnTo>
                    <a:pt x="4290585" y="3215301"/>
                  </a:lnTo>
                  <a:lnTo>
                    <a:pt x="4270746" y="3254838"/>
                  </a:lnTo>
                  <a:lnTo>
                    <a:pt x="4246151" y="3291252"/>
                  </a:lnTo>
                  <a:lnTo>
                    <a:pt x="4217209" y="3324136"/>
                  </a:lnTo>
                  <a:lnTo>
                    <a:pt x="4184327" y="3353080"/>
                  </a:lnTo>
                  <a:lnTo>
                    <a:pt x="4147914" y="3377676"/>
                  </a:lnTo>
                  <a:lnTo>
                    <a:pt x="4108376" y="3397518"/>
                  </a:lnTo>
                  <a:lnTo>
                    <a:pt x="4066123" y="3412196"/>
                  </a:lnTo>
                  <a:lnTo>
                    <a:pt x="4021561" y="3421301"/>
                  </a:lnTo>
                  <a:lnTo>
                    <a:pt x="3975100" y="3424428"/>
                  </a:lnTo>
                  <a:lnTo>
                    <a:pt x="342442" y="3424428"/>
                  </a:lnTo>
                  <a:lnTo>
                    <a:pt x="295974" y="3421301"/>
                  </a:lnTo>
                  <a:lnTo>
                    <a:pt x="251407" y="3412196"/>
                  </a:lnTo>
                  <a:lnTo>
                    <a:pt x="209147" y="3397518"/>
                  </a:lnTo>
                  <a:lnTo>
                    <a:pt x="169604" y="3377676"/>
                  </a:lnTo>
                  <a:lnTo>
                    <a:pt x="133185" y="3353080"/>
                  </a:lnTo>
                  <a:lnTo>
                    <a:pt x="100298" y="3324136"/>
                  </a:lnTo>
                  <a:lnTo>
                    <a:pt x="71351" y="3291252"/>
                  </a:lnTo>
                  <a:lnTo>
                    <a:pt x="46752" y="3254838"/>
                  </a:lnTo>
                  <a:lnTo>
                    <a:pt x="26910" y="3215301"/>
                  </a:lnTo>
                  <a:lnTo>
                    <a:pt x="12232" y="3173050"/>
                  </a:lnTo>
                  <a:lnTo>
                    <a:pt x="3126" y="3128492"/>
                  </a:lnTo>
                  <a:lnTo>
                    <a:pt x="0" y="3082036"/>
                  </a:lnTo>
                  <a:lnTo>
                    <a:pt x="0" y="34239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1457" y="3464839"/>
            <a:ext cx="4356545" cy="1995098"/>
          </a:xfrm>
          <a:prstGeom prst="rect">
            <a:avLst/>
          </a:prstGeom>
        </p:spPr>
        <p:txBody>
          <a:bodyPr vert="horz" wrap="square" lIns="0" tIns="45403" rIns="0" bIns="0" rtlCol="0">
            <a:spAutoFit/>
          </a:bodyPr>
          <a:lstStyle/>
          <a:p>
            <a:pPr marL="410718" marR="403733" algn="ctr">
              <a:lnSpc>
                <a:spcPts val="2167"/>
              </a:lnSpc>
              <a:spcBef>
                <a:spcPts val="358"/>
              </a:spcBef>
            </a:pP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Создание условий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развития </a:t>
            </a:r>
            <a:r>
              <a:rPr sz="1980" spc="-4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индивидуальных</a:t>
            </a:r>
            <a:r>
              <a:rPr sz="198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творческих</a:t>
            </a:r>
            <a:endParaRPr sz="1980">
              <a:latin typeface="Calibri"/>
              <a:cs typeface="Calibri"/>
            </a:endParaRPr>
          </a:p>
          <a:p>
            <a:pPr algn="ctr">
              <a:lnSpc>
                <a:spcPts val="2041"/>
              </a:lnSpc>
            </a:pP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способностей</a:t>
            </a:r>
            <a:r>
              <a:rPr sz="1980" spc="1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28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98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приобретения</a:t>
            </a:r>
            <a:r>
              <a:rPr sz="198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ими</a:t>
            </a:r>
            <a:endParaRPr sz="1980">
              <a:latin typeface="Calibri"/>
              <a:cs typeface="Calibri"/>
            </a:endParaRPr>
          </a:p>
          <a:p>
            <a:pPr marL="253554" marR="244475" algn="ctr">
              <a:lnSpc>
                <a:spcPts val="2178"/>
              </a:lnSpc>
              <a:spcBef>
                <a:spcPts val="138"/>
              </a:spcBef>
            </a:pPr>
            <a:r>
              <a:rPr sz="1980" spc="-22" dirty="0">
                <a:solidFill>
                  <a:srgbClr val="FFFFFF"/>
                </a:solidFill>
                <a:latin typeface="Calibri"/>
                <a:cs typeface="Calibri"/>
              </a:rPr>
              <a:t>знаний</a:t>
            </a:r>
            <a:r>
              <a:rPr sz="1980" spc="-22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1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28" dirty="0">
                <a:solidFill>
                  <a:srgbClr val="FFFFFF"/>
                </a:solidFill>
                <a:latin typeface="Calibri"/>
                <a:cs typeface="Calibri"/>
              </a:rPr>
              <a:t>умений</a:t>
            </a:r>
            <a:r>
              <a:rPr sz="198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навыков</a:t>
            </a:r>
            <a:r>
              <a:rPr sz="198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980" spc="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области </a:t>
            </a:r>
            <a:r>
              <a:rPr sz="1980" spc="-4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выбранного</a:t>
            </a:r>
            <a:r>
              <a:rPr sz="1980" spc="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вида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22" dirty="0">
                <a:solidFill>
                  <a:srgbClr val="FFFFFF"/>
                </a:solidFill>
                <a:latin typeface="Calibri"/>
                <a:cs typeface="Calibri"/>
              </a:rPr>
              <a:t>искусства</a:t>
            </a:r>
            <a:r>
              <a:rPr sz="1980" spc="-22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3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опыта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творческой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r>
              <a:rPr sz="198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-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endParaRPr sz="1980">
              <a:latin typeface="Calibri"/>
              <a:cs typeface="Calibri"/>
            </a:endParaRPr>
          </a:p>
          <a:p>
            <a:pPr algn="ctr">
              <a:lnSpc>
                <a:spcPts val="2140"/>
              </a:lnSpc>
            </a:pP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профессиональной</a:t>
            </a:r>
            <a:r>
              <a:rPr sz="198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ориентации</a:t>
            </a:r>
            <a:r>
              <a:rPr sz="1980" spc="-6" dirty="0">
                <a:solidFill>
                  <a:srgbClr val="FFFFFF"/>
                </a:solidFill>
                <a:latin typeface="Microsoft Sans Serif"/>
                <a:cs typeface="Microsoft Sans Serif"/>
              </a:rPr>
              <a:t>;</a:t>
            </a:r>
            <a:endParaRPr sz="198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7529" y="3897630"/>
            <a:ext cx="1005840" cy="1179068"/>
          </a:xfrm>
          <a:custGeom>
            <a:avLst/>
            <a:gdLst/>
            <a:ahLst/>
            <a:cxnLst/>
            <a:rect l="l" t="t" r="r" b="b"/>
            <a:pathLst>
              <a:path w="914400" h="1071879">
                <a:moveTo>
                  <a:pt x="457200" y="0"/>
                </a:moveTo>
                <a:lnTo>
                  <a:pt x="457200" y="214249"/>
                </a:lnTo>
                <a:lnTo>
                  <a:pt x="0" y="214249"/>
                </a:lnTo>
                <a:lnTo>
                  <a:pt x="0" y="857123"/>
                </a:lnTo>
                <a:lnTo>
                  <a:pt x="457200" y="857123"/>
                </a:lnTo>
                <a:lnTo>
                  <a:pt x="457200" y="1071372"/>
                </a:lnTo>
                <a:lnTo>
                  <a:pt x="914399" y="535686"/>
                </a:lnTo>
                <a:lnTo>
                  <a:pt x="457200" y="0"/>
                </a:lnTo>
                <a:close/>
              </a:path>
            </a:pathLst>
          </a:custGeom>
          <a:solidFill>
            <a:srgbClr val="ACB1C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grpSp>
        <p:nvGrpSpPr>
          <p:cNvPr id="8" name="object 8"/>
          <p:cNvGrpSpPr/>
          <p:nvPr/>
        </p:nvGrpSpPr>
        <p:grpSpPr>
          <a:xfrm>
            <a:off x="7652061" y="2594718"/>
            <a:ext cx="4767263" cy="3784472"/>
            <a:chOff x="6950646" y="2358834"/>
            <a:chExt cx="4333875" cy="3440429"/>
          </a:xfrm>
        </p:grpSpPr>
        <p:sp>
          <p:nvSpPr>
            <p:cNvPr id="9" name="object 9"/>
            <p:cNvSpPr/>
            <p:nvPr/>
          </p:nvSpPr>
          <p:spPr>
            <a:xfrm>
              <a:off x="6958583" y="2366772"/>
              <a:ext cx="4318000" cy="3424554"/>
            </a:xfrm>
            <a:custGeom>
              <a:avLst/>
              <a:gdLst/>
              <a:ahLst/>
              <a:cxnLst/>
              <a:rect l="l" t="t" r="r" b="b"/>
              <a:pathLst>
                <a:path w="4318000" h="3424554">
                  <a:moveTo>
                    <a:pt x="3975100" y="0"/>
                  </a:moveTo>
                  <a:lnTo>
                    <a:pt x="342392" y="0"/>
                  </a:lnTo>
                  <a:lnTo>
                    <a:pt x="295930" y="3125"/>
                  </a:lnTo>
                  <a:lnTo>
                    <a:pt x="251368" y="12230"/>
                  </a:lnTo>
                  <a:lnTo>
                    <a:pt x="209115" y="26906"/>
                  </a:lnTo>
                  <a:lnTo>
                    <a:pt x="169577" y="46745"/>
                  </a:lnTo>
                  <a:lnTo>
                    <a:pt x="133164" y="71340"/>
                  </a:lnTo>
                  <a:lnTo>
                    <a:pt x="100282" y="100282"/>
                  </a:lnTo>
                  <a:lnTo>
                    <a:pt x="71340" y="133164"/>
                  </a:lnTo>
                  <a:lnTo>
                    <a:pt x="46745" y="169577"/>
                  </a:lnTo>
                  <a:lnTo>
                    <a:pt x="26906" y="209115"/>
                  </a:lnTo>
                  <a:lnTo>
                    <a:pt x="12230" y="251368"/>
                  </a:lnTo>
                  <a:lnTo>
                    <a:pt x="3125" y="295930"/>
                  </a:lnTo>
                  <a:lnTo>
                    <a:pt x="0" y="342391"/>
                  </a:lnTo>
                  <a:lnTo>
                    <a:pt x="0" y="3082036"/>
                  </a:lnTo>
                  <a:lnTo>
                    <a:pt x="3125" y="3128492"/>
                  </a:lnTo>
                  <a:lnTo>
                    <a:pt x="12230" y="3173050"/>
                  </a:lnTo>
                  <a:lnTo>
                    <a:pt x="26906" y="3215301"/>
                  </a:lnTo>
                  <a:lnTo>
                    <a:pt x="46745" y="3254838"/>
                  </a:lnTo>
                  <a:lnTo>
                    <a:pt x="71340" y="3291252"/>
                  </a:lnTo>
                  <a:lnTo>
                    <a:pt x="100282" y="3324136"/>
                  </a:lnTo>
                  <a:lnTo>
                    <a:pt x="133164" y="3353080"/>
                  </a:lnTo>
                  <a:lnTo>
                    <a:pt x="169577" y="3377676"/>
                  </a:lnTo>
                  <a:lnTo>
                    <a:pt x="209115" y="3397518"/>
                  </a:lnTo>
                  <a:lnTo>
                    <a:pt x="251368" y="3412196"/>
                  </a:lnTo>
                  <a:lnTo>
                    <a:pt x="295930" y="3421301"/>
                  </a:lnTo>
                  <a:lnTo>
                    <a:pt x="342392" y="3424428"/>
                  </a:lnTo>
                  <a:lnTo>
                    <a:pt x="3975100" y="3424428"/>
                  </a:lnTo>
                  <a:lnTo>
                    <a:pt x="4021561" y="3421301"/>
                  </a:lnTo>
                  <a:lnTo>
                    <a:pt x="4066123" y="3412196"/>
                  </a:lnTo>
                  <a:lnTo>
                    <a:pt x="4108376" y="3397518"/>
                  </a:lnTo>
                  <a:lnTo>
                    <a:pt x="4147914" y="3377676"/>
                  </a:lnTo>
                  <a:lnTo>
                    <a:pt x="4184327" y="3353080"/>
                  </a:lnTo>
                  <a:lnTo>
                    <a:pt x="4217209" y="3324136"/>
                  </a:lnTo>
                  <a:lnTo>
                    <a:pt x="4246151" y="3291252"/>
                  </a:lnTo>
                  <a:lnTo>
                    <a:pt x="4270746" y="3254838"/>
                  </a:lnTo>
                  <a:lnTo>
                    <a:pt x="4290585" y="3215301"/>
                  </a:lnTo>
                  <a:lnTo>
                    <a:pt x="4305261" y="3173050"/>
                  </a:lnTo>
                  <a:lnTo>
                    <a:pt x="4314366" y="3128492"/>
                  </a:lnTo>
                  <a:lnTo>
                    <a:pt x="4317492" y="3082036"/>
                  </a:lnTo>
                  <a:lnTo>
                    <a:pt x="4317492" y="342391"/>
                  </a:lnTo>
                  <a:lnTo>
                    <a:pt x="4314366" y="295930"/>
                  </a:lnTo>
                  <a:lnTo>
                    <a:pt x="4305261" y="251368"/>
                  </a:lnTo>
                  <a:lnTo>
                    <a:pt x="4290585" y="209115"/>
                  </a:lnTo>
                  <a:lnTo>
                    <a:pt x="4270746" y="169577"/>
                  </a:lnTo>
                  <a:lnTo>
                    <a:pt x="4246151" y="133164"/>
                  </a:lnTo>
                  <a:lnTo>
                    <a:pt x="4217209" y="100282"/>
                  </a:lnTo>
                  <a:lnTo>
                    <a:pt x="4184327" y="71340"/>
                  </a:lnTo>
                  <a:lnTo>
                    <a:pt x="4147914" y="46745"/>
                  </a:lnTo>
                  <a:lnTo>
                    <a:pt x="4108376" y="26906"/>
                  </a:lnTo>
                  <a:lnTo>
                    <a:pt x="4066123" y="12230"/>
                  </a:lnTo>
                  <a:lnTo>
                    <a:pt x="4021561" y="3125"/>
                  </a:lnTo>
                  <a:lnTo>
                    <a:pt x="397510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8583" y="2366772"/>
              <a:ext cx="4318000" cy="3424554"/>
            </a:xfrm>
            <a:custGeom>
              <a:avLst/>
              <a:gdLst/>
              <a:ahLst/>
              <a:cxnLst/>
              <a:rect l="l" t="t" r="r" b="b"/>
              <a:pathLst>
                <a:path w="4318000" h="3424554">
                  <a:moveTo>
                    <a:pt x="0" y="342391"/>
                  </a:moveTo>
                  <a:lnTo>
                    <a:pt x="3125" y="295930"/>
                  </a:lnTo>
                  <a:lnTo>
                    <a:pt x="12230" y="251368"/>
                  </a:lnTo>
                  <a:lnTo>
                    <a:pt x="26906" y="209115"/>
                  </a:lnTo>
                  <a:lnTo>
                    <a:pt x="46745" y="169577"/>
                  </a:lnTo>
                  <a:lnTo>
                    <a:pt x="71340" y="133164"/>
                  </a:lnTo>
                  <a:lnTo>
                    <a:pt x="100282" y="100282"/>
                  </a:lnTo>
                  <a:lnTo>
                    <a:pt x="133164" y="71340"/>
                  </a:lnTo>
                  <a:lnTo>
                    <a:pt x="169577" y="46745"/>
                  </a:lnTo>
                  <a:lnTo>
                    <a:pt x="209115" y="26906"/>
                  </a:lnTo>
                  <a:lnTo>
                    <a:pt x="251368" y="12230"/>
                  </a:lnTo>
                  <a:lnTo>
                    <a:pt x="295930" y="3125"/>
                  </a:lnTo>
                  <a:lnTo>
                    <a:pt x="342392" y="0"/>
                  </a:lnTo>
                  <a:lnTo>
                    <a:pt x="3975100" y="0"/>
                  </a:lnTo>
                  <a:lnTo>
                    <a:pt x="4021561" y="3125"/>
                  </a:lnTo>
                  <a:lnTo>
                    <a:pt x="4066123" y="12230"/>
                  </a:lnTo>
                  <a:lnTo>
                    <a:pt x="4108376" y="26906"/>
                  </a:lnTo>
                  <a:lnTo>
                    <a:pt x="4147914" y="46745"/>
                  </a:lnTo>
                  <a:lnTo>
                    <a:pt x="4184327" y="71340"/>
                  </a:lnTo>
                  <a:lnTo>
                    <a:pt x="4217209" y="100282"/>
                  </a:lnTo>
                  <a:lnTo>
                    <a:pt x="4246151" y="133164"/>
                  </a:lnTo>
                  <a:lnTo>
                    <a:pt x="4270746" y="169577"/>
                  </a:lnTo>
                  <a:lnTo>
                    <a:pt x="4290585" y="209115"/>
                  </a:lnTo>
                  <a:lnTo>
                    <a:pt x="4305261" y="251368"/>
                  </a:lnTo>
                  <a:lnTo>
                    <a:pt x="4314366" y="295930"/>
                  </a:lnTo>
                  <a:lnTo>
                    <a:pt x="4317492" y="342391"/>
                  </a:lnTo>
                  <a:lnTo>
                    <a:pt x="4317492" y="3082036"/>
                  </a:lnTo>
                  <a:lnTo>
                    <a:pt x="4314366" y="3128492"/>
                  </a:lnTo>
                  <a:lnTo>
                    <a:pt x="4305261" y="3173050"/>
                  </a:lnTo>
                  <a:lnTo>
                    <a:pt x="4290585" y="3215301"/>
                  </a:lnTo>
                  <a:lnTo>
                    <a:pt x="4270746" y="3254838"/>
                  </a:lnTo>
                  <a:lnTo>
                    <a:pt x="4246151" y="3291252"/>
                  </a:lnTo>
                  <a:lnTo>
                    <a:pt x="4217209" y="3324136"/>
                  </a:lnTo>
                  <a:lnTo>
                    <a:pt x="4184327" y="3353080"/>
                  </a:lnTo>
                  <a:lnTo>
                    <a:pt x="4147914" y="3377676"/>
                  </a:lnTo>
                  <a:lnTo>
                    <a:pt x="4108376" y="3397518"/>
                  </a:lnTo>
                  <a:lnTo>
                    <a:pt x="4066123" y="3412196"/>
                  </a:lnTo>
                  <a:lnTo>
                    <a:pt x="4021561" y="3421301"/>
                  </a:lnTo>
                  <a:lnTo>
                    <a:pt x="3975100" y="3424428"/>
                  </a:lnTo>
                  <a:lnTo>
                    <a:pt x="342392" y="3424428"/>
                  </a:lnTo>
                  <a:lnTo>
                    <a:pt x="295930" y="3421301"/>
                  </a:lnTo>
                  <a:lnTo>
                    <a:pt x="251368" y="3412196"/>
                  </a:lnTo>
                  <a:lnTo>
                    <a:pt x="209115" y="3397518"/>
                  </a:lnTo>
                  <a:lnTo>
                    <a:pt x="169577" y="3377676"/>
                  </a:lnTo>
                  <a:lnTo>
                    <a:pt x="133164" y="3353080"/>
                  </a:lnTo>
                  <a:lnTo>
                    <a:pt x="100282" y="3324136"/>
                  </a:lnTo>
                  <a:lnTo>
                    <a:pt x="71340" y="3291252"/>
                  </a:lnTo>
                  <a:lnTo>
                    <a:pt x="46745" y="3254838"/>
                  </a:lnTo>
                  <a:lnTo>
                    <a:pt x="26906" y="3215301"/>
                  </a:lnTo>
                  <a:lnTo>
                    <a:pt x="12230" y="3173050"/>
                  </a:lnTo>
                  <a:lnTo>
                    <a:pt x="3125" y="3128492"/>
                  </a:lnTo>
                  <a:lnTo>
                    <a:pt x="0" y="3082036"/>
                  </a:lnTo>
                  <a:lnTo>
                    <a:pt x="0" y="34239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69503" y="2773882"/>
            <a:ext cx="4334891" cy="3396058"/>
          </a:xfrm>
          <a:prstGeom prst="rect">
            <a:avLst/>
          </a:prstGeom>
        </p:spPr>
        <p:txBody>
          <a:bodyPr vert="horz" wrap="square" lIns="0" tIns="39116" rIns="0" bIns="0" rtlCol="0">
            <a:spAutoFit/>
          </a:bodyPr>
          <a:lstStyle/>
          <a:p>
            <a:pPr marL="120841" marR="111760" indent="-2096" algn="ctr">
              <a:lnSpc>
                <a:spcPct val="91600"/>
              </a:lnSpc>
              <a:spcBef>
                <a:spcPts val="308"/>
              </a:spcBef>
            </a:pP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устойчивого</a:t>
            </a:r>
            <a:r>
              <a:rPr sz="198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98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980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обновления</a:t>
            </a:r>
            <a:r>
              <a:rPr sz="198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инфраструктуры</a:t>
            </a:r>
            <a:r>
              <a:rPr sz="198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системы </a:t>
            </a:r>
            <a:r>
              <a:rPr sz="1980" spc="-4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непрерывного</a:t>
            </a:r>
            <a:r>
              <a:rPr sz="198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FFFFFF"/>
                </a:solidFill>
                <a:latin typeface="Calibri"/>
                <a:cs typeface="Calibri"/>
              </a:rPr>
              <a:t>художественного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98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сохранения</a:t>
            </a:r>
            <a:r>
              <a:rPr sz="198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традиций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классического</a:t>
            </a:r>
            <a:r>
              <a:rPr sz="198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искусства</a:t>
            </a:r>
            <a:r>
              <a:rPr sz="198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народного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 творчества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r>
              <a:rPr sz="1980" spc="1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980">
              <a:latin typeface="Calibri"/>
              <a:cs typeface="Calibri"/>
            </a:endParaRPr>
          </a:p>
          <a:p>
            <a:pPr marL="13970" marR="5588" indent="814451">
              <a:lnSpc>
                <a:spcPct val="91500"/>
              </a:lnSpc>
              <a:spcBef>
                <a:spcPts val="6"/>
              </a:spcBef>
            </a:pP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приоритетами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Стратегии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государственной</a:t>
            </a:r>
            <a:r>
              <a:rPr sz="1980" spc="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22" dirty="0">
                <a:solidFill>
                  <a:srgbClr val="FFFFFF"/>
                </a:solidFill>
                <a:latin typeface="Calibri"/>
                <a:cs typeface="Calibri"/>
              </a:rPr>
              <a:t>культурной</a:t>
            </a:r>
            <a:r>
              <a:rPr sz="198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политики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 на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период</a:t>
            </a:r>
            <a:r>
              <a:rPr sz="1980" spc="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980" spc="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2030</a:t>
            </a:r>
            <a:r>
              <a:rPr sz="19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44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980" spc="-44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80" spc="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утвержденной</a:t>
            </a:r>
            <a:endParaRPr sz="1980">
              <a:latin typeface="Calibri"/>
              <a:cs typeface="Calibri"/>
            </a:endParaRPr>
          </a:p>
          <a:p>
            <a:pPr marL="97790" marR="89408" indent="380683">
              <a:lnSpc>
                <a:spcPts val="2178"/>
              </a:lnSpc>
              <a:spcBef>
                <a:spcPts val="38"/>
              </a:spcBef>
            </a:pP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распоряжением</a:t>
            </a:r>
            <a:r>
              <a:rPr sz="198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Правительства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r>
              <a:rPr sz="1980" spc="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r>
              <a:rPr sz="198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98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29</a:t>
            </a:r>
            <a:r>
              <a:rPr sz="1980" spc="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dirty="0">
                <a:solidFill>
                  <a:srgbClr val="FFFFFF"/>
                </a:solidFill>
                <a:latin typeface="Calibri"/>
                <a:cs typeface="Calibri"/>
              </a:rPr>
              <a:t>февраля</a:t>
            </a:r>
            <a:endParaRPr sz="1980">
              <a:latin typeface="Calibri"/>
              <a:cs typeface="Calibri"/>
            </a:endParaRPr>
          </a:p>
          <a:p>
            <a:pPr algn="ctr">
              <a:lnSpc>
                <a:spcPts val="2140"/>
              </a:lnSpc>
            </a:pPr>
            <a:r>
              <a:rPr sz="198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2016</a:t>
            </a:r>
            <a:r>
              <a:rPr sz="1980" spc="-2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-61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980" spc="-61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9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80" spc="143" dirty="0">
                <a:solidFill>
                  <a:srgbClr val="FFFFFF"/>
                </a:solidFill>
                <a:latin typeface="Arial MT"/>
                <a:cs typeface="Arial MT"/>
              </a:rPr>
              <a:t>№</a:t>
            </a:r>
            <a:r>
              <a:rPr sz="1980" spc="-17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8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326-</a:t>
            </a:r>
            <a:r>
              <a:rPr sz="1980" spc="-28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98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98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6" y="35134"/>
            <a:ext cx="13392704" cy="7508666"/>
            <a:chOff x="0" y="770737"/>
            <a:chExt cx="10693400" cy="6015622"/>
          </a:xfrm>
        </p:grpSpPr>
        <p:sp>
          <p:nvSpPr>
            <p:cNvPr id="3" name="object 3"/>
            <p:cNvSpPr/>
            <p:nvPr/>
          </p:nvSpPr>
          <p:spPr>
            <a:xfrm>
              <a:off x="0" y="770737"/>
              <a:ext cx="10693400" cy="5186680"/>
            </a:xfrm>
            <a:custGeom>
              <a:avLst/>
              <a:gdLst/>
              <a:ahLst/>
              <a:cxnLst/>
              <a:rect l="l" t="t" r="r" b="b"/>
              <a:pathLst>
                <a:path w="10693400" h="5186680">
                  <a:moveTo>
                    <a:pt x="0" y="5186311"/>
                  </a:moveTo>
                  <a:lnTo>
                    <a:pt x="10693400" y="5186311"/>
                  </a:lnTo>
                  <a:lnTo>
                    <a:pt x="10693400" y="0"/>
                  </a:lnTo>
                  <a:lnTo>
                    <a:pt x="0" y="0"/>
                  </a:lnTo>
                  <a:lnTo>
                    <a:pt x="0" y="518631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957049"/>
              <a:ext cx="10688320" cy="829310"/>
            </a:xfrm>
            <a:custGeom>
              <a:avLst/>
              <a:gdLst/>
              <a:ahLst/>
              <a:cxnLst/>
              <a:rect l="l" t="t" r="r" b="b"/>
              <a:pathLst>
                <a:path w="10688320" h="829309">
                  <a:moveTo>
                    <a:pt x="10688040" y="828725"/>
                  </a:moveTo>
                  <a:lnTo>
                    <a:pt x="0" y="828725"/>
                  </a:lnTo>
                  <a:lnTo>
                    <a:pt x="0" y="0"/>
                  </a:lnTo>
                  <a:lnTo>
                    <a:pt x="10688040" y="0"/>
                  </a:lnTo>
                  <a:lnTo>
                    <a:pt x="10688040" y="828725"/>
                  </a:lnTo>
                  <a:close/>
                </a:path>
              </a:pathLst>
            </a:custGeom>
            <a:solidFill>
              <a:srgbClr val="1653F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1394" y="770737"/>
              <a:ext cx="4002004" cy="51862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230" y="3212512"/>
            <a:ext cx="7304991" cy="6341588"/>
          </a:xfrm>
          <a:prstGeom prst="rect">
            <a:avLst/>
          </a:prstGeom>
        </p:spPr>
        <p:txBody>
          <a:bodyPr vert="horz" wrap="square" lIns="0" tIns="12045" rIns="0" bIns="0" rtlCol="0">
            <a:spAutoFit/>
          </a:bodyPr>
          <a:lstStyle/>
          <a:p>
            <a:pPr marL="12678" marR="5071">
              <a:lnSpc>
                <a:spcPct val="115199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Ключевые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задачи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реализации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дополнительного образования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детей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35" dirty="0">
                <a:solidFill>
                  <a:srgbClr val="000000"/>
                </a:solidFill>
              </a:rPr>
              <a:t>технической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направленности </a:t>
            </a:r>
            <a:r>
              <a:rPr sz="4000" dirty="0">
                <a:solidFill>
                  <a:srgbClr val="000000"/>
                </a:solidFill>
              </a:rPr>
              <a:t>на</a:t>
            </a:r>
            <a:r>
              <a:rPr sz="4000" spc="-105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период</a:t>
            </a:r>
            <a:r>
              <a:rPr sz="4000" spc="-10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до</a:t>
            </a:r>
            <a:r>
              <a:rPr sz="4000" spc="-10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2030</a:t>
            </a:r>
            <a:r>
              <a:rPr sz="4000" spc="-100" dirty="0">
                <a:solidFill>
                  <a:srgbClr val="000000"/>
                </a:solidFill>
              </a:rPr>
              <a:t> </a:t>
            </a:r>
            <a:r>
              <a:rPr sz="4000" spc="-20" dirty="0" err="1">
                <a:solidFill>
                  <a:srgbClr val="000000"/>
                </a:solidFill>
              </a:rPr>
              <a:t>года</a:t>
            </a:r>
            <a:br>
              <a:rPr lang="ru-RU" sz="4000" spc="-20" dirty="0">
                <a:solidFill>
                  <a:srgbClr val="000000"/>
                </a:solidFill>
              </a:rPr>
            </a:br>
            <a:br>
              <a:rPr lang="ru-RU" sz="4000" spc="-20" dirty="0">
                <a:solidFill>
                  <a:srgbClr val="000000"/>
                </a:solidFill>
              </a:rPr>
            </a:br>
            <a:br>
              <a:rPr lang="ru-RU" sz="4000" spc="-20" dirty="0">
                <a:solidFill>
                  <a:srgbClr val="000000"/>
                </a:solidFill>
              </a:rPr>
            </a:br>
            <a:br>
              <a:rPr lang="ru-RU" sz="4000" spc="-20" dirty="0">
                <a:solidFill>
                  <a:srgbClr val="000000"/>
                </a:solidFill>
              </a:rPr>
            </a:br>
            <a:endParaRPr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388" y="984692"/>
            <a:ext cx="7300804" cy="572057"/>
          </a:xfrm>
          <a:prstGeom prst="rect">
            <a:avLst/>
          </a:prstGeom>
        </p:spPr>
        <p:txBody>
          <a:bodyPr vert="horz" wrap="square" lIns="0" tIns="13313" rIns="0" bIns="0" rtlCol="0">
            <a:spAutoFit/>
          </a:bodyPr>
          <a:lstStyle/>
          <a:p>
            <a:pPr marL="12678">
              <a:spcBef>
                <a:spcPts val="105"/>
              </a:spcBef>
            </a:pPr>
            <a:r>
              <a:rPr spc="-70" dirty="0"/>
              <a:t>Текущее</a:t>
            </a:r>
            <a:r>
              <a:rPr spc="-145" dirty="0"/>
              <a:t> </a:t>
            </a:r>
            <a:r>
              <a:rPr spc="-35" dirty="0"/>
              <a:t>состояние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1719437" y="2169686"/>
            <a:ext cx="2791206" cy="628227"/>
          </a:xfrm>
          <a:custGeom>
            <a:avLst/>
            <a:gdLst/>
            <a:ahLst/>
            <a:cxnLst/>
            <a:rect l="l" t="t" r="r" b="b"/>
            <a:pathLst>
              <a:path w="2795905" h="629285">
                <a:moveTo>
                  <a:pt x="2590800" y="629145"/>
                </a:moveTo>
                <a:lnTo>
                  <a:pt x="204584" y="629145"/>
                </a:lnTo>
                <a:lnTo>
                  <a:pt x="140006" y="625645"/>
                </a:lnTo>
                <a:lnTo>
                  <a:pt x="83856" y="615908"/>
                </a:lnTo>
                <a:lnTo>
                  <a:pt x="39537" y="601079"/>
                </a:lnTo>
                <a:lnTo>
                  <a:pt x="10451" y="582305"/>
                </a:lnTo>
                <a:lnTo>
                  <a:pt x="0" y="560730"/>
                </a:lnTo>
                <a:lnTo>
                  <a:pt x="0" y="68414"/>
                </a:lnTo>
                <a:lnTo>
                  <a:pt x="39537" y="28065"/>
                </a:lnTo>
                <a:lnTo>
                  <a:pt x="83856" y="13237"/>
                </a:lnTo>
                <a:lnTo>
                  <a:pt x="140006" y="3500"/>
                </a:lnTo>
                <a:lnTo>
                  <a:pt x="204584" y="0"/>
                </a:lnTo>
                <a:lnTo>
                  <a:pt x="2590800" y="0"/>
                </a:lnTo>
                <a:lnTo>
                  <a:pt x="2655372" y="3500"/>
                </a:lnTo>
                <a:lnTo>
                  <a:pt x="2711521" y="13237"/>
                </a:lnTo>
                <a:lnTo>
                  <a:pt x="2755842" y="28065"/>
                </a:lnTo>
                <a:lnTo>
                  <a:pt x="2795384" y="68414"/>
                </a:lnTo>
                <a:lnTo>
                  <a:pt x="2795384" y="560730"/>
                </a:lnTo>
                <a:lnTo>
                  <a:pt x="2755842" y="601079"/>
                </a:lnTo>
                <a:lnTo>
                  <a:pt x="2711521" y="615908"/>
                </a:lnTo>
                <a:lnTo>
                  <a:pt x="2655372" y="625645"/>
                </a:lnTo>
                <a:lnTo>
                  <a:pt x="2590800" y="629145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4" name="object 4"/>
          <p:cNvSpPr/>
          <p:nvPr/>
        </p:nvSpPr>
        <p:spPr>
          <a:xfrm>
            <a:off x="1656234" y="4967561"/>
            <a:ext cx="2840019" cy="628227"/>
          </a:xfrm>
          <a:custGeom>
            <a:avLst/>
            <a:gdLst/>
            <a:ahLst/>
            <a:cxnLst/>
            <a:rect l="l" t="t" r="r" b="b"/>
            <a:pathLst>
              <a:path w="2844800" h="629285">
                <a:moveTo>
                  <a:pt x="2636291" y="629094"/>
                </a:moveTo>
                <a:lnTo>
                  <a:pt x="208216" y="629094"/>
                </a:lnTo>
                <a:lnTo>
                  <a:pt x="142500" y="625599"/>
                </a:lnTo>
                <a:lnTo>
                  <a:pt x="85354" y="615875"/>
                </a:lnTo>
                <a:lnTo>
                  <a:pt x="40245" y="601061"/>
                </a:lnTo>
                <a:lnTo>
                  <a:pt x="10639" y="582299"/>
                </a:lnTo>
                <a:lnTo>
                  <a:pt x="0" y="560730"/>
                </a:lnTo>
                <a:lnTo>
                  <a:pt x="0" y="68364"/>
                </a:lnTo>
                <a:lnTo>
                  <a:pt x="40245" y="28054"/>
                </a:lnTo>
                <a:lnTo>
                  <a:pt x="85354" y="13234"/>
                </a:lnTo>
                <a:lnTo>
                  <a:pt x="142500" y="3499"/>
                </a:lnTo>
                <a:lnTo>
                  <a:pt x="208216" y="0"/>
                </a:lnTo>
                <a:lnTo>
                  <a:pt x="2636291" y="0"/>
                </a:lnTo>
                <a:lnTo>
                  <a:pt x="2701968" y="3499"/>
                </a:lnTo>
                <a:lnTo>
                  <a:pt x="2759096" y="13234"/>
                </a:lnTo>
                <a:lnTo>
                  <a:pt x="2804203" y="28054"/>
                </a:lnTo>
                <a:lnTo>
                  <a:pt x="2844457" y="68364"/>
                </a:lnTo>
                <a:lnTo>
                  <a:pt x="2844457" y="560730"/>
                </a:lnTo>
                <a:lnTo>
                  <a:pt x="2804203" y="601061"/>
                </a:lnTo>
                <a:lnTo>
                  <a:pt x="2759096" y="615875"/>
                </a:lnTo>
                <a:lnTo>
                  <a:pt x="2701968" y="625599"/>
                </a:lnTo>
                <a:lnTo>
                  <a:pt x="2636291" y="629094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5" name="object 5"/>
          <p:cNvSpPr/>
          <p:nvPr/>
        </p:nvSpPr>
        <p:spPr>
          <a:xfrm>
            <a:off x="4769884" y="2932979"/>
            <a:ext cx="1452340" cy="548352"/>
          </a:xfrm>
          <a:custGeom>
            <a:avLst/>
            <a:gdLst/>
            <a:ahLst/>
            <a:cxnLst/>
            <a:rect l="l" t="t" r="r" b="b"/>
            <a:pathLst>
              <a:path w="1454785" h="549275">
                <a:moveTo>
                  <a:pt x="1347939" y="548932"/>
                </a:moveTo>
                <a:lnTo>
                  <a:pt x="106464" y="548932"/>
                </a:lnTo>
                <a:lnTo>
                  <a:pt x="65092" y="540791"/>
                </a:lnTo>
                <a:lnTo>
                  <a:pt x="31243" y="518604"/>
                </a:lnTo>
                <a:lnTo>
                  <a:pt x="8389" y="485720"/>
                </a:lnTo>
                <a:lnTo>
                  <a:pt x="0" y="445490"/>
                </a:lnTo>
                <a:lnTo>
                  <a:pt x="0" y="103441"/>
                </a:lnTo>
                <a:lnTo>
                  <a:pt x="8389" y="63227"/>
                </a:lnTo>
                <a:lnTo>
                  <a:pt x="31243" y="30341"/>
                </a:lnTo>
                <a:lnTo>
                  <a:pt x="65092" y="8145"/>
                </a:lnTo>
                <a:lnTo>
                  <a:pt x="106464" y="0"/>
                </a:lnTo>
                <a:lnTo>
                  <a:pt x="1347939" y="0"/>
                </a:lnTo>
                <a:lnTo>
                  <a:pt x="1389282" y="8145"/>
                </a:lnTo>
                <a:lnTo>
                  <a:pt x="1423115" y="30341"/>
                </a:lnTo>
                <a:lnTo>
                  <a:pt x="1445964" y="63227"/>
                </a:lnTo>
                <a:lnTo>
                  <a:pt x="1454353" y="103441"/>
                </a:lnTo>
                <a:lnTo>
                  <a:pt x="1454353" y="445490"/>
                </a:lnTo>
                <a:lnTo>
                  <a:pt x="1445964" y="485720"/>
                </a:lnTo>
                <a:lnTo>
                  <a:pt x="1423115" y="518604"/>
                </a:lnTo>
                <a:lnTo>
                  <a:pt x="1389282" y="540791"/>
                </a:lnTo>
                <a:lnTo>
                  <a:pt x="1347939" y="548932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6" name="object 6"/>
          <p:cNvSpPr/>
          <p:nvPr/>
        </p:nvSpPr>
        <p:spPr>
          <a:xfrm>
            <a:off x="4762809" y="2169686"/>
            <a:ext cx="1452974" cy="628227"/>
          </a:xfrm>
          <a:custGeom>
            <a:avLst/>
            <a:gdLst/>
            <a:ahLst/>
            <a:cxnLst/>
            <a:rect l="l" t="t" r="r" b="b"/>
            <a:pathLst>
              <a:path w="1455420" h="629285">
                <a:moveTo>
                  <a:pt x="1348676" y="629145"/>
                </a:moveTo>
                <a:lnTo>
                  <a:pt x="106451" y="629145"/>
                </a:lnTo>
                <a:lnTo>
                  <a:pt x="65081" y="619807"/>
                </a:lnTo>
                <a:lnTo>
                  <a:pt x="31237" y="594358"/>
                </a:lnTo>
                <a:lnTo>
                  <a:pt x="8387" y="556648"/>
                </a:lnTo>
                <a:lnTo>
                  <a:pt x="0" y="510527"/>
                </a:lnTo>
                <a:lnTo>
                  <a:pt x="0" y="118617"/>
                </a:lnTo>
                <a:lnTo>
                  <a:pt x="8387" y="72517"/>
                </a:lnTo>
                <a:lnTo>
                  <a:pt x="31237" y="34805"/>
                </a:lnTo>
                <a:lnTo>
                  <a:pt x="65081" y="9345"/>
                </a:lnTo>
                <a:lnTo>
                  <a:pt x="106451" y="0"/>
                </a:lnTo>
                <a:lnTo>
                  <a:pt x="1348676" y="0"/>
                </a:lnTo>
                <a:lnTo>
                  <a:pt x="1390077" y="9345"/>
                </a:lnTo>
                <a:lnTo>
                  <a:pt x="1423941" y="34805"/>
                </a:lnTo>
                <a:lnTo>
                  <a:pt x="1446801" y="72517"/>
                </a:lnTo>
                <a:lnTo>
                  <a:pt x="1455191" y="118617"/>
                </a:lnTo>
                <a:lnTo>
                  <a:pt x="1455191" y="510527"/>
                </a:lnTo>
                <a:lnTo>
                  <a:pt x="1446801" y="556648"/>
                </a:lnTo>
                <a:lnTo>
                  <a:pt x="1423941" y="594358"/>
                </a:lnTo>
                <a:lnTo>
                  <a:pt x="1390077" y="619807"/>
                </a:lnTo>
                <a:lnTo>
                  <a:pt x="1348676" y="629145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7" name="object 7"/>
          <p:cNvSpPr txBox="1"/>
          <p:nvPr/>
        </p:nvSpPr>
        <p:spPr>
          <a:xfrm>
            <a:off x="1842130" y="2228305"/>
            <a:ext cx="2628919" cy="422833"/>
          </a:xfrm>
          <a:prstGeom prst="rect">
            <a:avLst/>
          </a:prstGeom>
        </p:spPr>
        <p:txBody>
          <a:bodyPr vert="horz" wrap="square" lIns="0" tIns="64027" rIns="0" bIns="0" rtlCol="0">
            <a:spAutoFit/>
          </a:bodyPr>
          <a:lstStyle/>
          <a:p>
            <a:pPr marL="12678">
              <a:spcBef>
                <a:spcPts val="504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135</a:t>
            </a:r>
            <a:r>
              <a:rPr sz="948" b="1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детских</a:t>
            </a:r>
            <a:r>
              <a:rPr sz="948" b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технопарков</a:t>
            </a:r>
            <a:r>
              <a:rPr sz="948" b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10" dirty="0">
                <a:solidFill>
                  <a:srgbClr val="FFFFFF"/>
                </a:solidFill>
                <a:latin typeface="Trebuchet MS"/>
                <a:cs typeface="Trebuchet MS"/>
              </a:rPr>
              <a:t>«Кванториум»</a:t>
            </a:r>
            <a:endParaRPr sz="948">
              <a:latin typeface="Trebuchet MS"/>
              <a:cs typeface="Trebuchet MS"/>
            </a:endParaRPr>
          </a:p>
          <a:p>
            <a:pPr marL="12678">
              <a:spcBef>
                <a:spcPts val="384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86мобильных</a:t>
            </a:r>
            <a:r>
              <a:rPr sz="948" b="1" spc="45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технопарков</a:t>
            </a:r>
            <a:r>
              <a:rPr sz="998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10" dirty="0">
                <a:solidFill>
                  <a:srgbClr val="FFFFFF"/>
                </a:solidFill>
                <a:latin typeface="Trebuchet MS"/>
                <a:cs typeface="Trebuchet MS"/>
              </a:rPr>
              <a:t>«Кванториум»</a:t>
            </a:r>
            <a:endParaRPr sz="948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8297" y="5039353"/>
            <a:ext cx="2678366" cy="394252"/>
          </a:xfrm>
          <a:prstGeom prst="rect">
            <a:avLst/>
          </a:prstGeom>
        </p:spPr>
        <p:txBody>
          <a:bodyPr vert="horz" wrap="square" lIns="0" tIns="12045" rIns="0" bIns="0" rtlCol="0">
            <a:spAutoFit/>
          </a:bodyPr>
          <a:lstStyle/>
          <a:p>
            <a:pPr marL="493824" marR="5071" indent="-481780">
              <a:lnSpc>
                <a:spcPct val="138500"/>
              </a:lnSpc>
              <a:spcBef>
                <a:spcPts val="95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Организации,</a:t>
            </a:r>
            <a:r>
              <a:rPr sz="948" b="1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реализующие</a:t>
            </a:r>
            <a:r>
              <a:rPr sz="948" b="1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программы</a:t>
            </a:r>
            <a:r>
              <a:rPr sz="948" b="1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25" dirty="0">
                <a:solidFill>
                  <a:srgbClr val="FFFFFF"/>
                </a:solidFill>
                <a:latin typeface="Trebuchet MS"/>
                <a:cs typeface="Trebuchet MS"/>
              </a:rPr>
              <a:t>ДО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948" b="1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направленности(22</a:t>
            </a:r>
            <a:r>
              <a:rPr sz="948" b="1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20" dirty="0">
                <a:solidFill>
                  <a:srgbClr val="FFFFFF"/>
                </a:solidFill>
                <a:latin typeface="Trebuchet MS"/>
                <a:cs typeface="Trebuchet MS"/>
              </a:rPr>
              <a:t>429)</a:t>
            </a:r>
            <a:endParaRPr sz="948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1236" y="2916722"/>
            <a:ext cx="833622" cy="394252"/>
          </a:xfrm>
          <a:prstGeom prst="rect">
            <a:avLst/>
          </a:prstGeom>
        </p:spPr>
        <p:txBody>
          <a:bodyPr vert="horz" wrap="square" lIns="0" tIns="12045" rIns="0" bIns="0" rtlCol="0">
            <a:spAutoFit/>
          </a:bodyPr>
          <a:lstStyle/>
          <a:p>
            <a:pPr marL="278925" marR="5071" indent="-266881">
              <a:lnSpc>
                <a:spcPct val="138500"/>
              </a:lnSpc>
              <a:spcBef>
                <a:spcPts val="95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Новые</a:t>
            </a:r>
            <a:r>
              <a:rPr sz="948" b="1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10" dirty="0">
                <a:solidFill>
                  <a:srgbClr val="FFFFFF"/>
                </a:solidFill>
                <a:latin typeface="Trebuchet MS"/>
                <a:cs typeface="Trebuchet MS"/>
              </a:rPr>
              <a:t>места </a:t>
            </a:r>
            <a:r>
              <a:rPr sz="948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ДОД</a:t>
            </a:r>
            <a:endParaRPr sz="948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4572" y="2236911"/>
            <a:ext cx="971184" cy="426637"/>
          </a:xfrm>
          <a:prstGeom prst="rect">
            <a:avLst/>
          </a:prstGeom>
        </p:spPr>
        <p:txBody>
          <a:bodyPr vert="horz" wrap="square" lIns="0" tIns="67831" rIns="0" bIns="0" rtlCol="0">
            <a:spAutoFit/>
          </a:bodyPr>
          <a:lstStyle/>
          <a:p>
            <a:pPr algn="ctr">
              <a:spcBef>
                <a:spcPts val="534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30центров</a:t>
            </a:r>
            <a:r>
              <a:rPr sz="948" b="1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25" dirty="0">
                <a:solidFill>
                  <a:srgbClr val="FFFFFF"/>
                </a:solidFill>
                <a:latin typeface="Trebuchet MS"/>
                <a:cs typeface="Trebuchet MS"/>
              </a:rPr>
              <a:t>ДНК</a:t>
            </a:r>
            <a:endParaRPr sz="948">
              <a:latin typeface="Trebuchet MS"/>
              <a:cs typeface="Trebuchet MS"/>
            </a:endParaRPr>
          </a:p>
          <a:p>
            <a:pPr marL="31062" algn="ctr">
              <a:spcBef>
                <a:spcPts val="439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z="948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10" dirty="0">
                <a:solidFill>
                  <a:srgbClr val="FFFFFF"/>
                </a:solidFill>
                <a:latin typeface="Trebuchet MS"/>
                <a:cs typeface="Trebuchet MS"/>
              </a:rPr>
              <a:t>вузах</a:t>
            </a:r>
            <a:endParaRPr sz="948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4896" y="5739716"/>
            <a:ext cx="2875519" cy="548352"/>
          </a:xfrm>
          <a:custGeom>
            <a:avLst/>
            <a:gdLst/>
            <a:ahLst/>
            <a:cxnLst/>
            <a:rect l="l" t="t" r="r" b="b"/>
            <a:pathLst>
              <a:path w="2880360" h="549275">
                <a:moveTo>
                  <a:pt x="2669273" y="548932"/>
                </a:moveTo>
                <a:lnTo>
                  <a:pt x="210781" y="548932"/>
                </a:lnTo>
                <a:lnTo>
                  <a:pt x="144267" y="543645"/>
                </a:lnTo>
                <a:lnTo>
                  <a:pt x="86419" y="528936"/>
                </a:lnTo>
                <a:lnTo>
                  <a:pt x="40750" y="506524"/>
                </a:lnTo>
                <a:lnTo>
                  <a:pt x="10772" y="478135"/>
                </a:lnTo>
                <a:lnTo>
                  <a:pt x="0" y="445490"/>
                </a:lnTo>
                <a:lnTo>
                  <a:pt x="0" y="103479"/>
                </a:lnTo>
                <a:lnTo>
                  <a:pt x="40750" y="42409"/>
                </a:lnTo>
                <a:lnTo>
                  <a:pt x="86419" y="19994"/>
                </a:lnTo>
                <a:lnTo>
                  <a:pt x="144267" y="5285"/>
                </a:lnTo>
                <a:lnTo>
                  <a:pt x="210781" y="0"/>
                </a:lnTo>
                <a:lnTo>
                  <a:pt x="2669273" y="0"/>
                </a:lnTo>
                <a:lnTo>
                  <a:pt x="2735813" y="5285"/>
                </a:lnTo>
                <a:lnTo>
                  <a:pt x="2793668" y="19994"/>
                </a:lnTo>
                <a:lnTo>
                  <a:pt x="2839331" y="42409"/>
                </a:lnTo>
                <a:lnTo>
                  <a:pt x="2869299" y="70811"/>
                </a:lnTo>
                <a:lnTo>
                  <a:pt x="2880067" y="103479"/>
                </a:lnTo>
                <a:lnTo>
                  <a:pt x="2880067" y="445490"/>
                </a:lnTo>
                <a:lnTo>
                  <a:pt x="2839331" y="506524"/>
                </a:lnTo>
                <a:lnTo>
                  <a:pt x="2793668" y="528936"/>
                </a:lnTo>
                <a:lnTo>
                  <a:pt x="2735813" y="543645"/>
                </a:lnTo>
                <a:lnTo>
                  <a:pt x="2669273" y="548932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2" name="object 12"/>
          <p:cNvSpPr txBox="1"/>
          <p:nvPr/>
        </p:nvSpPr>
        <p:spPr>
          <a:xfrm>
            <a:off x="1905114" y="5914767"/>
            <a:ext cx="2000692" cy="161632"/>
          </a:xfrm>
          <a:prstGeom prst="rect">
            <a:avLst/>
          </a:prstGeom>
        </p:spPr>
        <p:txBody>
          <a:bodyPr vert="horz" wrap="square" lIns="0" tIns="15848" rIns="0" bIns="0" rtlCol="0">
            <a:spAutoFit/>
          </a:bodyPr>
          <a:lstStyle/>
          <a:p>
            <a:pPr marL="12678">
              <a:spcBef>
                <a:spcPts val="125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Школы</a:t>
            </a:r>
            <a:r>
              <a:rPr sz="948" b="1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948" b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части</a:t>
            </a:r>
            <a:r>
              <a:rPr sz="948" b="1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реализации</a:t>
            </a:r>
            <a:r>
              <a:rPr sz="948" b="1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ДОП</a:t>
            </a:r>
            <a:endParaRPr sz="948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3312" y="1685148"/>
            <a:ext cx="2899609" cy="227565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2678">
              <a:spcBef>
                <a:spcPts val="100"/>
              </a:spcBef>
            </a:pPr>
            <a:r>
              <a:rPr sz="1398" b="1" dirty="0">
                <a:solidFill>
                  <a:srgbClr val="13110E"/>
                </a:solidFill>
                <a:latin typeface="Trebuchet MS"/>
                <a:cs typeface="Trebuchet MS"/>
              </a:rPr>
              <a:t>Инфраструктура НПО</a:t>
            </a:r>
            <a:r>
              <a:rPr sz="1398" b="1" spc="40" dirty="0">
                <a:solidFill>
                  <a:srgbClr val="13110E"/>
                </a:solidFill>
                <a:latin typeface="Trebuchet MS"/>
                <a:cs typeface="Trebuchet MS"/>
              </a:rPr>
              <a:t> </a:t>
            </a:r>
            <a:r>
              <a:rPr sz="1398" b="1" dirty="0">
                <a:solidFill>
                  <a:srgbClr val="13110E"/>
                </a:solidFill>
                <a:latin typeface="Trebuchet MS"/>
                <a:cs typeface="Trebuchet MS"/>
              </a:rPr>
              <a:t>(2021</a:t>
            </a:r>
            <a:r>
              <a:rPr sz="1398" b="1" spc="40" dirty="0">
                <a:solidFill>
                  <a:srgbClr val="13110E"/>
                </a:solidFill>
                <a:latin typeface="Trebuchet MS"/>
                <a:cs typeface="Trebuchet MS"/>
              </a:rPr>
              <a:t> </a:t>
            </a:r>
            <a:r>
              <a:rPr sz="1398" b="1" spc="-20" dirty="0">
                <a:solidFill>
                  <a:srgbClr val="13110E"/>
                </a:solidFill>
                <a:latin typeface="Trebuchet MS"/>
                <a:cs typeface="Trebuchet MS"/>
              </a:rPr>
              <a:t>год):</a:t>
            </a:r>
            <a:endParaRPr sz="1398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2949" y="2932979"/>
            <a:ext cx="2773456" cy="548352"/>
          </a:xfrm>
          <a:custGeom>
            <a:avLst/>
            <a:gdLst/>
            <a:ahLst/>
            <a:cxnLst/>
            <a:rect l="l" t="t" r="r" b="b"/>
            <a:pathLst>
              <a:path w="2778125" h="549275">
                <a:moveTo>
                  <a:pt x="2574328" y="548932"/>
                </a:moveTo>
                <a:lnTo>
                  <a:pt x="203301" y="548932"/>
                </a:lnTo>
                <a:lnTo>
                  <a:pt x="139139" y="545882"/>
                </a:lnTo>
                <a:lnTo>
                  <a:pt x="83343" y="537394"/>
                </a:lnTo>
                <a:lnTo>
                  <a:pt x="39298" y="524462"/>
                </a:lnTo>
                <a:lnTo>
                  <a:pt x="10388" y="508080"/>
                </a:lnTo>
                <a:lnTo>
                  <a:pt x="0" y="489242"/>
                </a:lnTo>
                <a:lnTo>
                  <a:pt x="0" y="59728"/>
                </a:lnTo>
                <a:lnTo>
                  <a:pt x="39298" y="24494"/>
                </a:lnTo>
                <a:lnTo>
                  <a:pt x="83343" y="11551"/>
                </a:lnTo>
                <a:lnTo>
                  <a:pt x="139139" y="3053"/>
                </a:lnTo>
                <a:lnTo>
                  <a:pt x="203301" y="0"/>
                </a:lnTo>
                <a:lnTo>
                  <a:pt x="2574328" y="0"/>
                </a:lnTo>
                <a:lnTo>
                  <a:pt x="2638484" y="3053"/>
                </a:lnTo>
                <a:lnTo>
                  <a:pt x="2694280" y="11551"/>
                </a:lnTo>
                <a:lnTo>
                  <a:pt x="2738327" y="24494"/>
                </a:lnTo>
                <a:lnTo>
                  <a:pt x="2777629" y="59728"/>
                </a:lnTo>
                <a:lnTo>
                  <a:pt x="2777629" y="489242"/>
                </a:lnTo>
                <a:lnTo>
                  <a:pt x="2738327" y="524462"/>
                </a:lnTo>
                <a:lnTo>
                  <a:pt x="2694280" y="537394"/>
                </a:lnTo>
                <a:lnTo>
                  <a:pt x="2638484" y="545882"/>
                </a:lnTo>
                <a:lnTo>
                  <a:pt x="2574328" y="548932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15"/>
          <p:cNvSpPr txBox="1"/>
          <p:nvPr/>
        </p:nvSpPr>
        <p:spPr>
          <a:xfrm>
            <a:off x="1665807" y="4516435"/>
            <a:ext cx="2633991" cy="227565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2678">
              <a:spcBef>
                <a:spcPts val="100"/>
              </a:spcBef>
            </a:pPr>
            <a:r>
              <a:rPr sz="1398" b="1" dirty="0">
                <a:solidFill>
                  <a:srgbClr val="13110E"/>
                </a:solidFill>
                <a:latin typeface="Trebuchet MS"/>
                <a:cs typeface="Trebuchet MS"/>
              </a:rPr>
              <a:t>Возможности</a:t>
            </a:r>
            <a:r>
              <a:rPr sz="1398" b="1" spc="90" dirty="0">
                <a:solidFill>
                  <a:srgbClr val="13110E"/>
                </a:solidFill>
                <a:latin typeface="Trebuchet MS"/>
                <a:cs typeface="Trebuchet MS"/>
              </a:rPr>
              <a:t> </a:t>
            </a:r>
            <a:r>
              <a:rPr sz="1398" b="1" dirty="0">
                <a:solidFill>
                  <a:srgbClr val="13110E"/>
                </a:solidFill>
                <a:latin typeface="Trebuchet MS"/>
                <a:cs typeface="Trebuchet MS"/>
              </a:rPr>
              <a:t>по</a:t>
            </a:r>
            <a:r>
              <a:rPr sz="1398" b="1" spc="90" dirty="0">
                <a:solidFill>
                  <a:srgbClr val="13110E"/>
                </a:solidFill>
                <a:latin typeface="Trebuchet MS"/>
                <a:cs typeface="Trebuchet MS"/>
              </a:rPr>
              <a:t> </a:t>
            </a:r>
            <a:r>
              <a:rPr sz="1398" b="1" dirty="0">
                <a:solidFill>
                  <a:srgbClr val="13110E"/>
                </a:solidFill>
                <a:latin typeface="Trebuchet MS"/>
                <a:cs typeface="Trebuchet MS"/>
              </a:rPr>
              <a:t>всей</a:t>
            </a:r>
            <a:r>
              <a:rPr sz="1398" b="1" spc="90" dirty="0">
                <a:solidFill>
                  <a:srgbClr val="13110E"/>
                </a:solidFill>
                <a:latin typeface="Trebuchet MS"/>
                <a:cs typeface="Trebuchet MS"/>
              </a:rPr>
              <a:t> </a:t>
            </a:r>
            <a:r>
              <a:rPr sz="1398" b="1" spc="-10" dirty="0">
                <a:solidFill>
                  <a:srgbClr val="13110E"/>
                </a:solidFill>
                <a:latin typeface="Trebuchet MS"/>
                <a:cs typeface="Trebuchet MS"/>
              </a:rPr>
              <a:t>стране:</a:t>
            </a:r>
            <a:endParaRPr sz="1398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2982" y="5252045"/>
            <a:ext cx="1018729" cy="637563"/>
          </a:xfrm>
          <a:prstGeom prst="rect">
            <a:avLst/>
          </a:prstGeom>
        </p:spPr>
        <p:txBody>
          <a:bodyPr vert="horz" wrap="square" lIns="0" tIns="12045" rIns="0" bIns="0" rtlCol="0">
            <a:spAutoFit/>
          </a:bodyPr>
          <a:lstStyle/>
          <a:p>
            <a:pPr marL="178766" marR="5071" indent="-166721">
              <a:lnSpc>
                <a:spcPct val="114999"/>
              </a:lnSpc>
              <a:spcBef>
                <a:spcPts val="95"/>
              </a:spcBef>
            </a:pPr>
            <a:r>
              <a:rPr sz="1847" b="1" spc="-30" dirty="0">
                <a:solidFill>
                  <a:srgbClr val="006FC0"/>
                </a:solidFill>
                <a:latin typeface="Trebuchet MS"/>
                <a:cs typeface="Trebuchet MS"/>
              </a:rPr>
              <a:t>~2,3</a:t>
            </a:r>
            <a:r>
              <a:rPr sz="1847" b="1" spc="-1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47" b="1" spc="-25" dirty="0">
                <a:solidFill>
                  <a:srgbClr val="006FC0"/>
                </a:solidFill>
                <a:latin typeface="Trebuchet MS"/>
                <a:cs typeface="Trebuchet MS"/>
              </a:rPr>
              <a:t>млн </a:t>
            </a:r>
            <a:r>
              <a:rPr sz="1847" b="1" spc="-10" dirty="0">
                <a:solidFill>
                  <a:srgbClr val="006FC0"/>
                </a:solidFill>
                <a:latin typeface="Trebuchet MS"/>
                <a:cs typeface="Trebuchet MS"/>
              </a:rPr>
              <a:t>детей</a:t>
            </a:r>
            <a:endParaRPr sz="1847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00711" y="3624219"/>
            <a:ext cx="2809590" cy="548352"/>
          </a:xfrm>
          <a:custGeom>
            <a:avLst/>
            <a:gdLst/>
            <a:ahLst/>
            <a:cxnLst/>
            <a:rect l="l" t="t" r="r" b="b"/>
            <a:pathLst>
              <a:path w="2814320" h="549275">
                <a:moveTo>
                  <a:pt x="2608160" y="548919"/>
                </a:moveTo>
                <a:lnTo>
                  <a:pt x="205981" y="548919"/>
                </a:lnTo>
                <a:lnTo>
                  <a:pt x="140970" y="545870"/>
                </a:lnTo>
                <a:lnTo>
                  <a:pt x="84438" y="537386"/>
                </a:lnTo>
                <a:lnTo>
                  <a:pt x="39813" y="524458"/>
                </a:lnTo>
                <a:lnTo>
                  <a:pt x="10524" y="508079"/>
                </a:lnTo>
                <a:lnTo>
                  <a:pt x="0" y="489242"/>
                </a:lnTo>
                <a:lnTo>
                  <a:pt x="0" y="59728"/>
                </a:lnTo>
                <a:lnTo>
                  <a:pt x="39813" y="24494"/>
                </a:lnTo>
                <a:lnTo>
                  <a:pt x="84438" y="11551"/>
                </a:lnTo>
                <a:lnTo>
                  <a:pt x="140970" y="3053"/>
                </a:lnTo>
                <a:lnTo>
                  <a:pt x="205981" y="0"/>
                </a:lnTo>
                <a:lnTo>
                  <a:pt x="2608160" y="0"/>
                </a:lnTo>
                <a:lnTo>
                  <a:pt x="2673191" y="3053"/>
                </a:lnTo>
                <a:lnTo>
                  <a:pt x="2729725" y="11551"/>
                </a:lnTo>
                <a:lnTo>
                  <a:pt x="2774343" y="24494"/>
                </a:lnTo>
                <a:lnTo>
                  <a:pt x="2814142" y="59728"/>
                </a:lnTo>
                <a:lnTo>
                  <a:pt x="2814142" y="489242"/>
                </a:lnTo>
                <a:lnTo>
                  <a:pt x="2774343" y="524458"/>
                </a:lnTo>
                <a:lnTo>
                  <a:pt x="2729725" y="537386"/>
                </a:lnTo>
                <a:lnTo>
                  <a:pt x="2673191" y="545870"/>
                </a:lnTo>
                <a:lnTo>
                  <a:pt x="2608160" y="548919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8" name="object 18"/>
          <p:cNvSpPr txBox="1"/>
          <p:nvPr/>
        </p:nvSpPr>
        <p:spPr>
          <a:xfrm>
            <a:off x="1826649" y="3660322"/>
            <a:ext cx="2291033" cy="426637"/>
          </a:xfrm>
          <a:prstGeom prst="rect">
            <a:avLst/>
          </a:prstGeom>
        </p:spPr>
        <p:txBody>
          <a:bodyPr vert="horz" wrap="square" lIns="0" tIns="60858" rIns="0" bIns="0" rtlCol="0">
            <a:spAutoFit/>
          </a:bodyPr>
          <a:lstStyle/>
          <a:p>
            <a:pPr marL="12678">
              <a:spcBef>
                <a:spcPts val="479"/>
              </a:spcBef>
            </a:pP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126центров</a:t>
            </a:r>
            <a:r>
              <a:rPr sz="998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цифрового</a:t>
            </a:r>
            <a:r>
              <a:rPr sz="998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образования</a:t>
            </a:r>
            <a:endParaRPr sz="998">
              <a:latin typeface="Trebuchet MS"/>
              <a:cs typeface="Trebuchet MS"/>
            </a:endParaRPr>
          </a:p>
          <a:p>
            <a:pPr marL="12678">
              <a:spcBef>
                <a:spcPts val="379"/>
              </a:spcBef>
            </a:pPr>
            <a:r>
              <a:rPr sz="998" b="1" spc="-20" dirty="0">
                <a:solidFill>
                  <a:srgbClr val="FFFFFF"/>
                </a:solidFill>
                <a:latin typeface="Trebuchet MS"/>
                <a:cs typeface="Trebuchet MS"/>
              </a:rPr>
              <a:t>«IT-куб»</a:t>
            </a:r>
            <a:endParaRPr sz="998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7503" y="2953434"/>
            <a:ext cx="2164246" cy="426003"/>
          </a:xfrm>
          <a:prstGeom prst="rect">
            <a:avLst/>
          </a:prstGeom>
        </p:spPr>
        <p:txBody>
          <a:bodyPr vert="horz" wrap="square" lIns="0" tIns="60858" rIns="0" bIns="0" rtlCol="0">
            <a:spAutoFit/>
          </a:bodyPr>
          <a:lstStyle/>
          <a:p>
            <a:pPr marL="12678">
              <a:spcBef>
                <a:spcPts val="479"/>
              </a:spcBef>
            </a:pP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48</a:t>
            </a:r>
            <a:r>
              <a:rPr sz="998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школьных«Кванториумов»</a:t>
            </a:r>
            <a:endParaRPr sz="998">
              <a:latin typeface="Trebuchet MS"/>
              <a:cs typeface="Trebuchet MS"/>
            </a:endParaRPr>
          </a:p>
          <a:p>
            <a:pPr marL="12678">
              <a:spcBef>
                <a:spcPts val="374"/>
              </a:spcBef>
            </a:pP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33</a:t>
            </a:r>
            <a:r>
              <a:rPr sz="998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педагогических</a:t>
            </a:r>
            <a:r>
              <a:rPr sz="998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«Кванториума»</a:t>
            </a:r>
            <a:endParaRPr sz="998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7788" y="769442"/>
            <a:ext cx="1048860" cy="103092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846823" y="1785527"/>
            <a:ext cx="1062471" cy="262643"/>
          </a:xfrm>
          <a:prstGeom prst="rect">
            <a:avLst/>
          </a:prstGeom>
        </p:spPr>
        <p:txBody>
          <a:bodyPr vert="horz" wrap="square" lIns="0" tIns="17116" rIns="0" bIns="0" rtlCol="0">
            <a:spAutoFit/>
          </a:bodyPr>
          <a:lstStyle/>
          <a:p>
            <a:pPr marL="12678">
              <a:spcBef>
                <a:spcPts val="135"/>
              </a:spcBef>
            </a:pPr>
            <a:r>
              <a:rPr sz="1597" spc="-25" dirty="0">
                <a:solidFill>
                  <a:srgbClr val="006FC0"/>
                </a:solidFill>
                <a:latin typeface="Noto Mono"/>
                <a:cs typeface="Noto Mono"/>
              </a:rPr>
              <a:t>научим</a:t>
            </a:r>
            <a:r>
              <a:rPr sz="1597" spc="-539" dirty="0">
                <a:solidFill>
                  <a:srgbClr val="006FC0"/>
                </a:solidFill>
                <a:latin typeface="Noto Mono"/>
                <a:cs typeface="Noto Mono"/>
              </a:rPr>
              <a:t>.</a:t>
            </a:r>
            <a:r>
              <a:rPr sz="1597" spc="80" dirty="0">
                <a:solidFill>
                  <a:srgbClr val="006FC0"/>
                </a:solidFill>
                <a:latin typeface="Noto Mono"/>
                <a:cs typeface="Noto Mono"/>
              </a:rPr>
              <a:t>рф</a:t>
            </a:r>
            <a:endParaRPr sz="1597">
              <a:latin typeface="Noto Mono"/>
              <a:cs typeface="Noto Mon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19220" y="2394605"/>
            <a:ext cx="221243" cy="385431"/>
          </a:xfrm>
          <a:custGeom>
            <a:avLst/>
            <a:gdLst/>
            <a:ahLst/>
            <a:cxnLst/>
            <a:rect l="l" t="t" r="r" b="b"/>
            <a:pathLst>
              <a:path w="221614" h="386080">
                <a:moveTo>
                  <a:pt x="110528" y="84366"/>
                </a:moveTo>
                <a:lnTo>
                  <a:pt x="95225" y="81551"/>
                </a:lnTo>
                <a:lnTo>
                  <a:pt x="82694" y="73866"/>
                </a:lnTo>
                <a:lnTo>
                  <a:pt x="74218" y="62452"/>
                </a:lnTo>
                <a:lnTo>
                  <a:pt x="71081" y="48450"/>
                </a:lnTo>
                <a:lnTo>
                  <a:pt x="71081" y="36334"/>
                </a:lnTo>
                <a:lnTo>
                  <a:pt x="100340" y="1209"/>
                </a:lnTo>
                <a:lnTo>
                  <a:pt x="110501" y="0"/>
                </a:lnTo>
                <a:lnTo>
                  <a:pt x="120659" y="1209"/>
                </a:lnTo>
                <a:lnTo>
                  <a:pt x="149961" y="36334"/>
                </a:lnTo>
                <a:lnTo>
                  <a:pt x="149961" y="48450"/>
                </a:lnTo>
                <a:lnTo>
                  <a:pt x="146805" y="62452"/>
                </a:lnTo>
                <a:lnTo>
                  <a:pt x="138336" y="73866"/>
                </a:lnTo>
                <a:lnTo>
                  <a:pt x="125821" y="81551"/>
                </a:lnTo>
                <a:lnTo>
                  <a:pt x="110528" y="84366"/>
                </a:lnTo>
                <a:close/>
              </a:path>
              <a:path w="221614" h="386080">
                <a:moveTo>
                  <a:pt x="16865" y="241376"/>
                </a:moveTo>
                <a:lnTo>
                  <a:pt x="6845" y="241376"/>
                </a:lnTo>
                <a:lnTo>
                  <a:pt x="4851" y="241274"/>
                </a:lnTo>
                <a:lnTo>
                  <a:pt x="2971" y="240487"/>
                </a:lnTo>
                <a:lnTo>
                  <a:pt x="1727" y="239140"/>
                </a:lnTo>
                <a:lnTo>
                  <a:pt x="546" y="237705"/>
                </a:lnTo>
                <a:lnTo>
                  <a:pt x="0" y="235864"/>
                </a:lnTo>
                <a:lnTo>
                  <a:pt x="23609" y="132041"/>
                </a:lnTo>
                <a:lnTo>
                  <a:pt x="29785" y="117801"/>
                </a:lnTo>
                <a:lnTo>
                  <a:pt x="40501" y="106592"/>
                </a:lnTo>
                <a:lnTo>
                  <a:pt x="54639" y="99253"/>
                </a:lnTo>
                <a:lnTo>
                  <a:pt x="71081" y="96621"/>
                </a:lnTo>
                <a:lnTo>
                  <a:pt x="149961" y="96621"/>
                </a:lnTo>
                <a:lnTo>
                  <a:pt x="191236" y="117801"/>
                </a:lnTo>
                <a:lnTo>
                  <a:pt x="202506" y="154457"/>
                </a:lnTo>
                <a:lnTo>
                  <a:pt x="57937" y="154457"/>
                </a:lnTo>
                <a:lnTo>
                  <a:pt x="42557" y="222122"/>
                </a:lnTo>
                <a:lnTo>
                  <a:pt x="39220" y="229862"/>
                </a:lnTo>
                <a:lnTo>
                  <a:pt x="33412" y="235954"/>
                </a:lnTo>
                <a:lnTo>
                  <a:pt x="25753" y="239944"/>
                </a:lnTo>
                <a:lnTo>
                  <a:pt x="16865" y="241376"/>
                </a:lnTo>
                <a:close/>
              </a:path>
              <a:path w="221614" h="386080">
                <a:moveTo>
                  <a:pt x="73025" y="386041"/>
                </a:moveTo>
                <a:lnTo>
                  <a:pt x="60921" y="386041"/>
                </a:lnTo>
                <a:lnTo>
                  <a:pt x="57937" y="383362"/>
                </a:lnTo>
                <a:lnTo>
                  <a:pt x="57937" y="154457"/>
                </a:lnTo>
                <a:lnTo>
                  <a:pt x="163067" y="154457"/>
                </a:lnTo>
                <a:lnTo>
                  <a:pt x="163067" y="229273"/>
                </a:lnTo>
                <a:lnTo>
                  <a:pt x="110528" y="229273"/>
                </a:lnTo>
                <a:lnTo>
                  <a:pt x="99212" y="363766"/>
                </a:lnTo>
                <a:lnTo>
                  <a:pt x="96613" y="372540"/>
                </a:lnTo>
                <a:lnTo>
                  <a:pt x="90881" y="379609"/>
                </a:lnTo>
                <a:lnTo>
                  <a:pt x="82767" y="384325"/>
                </a:lnTo>
                <a:lnTo>
                  <a:pt x="73025" y="386041"/>
                </a:lnTo>
                <a:close/>
              </a:path>
              <a:path w="221614" h="386080">
                <a:moveTo>
                  <a:pt x="216090" y="241376"/>
                </a:moveTo>
                <a:lnTo>
                  <a:pt x="204139" y="241376"/>
                </a:lnTo>
                <a:lnTo>
                  <a:pt x="195246" y="239944"/>
                </a:lnTo>
                <a:lnTo>
                  <a:pt x="187586" y="235954"/>
                </a:lnTo>
                <a:lnTo>
                  <a:pt x="181778" y="229862"/>
                </a:lnTo>
                <a:lnTo>
                  <a:pt x="178435" y="222122"/>
                </a:lnTo>
                <a:lnTo>
                  <a:pt x="163067" y="154457"/>
                </a:lnTo>
                <a:lnTo>
                  <a:pt x="202506" y="154457"/>
                </a:lnTo>
                <a:lnTo>
                  <a:pt x="220662" y="234086"/>
                </a:lnTo>
                <a:lnTo>
                  <a:pt x="221005" y="235864"/>
                </a:lnTo>
                <a:lnTo>
                  <a:pt x="220510" y="237705"/>
                </a:lnTo>
                <a:lnTo>
                  <a:pt x="219316" y="239140"/>
                </a:lnTo>
                <a:lnTo>
                  <a:pt x="218033" y="240537"/>
                </a:lnTo>
                <a:lnTo>
                  <a:pt x="216090" y="241376"/>
                </a:lnTo>
                <a:close/>
              </a:path>
              <a:path w="221614" h="386080">
                <a:moveTo>
                  <a:pt x="160134" y="386041"/>
                </a:moveTo>
                <a:lnTo>
                  <a:pt x="148031" y="386041"/>
                </a:lnTo>
                <a:lnTo>
                  <a:pt x="138280" y="384325"/>
                </a:lnTo>
                <a:lnTo>
                  <a:pt x="130149" y="379609"/>
                </a:lnTo>
                <a:lnTo>
                  <a:pt x="124399" y="372540"/>
                </a:lnTo>
                <a:lnTo>
                  <a:pt x="121792" y="363766"/>
                </a:lnTo>
                <a:lnTo>
                  <a:pt x="110528" y="229273"/>
                </a:lnTo>
                <a:lnTo>
                  <a:pt x="163067" y="229273"/>
                </a:lnTo>
                <a:lnTo>
                  <a:pt x="163067" y="383362"/>
                </a:lnTo>
                <a:lnTo>
                  <a:pt x="160134" y="386041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grpSp>
        <p:nvGrpSpPr>
          <p:cNvPr id="23" name="object 23"/>
          <p:cNvGrpSpPr/>
          <p:nvPr/>
        </p:nvGrpSpPr>
        <p:grpSpPr>
          <a:xfrm>
            <a:off x="10286240" y="2347478"/>
            <a:ext cx="946462" cy="942024"/>
            <a:chOff x="8927007" y="2351430"/>
            <a:chExt cx="948055" cy="943610"/>
          </a:xfrm>
        </p:grpSpPr>
        <p:sp>
          <p:nvSpPr>
            <p:cNvPr id="24" name="object 24"/>
            <p:cNvSpPr/>
            <p:nvPr/>
          </p:nvSpPr>
          <p:spPr>
            <a:xfrm>
              <a:off x="8927007" y="2351430"/>
              <a:ext cx="948055" cy="943610"/>
            </a:xfrm>
            <a:custGeom>
              <a:avLst/>
              <a:gdLst/>
              <a:ahLst/>
              <a:cxnLst/>
              <a:rect l="l" t="t" r="r" b="b"/>
              <a:pathLst>
                <a:path w="948054" h="943610">
                  <a:moveTo>
                    <a:pt x="473824" y="943076"/>
                  </a:moveTo>
                  <a:lnTo>
                    <a:pt x="423551" y="940621"/>
                  </a:lnTo>
                  <a:lnTo>
                    <a:pt x="374384" y="932943"/>
                  </a:lnTo>
                  <a:lnTo>
                    <a:pt x="326680" y="920246"/>
                  </a:lnTo>
                  <a:lnTo>
                    <a:pt x="280792" y="902733"/>
                  </a:lnTo>
                  <a:lnTo>
                    <a:pt x="237078" y="880608"/>
                  </a:lnTo>
                  <a:lnTo>
                    <a:pt x="195893" y="854075"/>
                  </a:lnTo>
                  <a:lnTo>
                    <a:pt x="157592" y="823337"/>
                  </a:lnTo>
                  <a:lnTo>
                    <a:pt x="122530" y="788599"/>
                  </a:lnTo>
                  <a:lnTo>
                    <a:pt x="91065" y="750064"/>
                  </a:lnTo>
                  <a:lnTo>
                    <a:pt x="63550" y="707936"/>
                  </a:lnTo>
                  <a:lnTo>
                    <a:pt x="40672" y="663107"/>
                  </a:lnTo>
                  <a:lnTo>
                    <a:pt x="22878" y="616645"/>
                  </a:lnTo>
                  <a:lnTo>
                    <a:pt x="10168" y="568959"/>
                  </a:lnTo>
                  <a:lnTo>
                    <a:pt x="2535" y="520341"/>
                  </a:lnTo>
                  <a:lnTo>
                    <a:pt x="0" y="471543"/>
                  </a:lnTo>
                  <a:lnTo>
                    <a:pt x="2541" y="422633"/>
                  </a:lnTo>
                  <a:lnTo>
                    <a:pt x="10168" y="374130"/>
                  </a:lnTo>
                  <a:lnTo>
                    <a:pt x="22878" y="326443"/>
                  </a:lnTo>
                  <a:lnTo>
                    <a:pt x="40672" y="279981"/>
                  </a:lnTo>
                  <a:lnTo>
                    <a:pt x="63550" y="235153"/>
                  </a:lnTo>
                  <a:lnTo>
                    <a:pt x="91065" y="193021"/>
                  </a:lnTo>
                  <a:lnTo>
                    <a:pt x="122530" y="154484"/>
                  </a:lnTo>
                  <a:lnTo>
                    <a:pt x="157592" y="119745"/>
                  </a:lnTo>
                  <a:lnTo>
                    <a:pt x="195893" y="89007"/>
                  </a:lnTo>
                  <a:lnTo>
                    <a:pt x="237078" y="62474"/>
                  </a:lnTo>
                  <a:lnTo>
                    <a:pt x="280792" y="40349"/>
                  </a:lnTo>
                  <a:lnTo>
                    <a:pt x="326680" y="22835"/>
                  </a:lnTo>
                  <a:lnTo>
                    <a:pt x="374384" y="10137"/>
                  </a:lnTo>
                  <a:lnTo>
                    <a:pt x="423551" y="2457"/>
                  </a:lnTo>
                  <a:lnTo>
                    <a:pt x="473824" y="0"/>
                  </a:lnTo>
                  <a:lnTo>
                    <a:pt x="473824" y="188620"/>
                  </a:lnTo>
                  <a:lnTo>
                    <a:pt x="423891" y="192826"/>
                  </a:lnTo>
                  <a:lnTo>
                    <a:pt x="376210" y="205509"/>
                  </a:lnTo>
                  <a:lnTo>
                    <a:pt x="331763" y="226106"/>
                  </a:lnTo>
                  <a:lnTo>
                    <a:pt x="291534" y="254047"/>
                  </a:lnTo>
                  <a:lnTo>
                    <a:pt x="256505" y="288769"/>
                  </a:lnTo>
                  <a:lnTo>
                    <a:pt x="227660" y="329704"/>
                  </a:lnTo>
                  <a:lnTo>
                    <a:pt x="206472" y="375084"/>
                  </a:lnTo>
                  <a:lnTo>
                    <a:pt x="193759" y="422743"/>
                  </a:lnTo>
                  <a:lnTo>
                    <a:pt x="189522" y="471544"/>
                  </a:lnTo>
                  <a:lnTo>
                    <a:pt x="193759" y="520341"/>
                  </a:lnTo>
                  <a:lnTo>
                    <a:pt x="206472" y="567997"/>
                  </a:lnTo>
                  <a:lnTo>
                    <a:pt x="227660" y="613371"/>
                  </a:lnTo>
                  <a:lnTo>
                    <a:pt x="256505" y="654307"/>
                  </a:lnTo>
                  <a:lnTo>
                    <a:pt x="291534" y="689031"/>
                  </a:lnTo>
                  <a:lnTo>
                    <a:pt x="331763" y="716976"/>
                  </a:lnTo>
                  <a:lnTo>
                    <a:pt x="376210" y="737576"/>
                  </a:lnTo>
                  <a:lnTo>
                    <a:pt x="423891" y="750262"/>
                  </a:lnTo>
                  <a:lnTo>
                    <a:pt x="473824" y="754468"/>
                  </a:lnTo>
                  <a:lnTo>
                    <a:pt x="852987" y="754468"/>
                  </a:lnTo>
                  <a:lnTo>
                    <a:pt x="825124" y="788599"/>
                  </a:lnTo>
                  <a:lnTo>
                    <a:pt x="790066" y="823337"/>
                  </a:lnTo>
                  <a:lnTo>
                    <a:pt x="751765" y="854075"/>
                  </a:lnTo>
                  <a:lnTo>
                    <a:pt x="710577" y="880608"/>
                  </a:lnTo>
                  <a:lnTo>
                    <a:pt x="666860" y="902733"/>
                  </a:lnTo>
                  <a:lnTo>
                    <a:pt x="620969" y="920246"/>
                  </a:lnTo>
                  <a:lnTo>
                    <a:pt x="573262" y="932943"/>
                  </a:lnTo>
                  <a:lnTo>
                    <a:pt x="524094" y="940621"/>
                  </a:lnTo>
                  <a:lnTo>
                    <a:pt x="473824" y="943076"/>
                  </a:lnTo>
                  <a:close/>
                </a:path>
                <a:path w="948054" h="943610">
                  <a:moveTo>
                    <a:pt x="852987" y="754468"/>
                  </a:moveTo>
                  <a:lnTo>
                    <a:pt x="473824" y="754468"/>
                  </a:lnTo>
                  <a:lnTo>
                    <a:pt x="523752" y="750262"/>
                  </a:lnTo>
                  <a:lnTo>
                    <a:pt x="571431" y="737576"/>
                  </a:lnTo>
                  <a:lnTo>
                    <a:pt x="615878" y="716976"/>
                  </a:lnTo>
                  <a:lnTo>
                    <a:pt x="656107" y="689031"/>
                  </a:lnTo>
                  <a:lnTo>
                    <a:pt x="691135" y="654307"/>
                  </a:lnTo>
                  <a:lnTo>
                    <a:pt x="719975" y="613371"/>
                  </a:lnTo>
                  <a:lnTo>
                    <a:pt x="741184" y="567997"/>
                  </a:lnTo>
                  <a:lnTo>
                    <a:pt x="753910" y="520341"/>
                  </a:lnTo>
                  <a:lnTo>
                    <a:pt x="758151" y="471543"/>
                  </a:lnTo>
                  <a:lnTo>
                    <a:pt x="753910" y="422743"/>
                  </a:lnTo>
                  <a:lnTo>
                    <a:pt x="741184" y="375084"/>
                  </a:lnTo>
                  <a:lnTo>
                    <a:pt x="719975" y="329704"/>
                  </a:lnTo>
                  <a:lnTo>
                    <a:pt x="691135" y="288769"/>
                  </a:lnTo>
                  <a:lnTo>
                    <a:pt x="656107" y="254047"/>
                  </a:lnTo>
                  <a:lnTo>
                    <a:pt x="615878" y="226106"/>
                  </a:lnTo>
                  <a:lnTo>
                    <a:pt x="571431" y="205509"/>
                  </a:lnTo>
                  <a:lnTo>
                    <a:pt x="523752" y="192826"/>
                  </a:lnTo>
                  <a:lnTo>
                    <a:pt x="473824" y="188620"/>
                  </a:lnTo>
                  <a:lnTo>
                    <a:pt x="473824" y="0"/>
                  </a:lnTo>
                  <a:lnTo>
                    <a:pt x="524094" y="2457"/>
                  </a:lnTo>
                  <a:lnTo>
                    <a:pt x="573262" y="10137"/>
                  </a:lnTo>
                  <a:lnTo>
                    <a:pt x="620969" y="22835"/>
                  </a:lnTo>
                  <a:lnTo>
                    <a:pt x="666860" y="40349"/>
                  </a:lnTo>
                  <a:lnTo>
                    <a:pt x="710577" y="62474"/>
                  </a:lnTo>
                  <a:lnTo>
                    <a:pt x="751765" y="89007"/>
                  </a:lnTo>
                  <a:lnTo>
                    <a:pt x="790066" y="119745"/>
                  </a:lnTo>
                  <a:lnTo>
                    <a:pt x="825124" y="154484"/>
                  </a:lnTo>
                  <a:lnTo>
                    <a:pt x="856582" y="193021"/>
                  </a:lnTo>
                  <a:lnTo>
                    <a:pt x="884085" y="235153"/>
                  </a:lnTo>
                  <a:lnTo>
                    <a:pt x="906963" y="279981"/>
                  </a:lnTo>
                  <a:lnTo>
                    <a:pt x="924757" y="326443"/>
                  </a:lnTo>
                  <a:lnTo>
                    <a:pt x="937467" y="374130"/>
                  </a:lnTo>
                  <a:lnTo>
                    <a:pt x="945099" y="422743"/>
                  </a:lnTo>
                  <a:lnTo>
                    <a:pt x="947635" y="471544"/>
                  </a:lnTo>
                  <a:lnTo>
                    <a:pt x="945093" y="520456"/>
                  </a:lnTo>
                  <a:lnTo>
                    <a:pt x="937467" y="568959"/>
                  </a:lnTo>
                  <a:lnTo>
                    <a:pt x="924757" y="616645"/>
                  </a:lnTo>
                  <a:lnTo>
                    <a:pt x="906963" y="663107"/>
                  </a:lnTo>
                  <a:lnTo>
                    <a:pt x="884085" y="707936"/>
                  </a:lnTo>
                  <a:lnTo>
                    <a:pt x="856582" y="750064"/>
                  </a:lnTo>
                  <a:lnTo>
                    <a:pt x="852987" y="754468"/>
                  </a:lnTo>
                  <a:close/>
                </a:path>
              </a:pathLst>
            </a:custGeom>
            <a:solidFill>
              <a:srgbClr val="484F55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25" name="object 25"/>
            <p:cNvSpPr/>
            <p:nvPr/>
          </p:nvSpPr>
          <p:spPr>
            <a:xfrm>
              <a:off x="9124949" y="2363325"/>
              <a:ext cx="747395" cy="932180"/>
            </a:xfrm>
            <a:custGeom>
              <a:avLst/>
              <a:gdLst/>
              <a:ahLst/>
              <a:cxnLst/>
              <a:rect l="l" t="t" r="r" b="b"/>
              <a:pathLst>
                <a:path w="747395" h="932179">
                  <a:moveTo>
                    <a:pt x="652389" y="742927"/>
                  </a:moveTo>
                  <a:lnTo>
                    <a:pt x="271175" y="742927"/>
                  </a:lnTo>
                  <a:lnTo>
                    <a:pt x="316121" y="740053"/>
                  </a:lnTo>
                  <a:lnTo>
                    <a:pt x="360172" y="730035"/>
                  </a:lnTo>
                  <a:lnTo>
                    <a:pt x="402435" y="712929"/>
                  </a:lnTo>
                  <a:lnTo>
                    <a:pt x="442023" y="688789"/>
                  </a:lnTo>
                  <a:lnTo>
                    <a:pt x="477132" y="658536"/>
                  </a:lnTo>
                  <a:lnTo>
                    <a:pt x="506389" y="623565"/>
                  </a:lnTo>
                  <a:lnTo>
                    <a:pt x="529469" y="584703"/>
                  </a:lnTo>
                  <a:lnTo>
                    <a:pt x="546045" y="542779"/>
                  </a:lnTo>
                  <a:lnTo>
                    <a:pt x="555792" y="498620"/>
                  </a:lnTo>
                  <a:lnTo>
                    <a:pt x="558382" y="453055"/>
                  </a:lnTo>
                  <a:lnTo>
                    <a:pt x="553491" y="406912"/>
                  </a:lnTo>
                  <a:lnTo>
                    <a:pt x="541113" y="362219"/>
                  </a:lnTo>
                  <a:lnTo>
                    <a:pt x="521986" y="320808"/>
                  </a:lnTo>
                  <a:lnTo>
                    <a:pt x="496718" y="283329"/>
                  </a:lnTo>
                  <a:lnTo>
                    <a:pt x="465920" y="250434"/>
                  </a:lnTo>
                  <a:lnTo>
                    <a:pt x="430197" y="222772"/>
                  </a:lnTo>
                  <a:lnTo>
                    <a:pt x="390161" y="200996"/>
                  </a:lnTo>
                  <a:lnTo>
                    <a:pt x="346417" y="185755"/>
                  </a:lnTo>
                  <a:lnTo>
                    <a:pt x="323310" y="176514"/>
                  </a:lnTo>
                  <a:lnTo>
                    <a:pt x="303718" y="161826"/>
                  </a:lnTo>
                  <a:lnTo>
                    <a:pt x="288573" y="142583"/>
                  </a:lnTo>
                  <a:lnTo>
                    <a:pt x="278803" y="119677"/>
                  </a:lnTo>
                  <a:lnTo>
                    <a:pt x="275326" y="95047"/>
                  </a:lnTo>
                  <a:lnTo>
                    <a:pt x="278310" y="70745"/>
                  </a:lnTo>
                  <a:lnTo>
                    <a:pt x="302412" y="28148"/>
                  </a:lnTo>
                  <a:lnTo>
                    <a:pt x="344592" y="3375"/>
                  </a:lnTo>
                  <a:lnTo>
                    <a:pt x="368824" y="0"/>
                  </a:lnTo>
                  <a:lnTo>
                    <a:pt x="393496" y="3091"/>
                  </a:lnTo>
                  <a:lnTo>
                    <a:pt x="440574" y="17931"/>
                  </a:lnTo>
                  <a:lnTo>
                    <a:pt x="485297" y="37343"/>
                  </a:lnTo>
                  <a:lnTo>
                    <a:pt x="527402" y="61046"/>
                  </a:lnTo>
                  <a:lnTo>
                    <a:pt x="566627" y="88762"/>
                  </a:lnTo>
                  <a:lnTo>
                    <a:pt x="602711" y="120210"/>
                  </a:lnTo>
                  <a:lnTo>
                    <a:pt x="635391" y="155112"/>
                  </a:lnTo>
                  <a:lnTo>
                    <a:pt x="664407" y="193188"/>
                  </a:lnTo>
                  <a:lnTo>
                    <a:pt x="689495" y="234159"/>
                  </a:lnTo>
                  <a:lnTo>
                    <a:pt x="710395" y="277744"/>
                  </a:lnTo>
                  <a:lnTo>
                    <a:pt x="726844" y="323666"/>
                  </a:lnTo>
                  <a:lnTo>
                    <a:pt x="738581" y="371645"/>
                  </a:lnTo>
                  <a:lnTo>
                    <a:pt x="745262" y="420607"/>
                  </a:lnTo>
                  <a:lnTo>
                    <a:pt x="746808" y="469389"/>
                  </a:lnTo>
                  <a:lnTo>
                    <a:pt x="743360" y="517633"/>
                  </a:lnTo>
                  <a:lnTo>
                    <a:pt x="735057" y="564983"/>
                  </a:lnTo>
                  <a:lnTo>
                    <a:pt x="722043" y="611083"/>
                  </a:lnTo>
                  <a:lnTo>
                    <a:pt x="704457" y="655575"/>
                  </a:lnTo>
                  <a:lnTo>
                    <a:pt x="682441" y="698103"/>
                  </a:lnTo>
                  <a:lnTo>
                    <a:pt x="656135" y="738310"/>
                  </a:lnTo>
                  <a:lnTo>
                    <a:pt x="652389" y="742927"/>
                  </a:lnTo>
                  <a:close/>
                </a:path>
                <a:path w="747395" h="932179">
                  <a:moveTo>
                    <a:pt x="281836" y="931599"/>
                  </a:moveTo>
                  <a:lnTo>
                    <a:pt x="234032" y="929796"/>
                  </a:lnTo>
                  <a:lnTo>
                    <a:pt x="186496" y="923117"/>
                  </a:lnTo>
                  <a:lnTo>
                    <a:pt x="139610" y="911540"/>
                  </a:lnTo>
                  <a:lnTo>
                    <a:pt x="93755" y="895038"/>
                  </a:lnTo>
                  <a:lnTo>
                    <a:pt x="49314" y="873587"/>
                  </a:lnTo>
                  <a:lnTo>
                    <a:pt x="13827" y="839876"/>
                  </a:lnTo>
                  <a:lnTo>
                    <a:pt x="0" y="792916"/>
                  </a:lnTo>
                  <a:lnTo>
                    <a:pt x="2700" y="768117"/>
                  </a:lnTo>
                  <a:lnTo>
                    <a:pt x="26008" y="725513"/>
                  </a:lnTo>
                  <a:lnTo>
                    <a:pt x="68175" y="699968"/>
                  </a:lnTo>
                  <a:lnTo>
                    <a:pt x="92363" y="696326"/>
                  </a:lnTo>
                  <a:lnTo>
                    <a:pt x="116680" y="699038"/>
                  </a:lnTo>
                  <a:lnTo>
                    <a:pt x="139852" y="708144"/>
                  </a:lnTo>
                  <a:lnTo>
                    <a:pt x="182150" y="727027"/>
                  </a:lnTo>
                  <a:lnTo>
                    <a:pt x="226221" y="738603"/>
                  </a:lnTo>
                  <a:lnTo>
                    <a:pt x="271175" y="742927"/>
                  </a:lnTo>
                  <a:lnTo>
                    <a:pt x="652389" y="742927"/>
                  </a:lnTo>
                  <a:lnTo>
                    <a:pt x="625682" y="775840"/>
                  </a:lnTo>
                  <a:lnTo>
                    <a:pt x="591221" y="810337"/>
                  </a:lnTo>
                  <a:lnTo>
                    <a:pt x="552894" y="841443"/>
                  </a:lnTo>
                  <a:lnTo>
                    <a:pt x="511504" y="868366"/>
                  </a:lnTo>
                  <a:lnTo>
                    <a:pt x="468090" y="890564"/>
                  </a:lnTo>
                  <a:lnTo>
                    <a:pt x="423034" y="908011"/>
                  </a:lnTo>
                  <a:lnTo>
                    <a:pt x="376719" y="920682"/>
                  </a:lnTo>
                  <a:lnTo>
                    <a:pt x="329525" y="928553"/>
                  </a:lnTo>
                  <a:lnTo>
                    <a:pt x="281836" y="931599"/>
                  </a:lnTo>
                  <a:close/>
                </a:path>
              </a:pathLst>
            </a:custGeom>
            <a:solidFill>
              <a:srgbClr val="1653F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19904" y="2394605"/>
            <a:ext cx="471012" cy="385431"/>
            <a:chOff x="6356350" y="2398636"/>
            <a:chExt cx="471805" cy="386080"/>
          </a:xfrm>
        </p:grpSpPr>
        <p:sp>
          <p:nvSpPr>
            <p:cNvPr id="27" name="object 27"/>
            <p:cNvSpPr/>
            <p:nvPr/>
          </p:nvSpPr>
          <p:spPr>
            <a:xfrm>
              <a:off x="6596951" y="2398814"/>
              <a:ext cx="231140" cy="386080"/>
            </a:xfrm>
            <a:custGeom>
              <a:avLst/>
              <a:gdLst/>
              <a:ahLst/>
              <a:cxnLst/>
              <a:rect l="l" t="t" r="r" b="b"/>
              <a:pathLst>
                <a:path w="231140" h="386080">
                  <a:moveTo>
                    <a:pt x="115392" y="84188"/>
                  </a:moveTo>
                  <a:lnTo>
                    <a:pt x="100047" y="81371"/>
                  </a:lnTo>
                  <a:lnTo>
                    <a:pt x="87514" y="73675"/>
                  </a:lnTo>
                  <a:lnTo>
                    <a:pt x="79035" y="62231"/>
                  </a:lnTo>
                  <a:lnTo>
                    <a:pt x="75857" y="48171"/>
                  </a:lnTo>
                  <a:lnTo>
                    <a:pt x="75857" y="36156"/>
                  </a:lnTo>
                  <a:lnTo>
                    <a:pt x="100295" y="2741"/>
                  </a:lnTo>
                  <a:lnTo>
                    <a:pt x="115392" y="0"/>
                  </a:lnTo>
                  <a:lnTo>
                    <a:pt x="130773" y="2838"/>
                  </a:lnTo>
                  <a:lnTo>
                    <a:pt x="143327" y="10582"/>
                  </a:lnTo>
                  <a:lnTo>
                    <a:pt x="151787" y="22074"/>
                  </a:lnTo>
                  <a:lnTo>
                    <a:pt x="154889" y="36156"/>
                  </a:lnTo>
                  <a:lnTo>
                    <a:pt x="154889" y="48171"/>
                  </a:lnTo>
                  <a:lnTo>
                    <a:pt x="151709" y="62231"/>
                  </a:lnTo>
                  <a:lnTo>
                    <a:pt x="143232" y="73675"/>
                  </a:lnTo>
                  <a:lnTo>
                    <a:pt x="130709" y="81371"/>
                  </a:lnTo>
                  <a:lnTo>
                    <a:pt x="115392" y="84188"/>
                  </a:lnTo>
                  <a:close/>
                </a:path>
                <a:path w="231140" h="386080">
                  <a:moveTo>
                    <a:pt x="19050" y="241096"/>
                  </a:moveTo>
                  <a:lnTo>
                    <a:pt x="4660" y="241096"/>
                  </a:lnTo>
                  <a:lnTo>
                    <a:pt x="2679" y="240156"/>
                  </a:lnTo>
                  <a:lnTo>
                    <a:pt x="1396" y="238417"/>
                  </a:lnTo>
                  <a:lnTo>
                    <a:pt x="203" y="236727"/>
                  </a:lnTo>
                  <a:lnTo>
                    <a:pt x="0" y="234556"/>
                  </a:lnTo>
                  <a:lnTo>
                    <a:pt x="973" y="232561"/>
                  </a:lnTo>
                  <a:lnTo>
                    <a:pt x="36461" y="156768"/>
                  </a:lnTo>
                  <a:lnTo>
                    <a:pt x="57515" y="114312"/>
                  </a:lnTo>
                  <a:lnTo>
                    <a:pt x="98374" y="96443"/>
                  </a:lnTo>
                  <a:lnTo>
                    <a:pt x="132410" y="96443"/>
                  </a:lnTo>
                  <a:lnTo>
                    <a:pt x="173301" y="114312"/>
                  </a:lnTo>
                  <a:lnTo>
                    <a:pt x="194373" y="156768"/>
                  </a:lnTo>
                  <a:lnTo>
                    <a:pt x="75857" y="156768"/>
                  </a:lnTo>
                  <a:lnTo>
                    <a:pt x="43268" y="226567"/>
                  </a:lnTo>
                  <a:lnTo>
                    <a:pt x="39207" y="232576"/>
                  </a:lnTo>
                  <a:lnTo>
                    <a:pt x="33554" y="237180"/>
                  </a:lnTo>
                  <a:lnTo>
                    <a:pt x="26704" y="240110"/>
                  </a:lnTo>
                  <a:lnTo>
                    <a:pt x="19050" y="241096"/>
                  </a:lnTo>
                  <a:close/>
                </a:path>
                <a:path w="231140" h="386080">
                  <a:moveTo>
                    <a:pt x="187578" y="277367"/>
                  </a:moveTo>
                  <a:lnTo>
                    <a:pt x="43218" y="277367"/>
                  </a:lnTo>
                  <a:lnTo>
                    <a:pt x="41186" y="276377"/>
                  </a:lnTo>
                  <a:lnTo>
                    <a:pt x="38747" y="273342"/>
                  </a:lnTo>
                  <a:lnTo>
                    <a:pt x="38404" y="271411"/>
                  </a:lnTo>
                  <a:lnTo>
                    <a:pt x="38950" y="269519"/>
                  </a:lnTo>
                  <a:lnTo>
                    <a:pt x="75857" y="156768"/>
                  </a:lnTo>
                  <a:lnTo>
                    <a:pt x="154889" y="156768"/>
                  </a:lnTo>
                  <a:lnTo>
                    <a:pt x="191795" y="269519"/>
                  </a:lnTo>
                  <a:lnTo>
                    <a:pt x="192392" y="271411"/>
                  </a:lnTo>
                  <a:lnTo>
                    <a:pt x="192036" y="273342"/>
                  </a:lnTo>
                  <a:lnTo>
                    <a:pt x="190753" y="274878"/>
                  </a:lnTo>
                  <a:lnTo>
                    <a:pt x="189560" y="276377"/>
                  </a:lnTo>
                  <a:lnTo>
                    <a:pt x="187578" y="277367"/>
                  </a:lnTo>
                  <a:close/>
                </a:path>
                <a:path w="231140" h="386080">
                  <a:moveTo>
                    <a:pt x="226123" y="241096"/>
                  </a:moveTo>
                  <a:lnTo>
                    <a:pt x="211683" y="241096"/>
                  </a:lnTo>
                  <a:lnTo>
                    <a:pt x="204073" y="240067"/>
                  </a:lnTo>
                  <a:lnTo>
                    <a:pt x="197230" y="237142"/>
                  </a:lnTo>
                  <a:lnTo>
                    <a:pt x="191588" y="232561"/>
                  </a:lnTo>
                  <a:lnTo>
                    <a:pt x="187578" y="226567"/>
                  </a:lnTo>
                  <a:lnTo>
                    <a:pt x="154889" y="156768"/>
                  </a:lnTo>
                  <a:lnTo>
                    <a:pt x="194373" y="156768"/>
                  </a:lnTo>
                  <a:lnTo>
                    <a:pt x="229895" y="232714"/>
                  </a:lnTo>
                  <a:lnTo>
                    <a:pt x="230784" y="234556"/>
                  </a:lnTo>
                  <a:lnTo>
                    <a:pt x="230543" y="236727"/>
                  </a:lnTo>
                  <a:lnTo>
                    <a:pt x="229400" y="238417"/>
                  </a:lnTo>
                  <a:lnTo>
                    <a:pt x="228104" y="240156"/>
                  </a:lnTo>
                  <a:lnTo>
                    <a:pt x="226123" y="241096"/>
                  </a:lnTo>
                  <a:close/>
                </a:path>
                <a:path w="231140" h="386080">
                  <a:moveTo>
                    <a:pt x="80175" y="385864"/>
                  </a:moveTo>
                  <a:lnTo>
                    <a:pt x="75260" y="385864"/>
                  </a:lnTo>
                  <a:lnTo>
                    <a:pt x="72389" y="383374"/>
                  </a:lnTo>
                  <a:lnTo>
                    <a:pt x="72186" y="380250"/>
                  </a:lnTo>
                  <a:lnTo>
                    <a:pt x="63449" y="277367"/>
                  </a:lnTo>
                  <a:lnTo>
                    <a:pt x="110032" y="277367"/>
                  </a:lnTo>
                  <a:lnTo>
                    <a:pt x="106464" y="362686"/>
                  </a:lnTo>
                  <a:lnTo>
                    <a:pt x="104135" y="371751"/>
                  </a:lnTo>
                  <a:lnTo>
                    <a:pt x="98434" y="379114"/>
                  </a:lnTo>
                  <a:lnTo>
                    <a:pt x="90176" y="384057"/>
                  </a:lnTo>
                  <a:lnTo>
                    <a:pt x="80175" y="385864"/>
                  </a:lnTo>
                  <a:close/>
                </a:path>
                <a:path w="231140" h="386080">
                  <a:moveTo>
                    <a:pt x="155486" y="385864"/>
                  </a:moveTo>
                  <a:lnTo>
                    <a:pt x="150571" y="385864"/>
                  </a:lnTo>
                  <a:lnTo>
                    <a:pt x="140591" y="384057"/>
                  </a:lnTo>
                  <a:lnTo>
                    <a:pt x="132338" y="379114"/>
                  </a:lnTo>
                  <a:lnTo>
                    <a:pt x="126627" y="371751"/>
                  </a:lnTo>
                  <a:lnTo>
                    <a:pt x="124269" y="362686"/>
                  </a:lnTo>
                  <a:lnTo>
                    <a:pt x="120751" y="277367"/>
                  </a:lnTo>
                  <a:lnTo>
                    <a:pt x="167284" y="277367"/>
                  </a:lnTo>
                  <a:lnTo>
                    <a:pt x="158356" y="383374"/>
                  </a:lnTo>
                  <a:lnTo>
                    <a:pt x="155486" y="385864"/>
                  </a:lnTo>
                  <a:close/>
                </a:path>
              </a:pathLst>
            </a:custGeom>
            <a:solidFill>
              <a:srgbClr val="484F55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  <p:sp>
          <p:nvSpPr>
            <p:cNvPr id="28" name="object 28"/>
            <p:cNvSpPr/>
            <p:nvPr/>
          </p:nvSpPr>
          <p:spPr>
            <a:xfrm>
              <a:off x="6356350" y="2398636"/>
              <a:ext cx="220979" cy="386080"/>
            </a:xfrm>
            <a:custGeom>
              <a:avLst/>
              <a:gdLst/>
              <a:ahLst/>
              <a:cxnLst/>
              <a:rect l="l" t="t" r="r" b="b"/>
              <a:pathLst>
                <a:path w="220979" h="386080">
                  <a:moveTo>
                    <a:pt x="110477" y="84366"/>
                  </a:moveTo>
                  <a:lnTo>
                    <a:pt x="95184" y="81551"/>
                  </a:lnTo>
                  <a:lnTo>
                    <a:pt x="82669" y="73866"/>
                  </a:lnTo>
                  <a:lnTo>
                    <a:pt x="74199" y="62452"/>
                  </a:lnTo>
                  <a:lnTo>
                    <a:pt x="71043" y="48450"/>
                  </a:lnTo>
                  <a:lnTo>
                    <a:pt x="71043" y="36334"/>
                  </a:lnTo>
                  <a:lnTo>
                    <a:pt x="100329" y="1209"/>
                  </a:lnTo>
                  <a:lnTo>
                    <a:pt x="110483" y="0"/>
                  </a:lnTo>
                  <a:lnTo>
                    <a:pt x="120638" y="1209"/>
                  </a:lnTo>
                  <a:lnTo>
                    <a:pt x="149923" y="36334"/>
                  </a:lnTo>
                  <a:lnTo>
                    <a:pt x="149923" y="48450"/>
                  </a:lnTo>
                  <a:lnTo>
                    <a:pt x="146765" y="62452"/>
                  </a:lnTo>
                  <a:lnTo>
                    <a:pt x="138291" y="73866"/>
                  </a:lnTo>
                  <a:lnTo>
                    <a:pt x="125772" y="81551"/>
                  </a:lnTo>
                  <a:lnTo>
                    <a:pt x="110477" y="84366"/>
                  </a:lnTo>
                  <a:close/>
                </a:path>
                <a:path w="220979" h="386080">
                  <a:moveTo>
                    <a:pt x="16814" y="241376"/>
                  </a:moveTo>
                  <a:lnTo>
                    <a:pt x="6794" y="241376"/>
                  </a:lnTo>
                  <a:lnTo>
                    <a:pt x="4813" y="241274"/>
                  </a:lnTo>
                  <a:lnTo>
                    <a:pt x="2971" y="240487"/>
                  </a:lnTo>
                  <a:lnTo>
                    <a:pt x="1689" y="239140"/>
                  </a:lnTo>
                  <a:lnTo>
                    <a:pt x="495" y="237705"/>
                  </a:lnTo>
                  <a:lnTo>
                    <a:pt x="0" y="235864"/>
                  </a:lnTo>
                  <a:lnTo>
                    <a:pt x="342" y="234086"/>
                  </a:lnTo>
                  <a:lnTo>
                    <a:pt x="23609" y="132041"/>
                  </a:lnTo>
                  <a:lnTo>
                    <a:pt x="54618" y="99253"/>
                  </a:lnTo>
                  <a:lnTo>
                    <a:pt x="71043" y="96621"/>
                  </a:lnTo>
                  <a:lnTo>
                    <a:pt x="149923" y="96621"/>
                  </a:lnTo>
                  <a:lnTo>
                    <a:pt x="191191" y="117801"/>
                  </a:lnTo>
                  <a:lnTo>
                    <a:pt x="202456" y="154457"/>
                  </a:lnTo>
                  <a:lnTo>
                    <a:pt x="57899" y="154457"/>
                  </a:lnTo>
                  <a:lnTo>
                    <a:pt x="42519" y="222122"/>
                  </a:lnTo>
                  <a:lnTo>
                    <a:pt x="39197" y="229862"/>
                  </a:lnTo>
                  <a:lnTo>
                    <a:pt x="33386" y="235954"/>
                  </a:lnTo>
                  <a:lnTo>
                    <a:pt x="25715" y="239944"/>
                  </a:lnTo>
                  <a:lnTo>
                    <a:pt x="16814" y="241376"/>
                  </a:lnTo>
                  <a:close/>
                </a:path>
                <a:path w="220979" h="386080">
                  <a:moveTo>
                    <a:pt x="72974" y="386041"/>
                  </a:moveTo>
                  <a:lnTo>
                    <a:pt x="60871" y="386041"/>
                  </a:lnTo>
                  <a:lnTo>
                    <a:pt x="57899" y="383362"/>
                  </a:lnTo>
                  <a:lnTo>
                    <a:pt x="57899" y="154457"/>
                  </a:lnTo>
                  <a:lnTo>
                    <a:pt x="163068" y="154457"/>
                  </a:lnTo>
                  <a:lnTo>
                    <a:pt x="163068" y="229273"/>
                  </a:lnTo>
                  <a:lnTo>
                    <a:pt x="110477" y="229273"/>
                  </a:lnTo>
                  <a:lnTo>
                    <a:pt x="99212" y="363766"/>
                  </a:lnTo>
                  <a:lnTo>
                    <a:pt x="96605" y="372540"/>
                  </a:lnTo>
                  <a:lnTo>
                    <a:pt x="90855" y="379609"/>
                  </a:lnTo>
                  <a:lnTo>
                    <a:pt x="82724" y="384325"/>
                  </a:lnTo>
                  <a:lnTo>
                    <a:pt x="72974" y="386041"/>
                  </a:lnTo>
                  <a:close/>
                </a:path>
                <a:path w="220979" h="386080">
                  <a:moveTo>
                    <a:pt x="216103" y="241376"/>
                  </a:moveTo>
                  <a:lnTo>
                    <a:pt x="204139" y="241376"/>
                  </a:lnTo>
                  <a:lnTo>
                    <a:pt x="195251" y="239944"/>
                  </a:lnTo>
                  <a:lnTo>
                    <a:pt x="187593" y="235954"/>
                  </a:lnTo>
                  <a:lnTo>
                    <a:pt x="181785" y="229862"/>
                  </a:lnTo>
                  <a:lnTo>
                    <a:pt x="178447" y="222122"/>
                  </a:lnTo>
                  <a:lnTo>
                    <a:pt x="163068" y="154457"/>
                  </a:lnTo>
                  <a:lnTo>
                    <a:pt x="202456" y="154457"/>
                  </a:lnTo>
                  <a:lnTo>
                    <a:pt x="220611" y="234086"/>
                  </a:lnTo>
                  <a:lnTo>
                    <a:pt x="220954" y="235864"/>
                  </a:lnTo>
                  <a:lnTo>
                    <a:pt x="220459" y="237705"/>
                  </a:lnTo>
                  <a:lnTo>
                    <a:pt x="219278" y="239140"/>
                  </a:lnTo>
                  <a:lnTo>
                    <a:pt x="218033" y="240537"/>
                  </a:lnTo>
                  <a:lnTo>
                    <a:pt x="216103" y="241376"/>
                  </a:lnTo>
                  <a:close/>
                </a:path>
                <a:path w="220979" h="386080">
                  <a:moveTo>
                    <a:pt x="160083" y="386041"/>
                  </a:moveTo>
                  <a:lnTo>
                    <a:pt x="147980" y="386041"/>
                  </a:lnTo>
                  <a:lnTo>
                    <a:pt x="138237" y="384325"/>
                  </a:lnTo>
                  <a:lnTo>
                    <a:pt x="130124" y="379609"/>
                  </a:lnTo>
                  <a:lnTo>
                    <a:pt x="124391" y="372540"/>
                  </a:lnTo>
                  <a:lnTo>
                    <a:pt x="121792" y="363766"/>
                  </a:lnTo>
                  <a:lnTo>
                    <a:pt x="110477" y="229273"/>
                  </a:lnTo>
                  <a:lnTo>
                    <a:pt x="163068" y="229273"/>
                  </a:lnTo>
                  <a:lnTo>
                    <a:pt x="163068" y="383362"/>
                  </a:lnTo>
                  <a:lnTo>
                    <a:pt x="160083" y="386041"/>
                  </a:lnTo>
                  <a:close/>
                </a:path>
              </a:pathLst>
            </a:custGeom>
            <a:solidFill>
              <a:srgbClr val="1653F0"/>
            </a:solidFill>
          </p:spPr>
          <p:txBody>
            <a:bodyPr wrap="square" lIns="0" tIns="0" rIns="0" bIns="0" rtlCol="0"/>
            <a:lstStyle/>
            <a:p>
              <a:endParaRPr sz="1797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94307" y="3373155"/>
            <a:ext cx="1217785" cy="845124"/>
          </a:xfrm>
          <a:prstGeom prst="rect">
            <a:avLst/>
          </a:prstGeom>
        </p:spPr>
        <p:txBody>
          <a:bodyPr vert="horz" wrap="square" lIns="0" tIns="138197" rIns="0" bIns="0" rtlCol="0">
            <a:spAutoFit/>
          </a:bodyPr>
          <a:lstStyle/>
          <a:p>
            <a:pPr marR="27259" algn="ctr">
              <a:spcBef>
                <a:spcPts val="1088"/>
              </a:spcBef>
            </a:pPr>
            <a:r>
              <a:rPr sz="2346" b="1" spc="-25" dirty="0">
                <a:solidFill>
                  <a:srgbClr val="13110E"/>
                </a:solidFill>
                <a:latin typeface="Trebuchet MS"/>
                <a:cs typeface="Trebuchet MS"/>
              </a:rPr>
              <a:t>лет</a:t>
            </a:r>
            <a:endParaRPr sz="2346" dirty="0">
              <a:latin typeface="Trebuchet MS"/>
              <a:cs typeface="Trebuchet MS"/>
            </a:endParaRPr>
          </a:p>
          <a:p>
            <a:pPr marL="12678" marR="5071" algn="ctr">
              <a:lnSpc>
                <a:spcPct val="113700"/>
              </a:lnSpc>
              <a:spcBef>
                <a:spcPts val="270"/>
              </a:spcBef>
            </a:pPr>
            <a:r>
              <a:rPr lang="ru-RU" sz="898" spc="-1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898" spc="-10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редний</a:t>
            </a:r>
            <a:r>
              <a:rPr lang="ru-RU" sz="898" spc="-1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-26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-40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898" spc="-4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-25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98" spc="-25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898" spc="-10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sz="8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87941" y="2450265"/>
            <a:ext cx="986399" cy="613013"/>
          </a:xfrm>
          <a:prstGeom prst="rect">
            <a:avLst/>
          </a:prstGeom>
        </p:spPr>
        <p:txBody>
          <a:bodyPr vert="horz" wrap="square" lIns="0" tIns="13947" rIns="0" bIns="0" rtlCol="0">
            <a:spAutoFit/>
          </a:bodyPr>
          <a:lstStyle/>
          <a:p>
            <a:pPr marL="12678">
              <a:spcBef>
                <a:spcPts val="110"/>
              </a:spcBef>
            </a:pPr>
            <a:r>
              <a:rPr sz="3843" b="1" spc="-145" dirty="0">
                <a:solidFill>
                  <a:srgbClr val="1653F0"/>
                </a:solidFill>
                <a:latin typeface="Trebuchet MS"/>
                <a:cs typeface="Trebuchet MS"/>
              </a:rPr>
              <a:t>36,9</a:t>
            </a:r>
            <a:endParaRPr sz="3843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91457" y="2394605"/>
            <a:ext cx="480521" cy="385431"/>
          </a:xfrm>
          <a:custGeom>
            <a:avLst/>
            <a:gdLst/>
            <a:ahLst/>
            <a:cxnLst/>
            <a:rect l="l" t="t" r="r" b="b"/>
            <a:pathLst>
              <a:path w="481329" h="386080">
                <a:moveTo>
                  <a:pt x="149923" y="36334"/>
                </a:moveTo>
                <a:lnTo>
                  <a:pt x="120637" y="1219"/>
                </a:lnTo>
                <a:lnTo>
                  <a:pt x="110490" y="0"/>
                </a:lnTo>
                <a:lnTo>
                  <a:pt x="100342" y="1219"/>
                </a:lnTo>
                <a:lnTo>
                  <a:pt x="71043" y="36334"/>
                </a:lnTo>
                <a:lnTo>
                  <a:pt x="71043" y="48450"/>
                </a:lnTo>
                <a:lnTo>
                  <a:pt x="74193" y="62458"/>
                </a:lnTo>
                <a:lnTo>
                  <a:pt x="82664" y="73875"/>
                </a:lnTo>
                <a:lnTo>
                  <a:pt x="95186" y="81559"/>
                </a:lnTo>
                <a:lnTo>
                  <a:pt x="110490" y="84366"/>
                </a:lnTo>
                <a:lnTo>
                  <a:pt x="125780" y="81559"/>
                </a:lnTo>
                <a:lnTo>
                  <a:pt x="138315" y="73875"/>
                </a:lnTo>
                <a:lnTo>
                  <a:pt x="146786" y="62458"/>
                </a:lnTo>
                <a:lnTo>
                  <a:pt x="149923" y="48450"/>
                </a:lnTo>
                <a:lnTo>
                  <a:pt x="149923" y="36334"/>
                </a:lnTo>
                <a:close/>
              </a:path>
              <a:path w="481329" h="386080">
                <a:moveTo>
                  <a:pt x="221018" y="235864"/>
                </a:moveTo>
                <a:lnTo>
                  <a:pt x="202488" y="154457"/>
                </a:lnTo>
                <a:lnTo>
                  <a:pt x="197396" y="132041"/>
                </a:lnTo>
                <a:lnTo>
                  <a:pt x="191211" y="117805"/>
                </a:lnTo>
                <a:lnTo>
                  <a:pt x="180505" y="106603"/>
                </a:lnTo>
                <a:lnTo>
                  <a:pt x="166370" y="99263"/>
                </a:lnTo>
                <a:lnTo>
                  <a:pt x="149923" y="96621"/>
                </a:lnTo>
                <a:lnTo>
                  <a:pt x="71043" y="96621"/>
                </a:lnTo>
                <a:lnTo>
                  <a:pt x="29768" y="117805"/>
                </a:lnTo>
                <a:lnTo>
                  <a:pt x="355" y="234086"/>
                </a:lnTo>
                <a:lnTo>
                  <a:pt x="0" y="235864"/>
                </a:lnTo>
                <a:lnTo>
                  <a:pt x="495" y="237705"/>
                </a:lnTo>
                <a:lnTo>
                  <a:pt x="1689" y="239141"/>
                </a:lnTo>
                <a:lnTo>
                  <a:pt x="2984" y="240487"/>
                </a:lnTo>
                <a:lnTo>
                  <a:pt x="4813" y="241274"/>
                </a:lnTo>
                <a:lnTo>
                  <a:pt x="6845" y="241376"/>
                </a:lnTo>
                <a:lnTo>
                  <a:pt x="16865" y="241376"/>
                </a:lnTo>
                <a:lnTo>
                  <a:pt x="57899" y="154457"/>
                </a:lnTo>
                <a:lnTo>
                  <a:pt x="57899" y="383362"/>
                </a:lnTo>
                <a:lnTo>
                  <a:pt x="60871" y="386041"/>
                </a:lnTo>
                <a:lnTo>
                  <a:pt x="72974" y="386041"/>
                </a:lnTo>
                <a:lnTo>
                  <a:pt x="110490" y="229273"/>
                </a:lnTo>
                <a:lnTo>
                  <a:pt x="121793" y="363766"/>
                </a:lnTo>
                <a:lnTo>
                  <a:pt x="124383" y="372541"/>
                </a:lnTo>
                <a:lnTo>
                  <a:pt x="130124" y="379615"/>
                </a:lnTo>
                <a:lnTo>
                  <a:pt x="138239" y="384327"/>
                </a:lnTo>
                <a:lnTo>
                  <a:pt x="147993" y="386041"/>
                </a:lnTo>
                <a:lnTo>
                  <a:pt x="160096" y="386041"/>
                </a:lnTo>
                <a:lnTo>
                  <a:pt x="163068" y="383362"/>
                </a:lnTo>
                <a:lnTo>
                  <a:pt x="163068" y="229273"/>
                </a:lnTo>
                <a:lnTo>
                  <a:pt x="163068" y="154457"/>
                </a:lnTo>
                <a:lnTo>
                  <a:pt x="178447" y="222123"/>
                </a:lnTo>
                <a:lnTo>
                  <a:pt x="204152" y="241376"/>
                </a:lnTo>
                <a:lnTo>
                  <a:pt x="216103" y="241376"/>
                </a:lnTo>
                <a:lnTo>
                  <a:pt x="218033" y="240538"/>
                </a:lnTo>
                <a:lnTo>
                  <a:pt x="219278" y="239141"/>
                </a:lnTo>
                <a:lnTo>
                  <a:pt x="220472" y="237705"/>
                </a:lnTo>
                <a:lnTo>
                  <a:pt x="221018" y="235864"/>
                </a:lnTo>
                <a:close/>
              </a:path>
              <a:path w="481329" h="386080">
                <a:moveTo>
                  <a:pt x="410121" y="36334"/>
                </a:moveTo>
                <a:lnTo>
                  <a:pt x="380860" y="1219"/>
                </a:lnTo>
                <a:lnTo>
                  <a:pt x="370700" y="0"/>
                </a:lnTo>
                <a:lnTo>
                  <a:pt x="360540" y="1219"/>
                </a:lnTo>
                <a:lnTo>
                  <a:pt x="331241" y="36334"/>
                </a:lnTo>
                <a:lnTo>
                  <a:pt x="331241" y="48450"/>
                </a:lnTo>
                <a:lnTo>
                  <a:pt x="334391" y="62458"/>
                </a:lnTo>
                <a:lnTo>
                  <a:pt x="342861" y="73875"/>
                </a:lnTo>
                <a:lnTo>
                  <a:pt x="355384" y="81559"/>
                </a:lnTo>
                <a:lnTo>
                  <a:pt x="370687" y="84366"/>
                </a:lnTo>
                <a:lnTo>
                  <a:pt x="385978" y="81559"/>
                </a:lnTo>
                <a:lnTo>
                  <a:pt x="398513" y="73875"/>
                </a:lnTo>
                <a:lnTo>
                  <a:pt x="406984" y="62458"/>
                </a:lnTo>
                <a:lnTo>
                  <a:pt x="410121" y="48450"/>
                </a:lnTo>
                <a:lnTo>
                  <a:pt x="410121" y="36334"/>
                </a:lnTo>
                <a:close/>
              </a:path>
              <a:path w="481329" h="386080">
                <a:moveTo>
                  <a:pt x="481215" y="235864"/>
                </a:moveTo>
                <a:lnTo>
                  <a:pt x="462699" y="154457"/>
                </a:lnTo>
                <a:lnTo>
                  <a:pt x="457606" y="132041"/>
                </a:lnTo>
                <a:lnTo>
                  <a:pt x="451421" y="117805"/>
                </a:lnTo>
                <a:lnTo>
                  <a:pt x="440702" y="106603"/>
                </a:lnTo>
                <a:lnTo>
                  <a:pt x="426567" y="99263"/>
                </a:lnTo>
                <a:lnTo>
                  <a:pt x="410121" y="96621"/>
                </a:lnTo>
                <a:lnTo>
                  <a:pt x="331241" y="96621"/>
                </a:lnTo>
                <a:lnTo>
                  <a:pt x="289966" y="117805"/>
                </a:lnTo>
                <a:lnTo>
                  <a:pt x="260553" y="234086"/>
                </a:lnTo>
                <a:lnTo>
                  <a:pt x="260210" y="235864"/>
                </a:lnTo>
                <a:lnTo>
                  <a:pt x="260705" y="237705"/>
                </a:lnTo>
                <a:lnTo>
                  <a:pt x="261886" y="239141"/>
                </a:lnTo>
                <a:lnTo>
                  <a:pt x="263182" y="240487"/>
                </a:lnTo>
                <a:lnTo>
                  <a:pt x="265023" y="241274"/>
                </a:lnTo>
                <a:lnTo>
                  <a:pt x="267055" y="241376"/>
                </a:lnTo>
                <a:lnTo>
                  <a:pt x="277075" y="241376"/>
                </a:lnTo>
                <a:lnTo>
                  <a:pt x="318147" y="154457"/>
                </a:lnTo>
                <a:lnTo>
                  <a:pt x="318147" y="383362"/>
                </a:lnTo>
                <a:lnTo>
                  <a:pt x="321081" y="386041"/>
                </a:lnTo>
                <a:lnTo>
                  <a:pt x="333184" y="386041"/>
                </a:lnTo>
                <a:lnTo>
                  <a:pt x="370687" y="229273"/>
                </a:lnTo>
                <a:lnTo>
                  <a:pt x="381990" y="363766"/>
                </a:lnTo>
                <a:lnTo>
                  <a:pt x="384581" y="372541"/>
                </a:lnTo>
                <a:lnTo>
                  <a:pt x="390321" y="379615"/>
                </a:lnTo>
                <a:lnTo>
                  <a:pt x="398437" y="384327"/>
                </a:lnTo>
                <a:lnTo>
                  <a:pt x="408190" y="386041"/>
                </a:lnTo>
                <a:lnTo>
                  <a:pt x="420293" y="386041"/>
                </a:lnTo>
                <a:lnTo>
                  <a:pt x="423265" y="383362"/>
                </a:lnTo>
                <a:lnTo>
                  <a:pt x="423265" y="229273"/>
                </a:lnTo>
                <a:lnTo>
                  <a:pt x="423265" y="154457"/>
                </a:lnTo>
                <a:lnTo>
                  <a:pt x="438645" y="222123"/>
                </a:lnTo>
                <a:lnTo>
                  <a:pt x="464350" y="241376"/>
                </a:lnTo>
                <a:lnTo>
                  <a:pt x="476300" y="241376"/>
                </a:lnTo>
                <a:lnTo>
                  <a:pt x="478243" y="240538"/>
                </a:lnTo>
                <a:lnTo>
                  <a:pt x="479475" y="239141"/>
                </a:lnTo>
                <a:lnTo>
                  <a:pt x="480669" y="237705"/>
                </a:lnTo>
                <a:lnTo>
                  <a:pt x="481215" y="235864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32" name="object 32"/>
          <p:cNvSpPr/>
          <p:nvPr/>
        </p:nvSpPr>
        <p:spPr>
          <a:xfrm>
            <a:off x="6924571" y="2863588"/>
            <a:ext cx="489396" cy="385431"/>
          </a:xfrm>
          <a:custGeom>
            <a:avLst/>
            <a:gdLst/>
            <a:ahLst/>
            <a:cxnLst/>
            <a:rect l="l" t="t" r="r" b="b"/>
            <a:pathLst>
              <a:path w="490220" h="386079">
                <a:moveTo>
                  <a:pt x="154927" y="36169"/>
                </a:moveTo>
                <a:lnTo>
                  <a:pt x="151815" y="22085"/>
                </a:lnTo>
                <a:lnTo>
                  <a:pt x="143332" y="10591"/>
                </a:lnTo>
                <a:lnTo>
                  <a:pt x="130759" y="2844"/>
                </a:lnTo>
                <a:lnTo>
                  <a:pt x="115379" y="0"/>
                </a:lnTo>
                <a:lnTo>
                  <a:pt x="107645" y="698"/>
                </a:lnTo>
                <a:lnTo>
                  <a:pt x="76657" y="29095"/>
                </a:lnTo>
                <a:lnTo>
                  <a:pt x="75895" y="36169"/>
                </a:lnTo>
                <a:lnTo>
                  <a:pt x="75895" y="48221"/>
                </a:lnTo>
                <a:lnTo>
                  <a:pt x="79070" y="62268"/>
                </a:lnTo>
                <a:lnTo>
                  <a:pt x="87541" y="73723"/>
                </a:lnTo>
                <a:lnTo>
                  <a:pt x="100063" y="81419"/>
                </a:lnTo>
                <a:lnTo>
                  <a:pt x="115379" y="84239"/>
                </a:lnTo>
                <a:lnTo>
                  <a:pt x="130721" y="81419"/>
                </a:lnTo>
                <a:lnTo>
                  <a:pt x="143256" y="73723"/>
                </a:lnTo>
                <a:lnTo>
                  <a:pt x="151739" y="62268"/>
                </a:lnTo>
                <a:lnTo>
                  <a:pt x="154927" y="48221"/>
                </a:lnTo>
                <a:lnTo>
                  <a:pt x="154927" y="36169"/>
                </a:lnTo>
                <a:close/>
              </a:path>
              <a:path w="490220" h="386079">
                <a:moveTo>
                  <a:pt x="230771" y="234607"/>
                </a:moveTo>
                <a:lnTo>
                  <a:pt x="194411" y="156768"/>
                </a:lnTo>
                <a:lnTo>
                  <a:pt x="181267" y="126758"/>
                </a:lnTo>
                <a:lnTo>
                  <a:pt x="173304" y="114325"/>
                </a:lnTo>
                <a:lnTo>
                  <a:pt x="161925" y="104787"/>
                </a:lnTo>
                <a:lnTo>
                  <a:pt x="147993" y="98666"/>
                </a:lnTo>
                <a:lnTo>
                  <a:pt x="132397" y="96494"/>
                </a:lnTo>
                <a:lnTo>
                  <a:pt x="98374" y="96494"/>
                </a:lnTo>
                <a:lnTo>
                  <a:pt x="57518" y="114325"/>
                </a:lnTo>
                <a:lnTo>
                  <a:pt x="36461" y="156768"/>
                </a:lnTo>
                <a:lnTo>
                  <a:pt x="0" y="234607"/>
                </a:lnTo>
                <a:lnTo>
                  <a:pt x="241" y="236740"/>
                </a:lnTo>
                <a:lnTo>
                  <a:pt x="1435" y="238480"/>
                </a:lnTo>
                <a:lnTo>
                  <a:pt x="2667" y="240169"/>
                </a:lnTo>
                <a:lnTo>
                  <a:pt x="4660" y="241160"/>
                </a:lnTo>
                <a:lnTo>
                  <a:pt x="19088" y="241160"/>
                </a:lnTo>
                <a:lnTo>
                  <a:pt x="75895" y="156768"/>
                </a:lnTo>
                <a:lnTo>
                  <a:pt x="38392" y="271411"/>
                </a:lnTo>
                <a:lnTo>
                  <a:pt x="38735" y="273354"/>
                </a:lnTo>
                <a:lnTo>
                  <a:pt x="41224" y="276428"/>
                </a:lnTo>
                <a:lnTo>
                  <a:pt x="43205" y="277368"/>
                </a:lnTo>
                <a:lnTo>
                  <a:pt x="63500" y="277368"/>
                </a:lnTo>
                <a:lnTo>
                  <a:pt x="72428" y="383438"/>
                </a:lnTo>
                <a:lnTo>
                  <a:pt x="75298" y="385864"/>
                </a:lnTo>
                <a:lnTo>
                  <a:pt x="80213" y="385864"/>
                </a:lnTo>
                <a:lnTo>
                  <a:pt x="110032" y="277368"/>
                </a:lnTo>
                <a:lnTo>
                  <a:pt x="120738" y="277368"/>
                </a:lnTo>
                <a:lnTo>
                  <a:pt x="124320" y="362699"/>
                </a:lnTo>
                <a:lnTo>
                  <a:pt x="150609" y="385864"/>
                </a:lnTo>
                <a:lnTo>
                  <a:pt x="155524" y="385864"/>
                </a:lnTo>
                <a:lnTo>
                  <a:pt x="158394" y="383438"/>
                </a:lnTo>
                <a:lnTo>
                  <a:pt x="158597" y="380314"/>
                </a:lnTo>
                <a:lnTo>
                  <a:pt x="167322" y="277368"/>
                </a:lnTo>
                <a:lnTo>
                  <a:pt x="187566" y="277368"/>
                </a:lnTo>
                <a:lnTo>
                  <a:pt x="189598" y="276428"/>
                </a:lnTo>
                <a:lnTo>
                  <a:pt x="192036" y="273354"/>
                </a:lnTo>
                <a:lnTo>
                  <a:pt x="192430" y="271411"/>
                </a:lnTo>
                <a:lnTo>
                  <a:pt x="154927" y="156768"/>
                </a:lnTo>
                <a:lnTo>
                  <a:pt x="187566" y="226568"/>
                </a:lnTo>
                <a:lnTo>
                  <a:pt x="191604" y="232587"/>
                </a:lnTo>
                <a:lnTo>
                  <a:pt x="197256" y="237185"/>
                </a:lnTo>
                <a:lnTo>
                  <a:pt x="204101" y="240131"/>
                </a:lnTo>
                <a:lnTo>
                  <a:pt x="211721" y="241160"/>
                </a:lnTo>
                <a:lnTo>
                  <a:pt x="226110" y="241160"/>
                </a:lnTo>
                <a:lnTo>
                  <a:pt x="228142" y="240169"/>
                </a:lnTo>
                <a:lnTo>
                  <a:pt x="229387" y="238480"/>
                </a:lnTo>
                <a:lnTo>
                  <a:pt x="230581" y="236740"/>
                </a:lnTo>
                <a:lnTo>
                  <a:pt x="230771" y="234607"/>
                </a:lnTo>
                <a:close/>
              </a:path>
              <a:path w="490220" h="386079">
                <a:moveTo>
                  <a:pt x="414235" y="36169"/>
                </a:moveTo>
                <a:lnTo>
                  <a:pt x="411124" y="22085"/>
                </a:lnTo>
                <a:lnTo>
                  <a:pt x="402640" y="10591"/>
                </a:lnTo>
                <a:lnTo>
                  <a:pt x="390067" y="2844"/>
                </a:lnTo>
                <a:lnTo>
                  <a:pt x="374688" y="0"/>
                </a:lnTo>
                <a:lnTo>
                  <a:pt x="366953" y="698"/>
                </a:lnTo>
                <a:lnTo>
                  <a:pt x="335965" y="29095"/>
                </a:lnTo>
                <a:lnTo>
                  <a:pt x="335203" y="36169"/>
                </a:lnTo>
                <a:lnTo>
                  <a:pt x="335203" y="48221"/>
                </a:lnTo>
                <a:lnTo>
                  <a:pt x="338378" y="62268"/>
                </a:lnTo>
                <a:lnTo>
                  <a:pt x="346849" y="73723"/>
                </a:lnTo>
                <a:lnTo>
                  <a:pt x="359371" y="81419"/>
                </a:lnTo>
                <a:lnTo>
                  <a:pt x="374688" y="84239"/>
                </a:lnTo>
                <a:lnTo>
                  <a:pt x="390029" y="81419"/>
                </a:lnTo>
                <a:lnTo>
                  <a:pt x="402564" y="73723"/>
                </a:lnTo>
                <a:lnTo>
                  <a:pt x="411048" y="62268"/>
                </a:lnTo>
                <a:lnTo>
                  <a:pt x="414235" y="48221"/>
                </a:lnTo>
                <a:lnTo>
                  <a:pt x="414235" y="36169"/>
                </a:lnTo>
                <a:close/>
              </a:path>
              <a:path w="490220" h="386079">
                <a:moveTo>
                  <a:pt x="490131" y="234607"/>
                </a:moveTo>
                <a:lnTo>
                  <a:pt x="453720" y="156768"/>
                </a:lnTo>
                <a:lnTo>
                  <a:pt x="440575" y="126758"/>
                </a:lnTo>
                <a:lnTo>
                  <a:pt x="432612" y="114325"/>
                </a:lnTo>
                <a:lnTo>
                  <a:pt x="421233" y="104787"/>
                </a:lnTo>
                <a:lnTo>
                  <a:pt x="407301" y="98666"/>
                </a:lnTo>
                <a:lnTo>
                  <a:pt x="391706" y="96494"/>
                </a:lnTo>
                <a:lnTo>
                  <a:pt x="357733" y="96494"/>
                </a:lnTo>
                <a:lnTo>
                  <a:pt x="316826" y="114325"/>
                </a:lnTo>
                <a:lnTo>
                  <a:pt x="295770" y="156768"/>
                </a:lnTo>
                <a:lnTo>
                  <a:pt x="259308" y="234607"/>
                </a:lnTo>
                <a:lnTo>
                  <a:pt x="259549" y="236740"/>
                </a:lnTo>
                <a:lnTo>
                  <a:pt x="260743" y="238480"/>
                </a:lnTo>
                <a:lnTo>
                  <a:pt x="261975" y="240169"/>
                </a:lnTo>
                <a:lnTo>
                  <a:pt x="264020" y="241160"/>
                </a:lnTo>
                <a:lnTo>
                  <a:pt x="278396" y="241160"/>
                </a:lnTo>
                <a:lnTo>
                  <a:pt x="335203" y="156768"/>
                </a:lnTo>
                <a:lnTo>
                  <a:pt x="297700" y="271411"/>
                </a:lnTo>
                <a:lnTo>
                  <a:pt x="298094" y="273354"/>
                </a:lnTo>
                <a:lnTo>
                  <a:pt x="300532" y="276428"/>
                </a:lnTo>
                <a:lnTo>
                  <a:pt x="302514" y="277368"/>
                </a:lnTo>
                <a:lnTo>
                  <a:pt x="322808" y="277368"/>
                </a:lnTo>
                <a:lnTo>
                  <a:pt x="331736" y="383438"/>
                </a:lnTo>
                <a:lnTo>
                  <a:pt x="334606" y="385864"/>
                </a:lnTo>
                <a:lnTo>
                  <a:pt x="339521" y="385864"/>
                </a:lnTo>
                <a:lnTo>
                  <a:pt x="369379" y="277368"/>
                </a:lnTo>
                <a:lnTo>
                  <a:pt x="380047" y="277368"/>
                </a:lnTo>
                <a:lnTo>
                  <a:pt x="383628" y="362699"/>
                </a:lnTo>
                <a:lnTo>
                  <a:pt x="409917" y="385864"/>
                </a:lnTo>
                <a:lnTo>
                  <a:pt x="414832" y="385864"/>
                </a:lnTo>
                <a:lnTo>
                  <a:pt x="417703" y="383438"/>
                </a:lnTo>
                <a:lnTo>
                  <a:pt x="426631" y="277368"/>
                </a:lnTo>
                <a:lnTo>
                  <a:pt x="446874" y="277368"/>
                </a:lnTo>
                <a:lnTo>
                  <a:pt x="448906" y="276428"/>
                </a:lnTo>
                <a:lnTo>
                  <a:pt x="451345" y="273354"/>
                </a:lnTo>
                <a:lnTo>
                  <a:pt x="451739" y="271411"/>
                </a:lnTo>
                <a:lnTo>
                  <a:pt x="414235" y="156768"/>
                </a:lnTo>
                <a:lnTo>
                  <a:pt x="446874" y="226568"/>
                </a:lnTo>
                <a:lnTo>
                  <a:pt x="450913" y="232587"/>
                </a:lnTo>
                <a:lnTo>
                  <a:pt x="456565" y="237185"/>
                </a:lnTo>
                <a:lnTo>
                  <a:pt x="463410" y="240131"/>
                </a:lnTo>
                <a:lnTo>
                  <a:pt x="471030" y="241160"/>
                </a:lnTo>
                <a:lnTo>
                  <a:pt x="485419" y="241160"/>
                </a:lnTo>
                <a:lnTo>
                  <a:pt x="487451" y="240169"/>
                </a:lnTo>
                <a:lnTo>
                  <a:pt x="488696" y="238480"/>
                </a:lnTo>
                <a:lnTo>
                  <a:pt x="489889" y="236740"/>
                </a:lnTo>
                <a:lnTo>
                  <a:pt x="490131" y="234607"/>
                </a:lnTo>
                <a:close/>
              </a:path>
            </a:pathLst>
          </a:custGeom>
          <a:solidFill>
            <a:srgbClr val="484F55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33" name="object 33"/>
          <p:cNvSpPr/>
          <p:nvPr/>
        </p:nvSpPr>
        <p:spPr>
          <a:xfrm>
            <a:off x="7461030" y="2858250"/>
            <a:ext cx="734094" cy="391137"/>
          </a:xfrm>
          <a:custGeom>
            <a:avLst/>
            <a:gdLst/>
            <a:ahLst/>
            <a:cxnLst/>
            <a:rect l="l" t="t" r="r" b="b"/>
            <a:pathLst>
              <a:path w="735329" h="391795">
                <a:moveTo>
                  <a:pt x="154876" y="41516"/>
                </a:moveTo>
                <a:lnTo>
                  <a:pt x="151765" y="27432"/>
                </a:lnTo>
                <a:lnTo>
                  <a:pt x="143319" y="15938"/>
                </a:lnTo>
                <a:lnTo>
                  <a:pt x="130759" y="8191"/>
                </a:lnTo>
                <a:lnTo>
                  <a:pt x="115392" y="5346"/>
                </a:lnTo>
                <a:lnTo>
                  <a:pt x="107657" y="6045"/>
                </a:lnTo>
                <a:lnTo>
                  <a:pt x="76619" y="34442"/>
                </a:lnTo>
                <a:lnTo>
                  <a:pt x="75857" y="41516"/>
                </a:lnTo>
                <a:lnTo>
                  <a:pt x="75857" y="53568"/>
                </a:lnTo>
                <a:lnTo>
                  <a:pt x="79019" y="67614"/>
                </a:lnTo>
                <a:lnTo>
                  <a:pt x="87503" y="79070"/>
                </a:lnTo>
                <a:lnTo>
                  <a:pt x="100037" y="86766"/>
                </a:lnTo>
                <a:lnTo>
                  <a:pt x="115392" y="89585"/>
                </a:lnTo>
                <a:lnTo>
                  <a:pt x="130708" y="86766"/>
                </a:lnTo>
                <a:lnTo>
                  <a:pt x="143230" y="79070"/>
                </a:lnTo>
                <a:lnTo>
                  <a:pt x="151701" y="67614"/>
                </a:lnTo>
                <a:lnTo>
                  <a:pt x="154876" y="53568"/>
                </a:lnTo>
                <a:lnTo>
                  <a:pt x="154876" y="41516"/>
                </a:lnTo>
                <a:close/>
              </a:path>
              <a:path w="735329" h="391795">
                <a:moveTo>
                  <a:pt x="230784" y="239953"/>
                </a:moveTo>
                <a:lnTo>
                  <a:pt x="194373" y="162115"/>
                </a:lnTo>
                <a:lnTo>
                  <a:pt x="181229" y="132105"/>
                </a:lnTo>
                <a:lnTo>
                  <a:pt x="173278" y="119672"/>
                </a:lnTo>
                <a:lnTo>
                  <a:pt x="161912" y="110134"/>
                </a:lnTo>
                <a:lnTo>
                  <a:pt x="147993" y="104013"/>
                </a:lnTo>
                <a:lnTo>
                  <a:pt x="132410" y="101841"/>
                </a:lnTo>
                <a:lnTo>
                  <a:pt x="98374" y="101841"/>
                </a:lnTo>
                <a:lnTo>
                  <a:pt x="57492" y="119672"/>
                </a:lnTo>
                <a:lnTo>
                  <a:pt x="36461" y="162115"/>
                </a:lnTo>
                <a:lnTo>
                  <a:pt x="0" y="239953"/>
                </a:lnTo>
                <a:lnTo>
                  <a:pt x="203" y="242087"/>
                </a:lnTo>
                <a:lnTo>
                  <a:pt x="1384" y="243827"/>
                </a:lnTo>
                <a:lnTo>
                  <a:pt x="2628" y="245516"/>
                </a:lnTo>
                <a:lnTo>
                  <a:pt x="4660" y="246507"/>
                </a:lnTo>
                <a:lnTo>
                  <a:pt x="19050" y="246507"/>
                </a:lnTo>
                <a:lnTo>
                  <a:pt x="75857" y="162115"/>
                </a:lnTo>
                <a:lnTo>
                  <a:pt x="38938" y="274929"/>
                </a:lnTo>
                <a:lnTo>
                  <a:pt x="38354" y="276758"/>
                </a:lnTo>
                <a:lnTo>
                  <a:pt x="38747" y="278701"/>
                </a:lnTo>
                <a:lnTo>
                  <a:pt x="39979" y="280289"/>
                </a:lnTo>
                <a:lnTo>
                  <a:pt x="41173" y="281774"/>
                </a:lnTo>
                <a:lnTo>
                  <a:pt x="43205" y="282714"/>
                </a:lnTo>
                <a:lnTo>
                  <a:pt x="63449" y="282714"/>
                </a:lnTo>
                <a:lnTo>
                  <a:pt x="72186" y="385660"/>
                </a:lnTo>
                <a:lnTo>
                  <a:pt x="72377" y="388785"/>
                </a:lnTo>
                <a:lnTo>
                  <a:pt x="75260" y="391210"/>
                </a:lnTo>
                <a:lnTo>
                  <a:pt x="80175" y="391210"/>
                </a:lnTo>
                <a:lnTo>
                  <a:pt x="110032" y="282714"/>
                </a:lnTo>
                <a:lnTo>
                  <a:pt x="120751" y="282714"/>
                </a:lnTo>
                <a:lnTo>
                  <a:pt x="124269" y="368046"/>
                </a:lnTo>
                <a:lnTo>
                  <a:pt x="150571" y="391210"/>
                </a:lnTo>
                <a:lnTo>
                  <a:pt x="155473" y="391210"/>
                </a:lnTo>
                <a:lnTo>
                  <a:pt x="158356" y="388785"/>
                </a:lnTo>
                <a:lnTo>
                  <a:pt x="158597" y="385660"/>
                </a:lnTo>
                <a:lnTo>
                  <a:pt x="167284" y="282714"/>
                </a:lnTo>
                <a:lnTo>
                  <a:pt x="187579" y="282714"/>
                </a:lnTo>
                <a:lnTo>
                  <a:pt x="189560" y="281774"/>
                </a:lnTo>
                <a:lnTo>
                  <a:pt x="192036" y="278701"/>
                </a:lnTo>
                <a:lnTo>
                  <a:pt x="192379" y="276758"/>
                </a:lnTo>
                <a:lnTo>
                  <a:pt x="191795" y="274929"/>
                </a:lnTo>
                <a:lnTo>
                  <a:pt x="154876" y="162115"/>
                </a:lnTo>
                <a:lnTo>
                  <a:pt x="187579" y="231914"/>
                </a:lnTo>
                <a:lnTo>
                  <a:pt x="191579" y="237934"/>
                </a:lnTo>
                <a:lnTo>
                  <a:pt x="197218" y="242531"/>
                </a:lnTo>
                <a:lnTo>
                  <a:pt x="204063" y="245478"/>
                </a:lnTo>
                <a:lnTo>
                  <a:pt x="211683" y="246507"/>
                </a:lnTo>
                <a:lnTo>
                  <a:pt x="226123" y="246507"/>
                </a:lnTo>
                <a:lnTo>
                  <a:pt x="228104" y="245516"/>
                </a:lnTo>
                <a:lnTo>
                  <a:pt x="229349" y="243827"/>
                </a:lnTo>
                <a:lnTo>
                  <a:pt x="230530" y="242087"/>
                </a:lnTo>
                <a:lnTo>
                  <a:pt x="230784" y="239953"/>
                </a:lnTo>
                <a:close/>
              </a:path>
              <a:path w="735329" h="391795">
                <a:moveTo>
                  <a:pt x="413588" y="41516"/>
                </a:moveTo>
                <a:lnTo>
                  <a:pt x="410489" y="27432"/>
                </a:lnTo>
                <a:lnTo>
                  <a:pt x="402069" y="15938"/>
                </a:lnTo>
                <a:lnTo>
                  <a:pt x="389559" y="8191"/>
                </a:lnTo>
                <a:lnTo>
                  <a:pt x="374256" y="5346"/>
                </a:lnTo>
                <a:lnTo>
                  <a:pt x="366547" y="6045"/>
                </a:lnTo>
                <a:lnTo>
                  <a:pt x="335661" y="34442"/>
                </a:lnTo>
                <a:lnTo>
                  <a:pt x="334911" y="41516"/>
                </a:lnTo>
                <a:lnTo>
                  <a:pt x="334911" y="53568"/>
                </a:lnTo>
                <a:lnTo>
                  <a:pt x="338074" y="67614"/>
                </a:lnTo>
                <a:lnTo>
                  <a:pt x="346506" y="79070"/>
                </a:lnTo>
                <a:lnTo>
                  <a:pt x="358978" y="86766"/>
                </a:lnTo>
                <a:lnTo>
                  <a:pt x="374256" y="89585"/>
                </a:lnTo>
                <a:lnTo>
                  <a:pt x="389521" y="86766"/>
                </a:lnTo>
                <a:lnTo>
                  <a:pt x="401993" y="79070"/>
                </a:lnTo>
                <a:lnTo>
                  <a:pt x="410425" y="67614"/>
                </a:lnTo>
                <a:lnTo>
                  <a:pt x="413588" y="53568"/>
                </a:lnTo>
                <a:lnTo>
                  <a:pt x="413588" y="41516"/>
                </a:lnTo>
                <a:close/>
              </a:path>
              <a:path w="735329" h="391795">
                <a:moveTo>
                  <a:pt x="489204" y="239953"/>
                </a:moveTo>
                <a:lnTo>
                  <a:pt x="488289" y="238074"/>
                </a:lnTo>
                <a:lnTo>
                  <a:pt x="452869" y="162115"/>
                </a:lnTo>
                <a:lnTo>
                  <a:pt x="439889" y="132105"/>
                </a:lnTo>
                <a:lnTo>
                  <a:pt x="431939" y="119672"/>
                </a:lnTo>
                <a:lnTo>
                  <a:pt x="420598" y="110134"/>
                </a:lnTo>
                <a:lnTo>
                  <a:pt x="406717" y="104013"/>
                </a:lnTo>
                <a:lnTo>
                  <a:pt x="391172" y="101841"/>
                </a:lnTo>
                <a:lnTo>
                  <a:pt x="357339" y="101841"/>
                </a:lnTo>
                <a:lnTo>
                  <a:pt x="316572" y="119672"/>
                </a:lnTo>
                <a:lnTo>
                  <a:pt x="295617" y="162115"/>
                </a:lnTo>
                <a:lnTo>
                  <a:pt x="259308" y="239953"/>
                </a:lnTo>
                <a:lnTo>
                  <a:pt x="259511" y="242087"/>
                </a:lnTo>
                <a:lnTo>
                  <a:pt x="260692" y="243827"/>
                </a:lnTo>
                <a:lnTo>
                  <a:pt x="261988" y="245516"/>
                </a:lnTo>
                <a:lnTo>
                  <a:pt x="263969" y="246507"/>
                </a:lnTo>
                <a:lnTo>
                  <a:pt x="278307" y="246507"/>
                </a:lnTo>
                <a:lnTo>
                  <a:pt x="334911" y="162115"/>
                </a:lnTo>
                <a:lnTo>
                  <a:pt x="297561" y="276758"/>
                </a:lnTo>
                <a:lnTo>
                  <a:pt x="297903" y="278701"/>
                </a:lnTo>
                <a:lnTo>
                  <a:pt x="299199" y="280289"/>
                </a:lnTo>
                <a:lnTo>
                  <a:pt x="300329" y="281774"/>
                </a:lnTo>
                <a:lnTo>
                  <a:pt x="302272" y="282714"/>
                </a:lnTo>
                <a:lnTo>
                  <a:pt x="322554" y="282714"/>
                </a:lnTo>
                <a:lnTo>
                  <a:pt x="331190" y="385660"/>
                </a:lnTo>
                <a:lnTo>
                  <a:pt x="331393" y="388785"/>
                </a:lnTo>
                <a:lnTo>
                  <a:pt x="334314" y="391210"/>
                </a:lnTo>
                <a:lnTo>
                  <a:pt x="339178" y="391210"/>
                </a:lnTo>
                <a:lnTo>
                  <a:pt x="368998" y="282714"/>
                </a:lnTo>
                <a:lnTo>
                  <a:pt x="379514" y="282714"/>
                </a:lnTo>
                <a:lnTo>
                  <a:pt x="383082" y="368046"/>
                </a:lnTo>
                <a:lnTo>
                  <a:pt x="409270" y="391210"/>
                </a:lnTo>
                <a:lnTo>
                  <a:pt x="414185" y="391210"/>
                </a:lnTo>
                <a:lnTo>
                  <a:pt x="417118" y="388785"/>
                </a:lnTo>
                <a:lnTo>
                  <a:pt x="417309" y="385660"/>
                </a:lnTo>
                <a:lnTo>
                  <a:pt x="425945" y="282714"/>
                </a:lnTo>
                <a:lnTo>
                  <a:pt x="446189" y="282714"/>
                </a:lnTo>
                <a:lnTo>
                  <a:pt x="448106" y="281774"/>
                </a:lnTo>
                <a:lnTo>
                  <a:pt x="450596" y="278701"/>
                </a:lnTo>
                <a:lnTo>
                  <a:pt x="450951" y="276758"/>
                </a:lnTo>
                <a:lnTo>
                  <a:pt x="413588" y="162115"/>
                </a:lnTo>
                <a:lnTo>
                  <a:pt x="446138" y="231914"/>
                </a:lnTo>
                <a:lnTo>
                  <a:pt x="450138" y="237934"/>
                </a:lnTo>
                <a:lnTo>
                  <a:pt x="455752" y="242531"/>
                </a:lnTo>
                <a:lnTo>
                  <a:pt x="462584" y="245478"/>
                </a:lnTo>
                <a:lnTo>
                  <a:pt x="470192" y="246507"/>
                </a:lnTo>
                <a:lnTo>
                  <a:pt x="484530" y="246507"/>
                </a:lnTo>
                <a:lnTo>
                  <a:pt x="486511" y="245516"/>
                </a:lnTo>
                <a:lnTo>
                  <a:pt x="487794" y="243827"/>
                </a:lnTo>
                <a:lnTo>
                  <a:pt x="489000" y="242087"/>
                </a:lnTo>
                <a:lnTo>
                  <a:pt x="489204" y="239953"/>
                </a:lnTo>
                <a:close/>
              </a:path>
              <a:path w="735329" h="391795">
                <a:moveTo>
                  <a:pt x="659561" y="36258"/>
                </a:moveTo>
                <a:lnTo>
                  <a:pt x="656463" y="22161"/>
                </a:lnTo>
                <a:lnTo>
                  <a:pt x="648030" y="10642"/>
                </a:lnTo>
                <a:lnTo>
                  <a:pt x="635520" y="2857"/>
                </a:lnTo>
                <a:lnTo>
                  <a:pt x="620217" y="0"/>
                </a:lnTo>
                <a:lnTo>
                  <a:pt x="612508" y="711"/>
                </a:lnTo>
                <a:lnTo>
                  <a:pt x="581583" y="29184"/>
                </a:lnTo>
                <a:lnTo>
                  <a:pt x="580821" y="36258"/>
                </a:lnTo>
                <a:lnTo>
                  <a:pt x="580821" y="48361"/>
                </a:lnTo>
                <a:lnTo>
                  <a:pt x="583984" y="62420"/>
                </a:lnTo>
                <a:lnTo>
                  <a:pt x="592416" y="73875"/>
                </a:lnTo>
                <a:lnTo>
                  <a:pt x="604913" y="81610"/>
                </a:lnTo>
                <a:lnTo>
                  <a:pt x="620217" y="84429"/>
                </a:lnTo>
                <a:lnTo>
                  <a:pt x="635482" y="81610"/>
                </a:lnTo>
                <a:lnTo>
                  <a:pt x="647954" y="73875"/>
                </a:lnTo>
                <a:lnTo>
                  <a:pt x="656386" y="62420"/>
                </a:lnTo>
                <a:lnTo>
                  <a:pt x="659561" y="48361"/>
                </a:lnTo>
                <a:lnTo>
                  <a:pt x="659561" y="36258"/>
                </a:lnTo>
                <a:close/>
              </a:path>
              <a:path w="735329" h="391795">
                <a:moveTo>
                  <a:pt x="735164" y="235191"/>
                </a:moveTo>
                <a:lnTo>
                  <a:pt x="734263" y="233349"/>
                </a:lnTo>
                <a:lnTo>
                  <a:pt x="698842" y="157149"/>
                </a:lnTo>
                <a:lnTo>
                  <a:pt x="685850" y="127088"/>
                </a:lnTo>
                <a:lnTo>
                  <a:pt x="677900" y="114604"/>
                </a:lnTo>
                <a:lnTo>
                  <a:pt x="666546" y="105016"/>
                </a:lnTo>
                <a:lnTo>
                  <a:pt x="652665" y="98856"/>
                </a:lnTo>
                <a:lnTo>
                  <a:pt x="637133" y="96685"/>
                </a:lnTo>
                <a:lnTo>
                  <a:pt x="603250" y="96685"/>
                </a:lnTo>
                <a:lnTo>
                  <a:pt x="562521" y="114604"/>
                </a:lnTo>
                <a:lnTo>
                  <a:pt x="541528" y="157149"/>
                </a:lnTo>
                <a:lnTo>
                  <a:pt x="506222" y="233121"/>
                </a:lnTo>
                <a:lnTo>
                  <a:pt x="505218" y="235191"/>
                </a:lnTo>
                <a:lnTo>
                  <a:pt x="505472" y="237324"/>
                </a:lnTo>
                <a:lnTo>
                  <a:pt x="506666" y="238963"/>
                </a:lnTo>
                <a:lnTo>
                  <a:pt x="507885" y="240703"/>
                </a:lnTo>
                <a:lnTo>
                  <a:pt x="509930" y="241744"/>
                </a:lnTo>
                <a:lnTo>
                  <a:pt x="524268" y="241744"/>
                </a:lnTo>
                <a:lnTo>
                  <a:pt x="580821" y="157149"/>
                </a:lnTo>
                <a:lnTo>
                  <a:pt x="543471" y="271995"/>
                </a:lnTo>
                <a:lnTo>
                  <a:pt x="543852" y="274040"/>
                </a:lnTo>
                <a:lnTo>
                  <a:pt x="545109" y="275526"/>
                </a:lnTo>
                <a:lnTo>
                  <a:pt x="546290" y="277063"/>
                </a:lnTo>
                <a:lnTo>
                  <a:pt x="548233" y="277952"/>
                </a:lnTo>
                <a:lnTo>
                  <a:pt x="568528" y="277952"/>
                </a:lnTo>
                <a:lnTo>
                  <a:pt x="577354" y="384314"/>
                </a:lnTo>
                <a:lnTo>
                  <a:pt x="580237" y="386753"/>
                </a:lnTo>
                <a:lnTo>
                  <a:pt x="585139" y="386753"/>
                </a:lnTo>
                <a:lnTo>
                  <a:pt x="614908" y="277952"/>
                </a:lnTo>
                <a:lnTo>
                  <a:pt x="625475" y="277952"/>
                </a:lnTo>
                <a:lnTo>
                  <a:pt x="629043" y="363524"/>
                </a:lnTo>
                <a:lnTo>
                  <a:pt x="655243" y="386753"/>
                </a:lnTo>
                <a:lnTo>
                  <a:pt x="660146" y="386753"/>
                </a:lnTo>
                <a:lnTo>
                  <a:pt x="663028" y="384314"/>
                </a:lnTo>
                <a:lnTo>
                  <a:pt x="671855" y="277952"/>
                </a:lnTo>
                <a:lnTo>
                  <a:pt x="692150" y="277952"/>
                </a:lnTo>
                <a:lnTo>
                  <a:pt x="694080" y="277063"/>
                </a:lnTo>
                <a:lnTo>
                  <a:pt x="695274" y="275526"/>
                </a:lnTo>
                <a:lnTo>
                  <a:pt x="696518" y="274040"/>
                </a:lnTo>
                <a:lnTo>
                  <a:pt x="696912" y="271995"/>
                </a:lnTo>
                <a:lnTo>
                  <a:pt x="659561" y="157149"/>
                </a:lnTo>
                <a:lnTo>
                  <a:pt x="692099" y="227101"/>
                </a:lnTo>
                <a:lnTo>
                  <a:pt x="696099" y="233121"/>
                </a:lnTo>
                <a:lnTo>
                  <a:pt x="701725" y="237744"/>
                </a:lnTo>
                <a:lnTo>
                  <a:pt x="708545" y="240703"/>
                </a:lnTo>
                <a:lnTo>
                  <a:pt x="716165" y="241744"/>
                </a:lnTo>
                <a:lnTo>
                  <a:pt x="730453" y="241744"/>
                </a:lnTo>
                <a:lnTo>
                  <a:pt x="732485" y="240703"/>
                </a:lnTo>
                <a:lnTo>
                  <a:pt x="733717" y="238963"/>
                </a:lnTo>
                <a:lnTo>
                  <a:pt x="734910" y="237324"/>
                </a:lnTo>
                <a:lnTo>
                  <a:pt x="735164" y="235191"/>
                </a:lnTo>
                <a:close/>
              </a:path>
            </a:pathLst>
          </a:custGeom>
          <a:solidFill>
            <a:srgbClr val="484F55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34" name="object 34"/>
          <p:cNvSpPr txBox="1"/>
          <p:nvPr/>
        </p:nvSpPr>
        <p:spPr>
          <a:xfrm>
            <a:off x="6988916" y="3467359"/>
            <a:ext cx="1181017" cy="763544"/>
          </a:xfrm>
          <a:prstGeom prst="rect">
            <a:avLst/>
          </a:prstGeom>
        </p:spPr>
        <p:txBody>
          <a:bodyPr vert="horz" wrap="square" lIns="0" tIns="74170" rIns="0" bIns="0" rtlCol="0">
            <a:spAutoFit/>
          </a:bodyPr>
          <a:lstStyle/>
          <a:p>
            <a:pPr marL="220603">
              <a:spcBef>
                <a:spcPts val="584"/>
              </a:spcBef>
            </a:pPr>
            <a:r>
              <a:rPr sz="2346" b="1" spc="-10" dirty="0">
                <a:solidFill>
                  <a:srgbClr val="13110E"/>
                </a:solidFill>
                <a:latin typeface="Trebuchet MS"/>
                <a:cs typeface="Trebuchet MS"/>
              </a:rPr>
              <a:t>41,9%</a:t>
            </a:r>
            <a:endParaRPr sz="2346" dirty="0">
              <a:latin typeface="Trebuchet MS"/>
              <a:cs typeface="Trebuchet MS"/>
            </a:endParaRPr>
          </a:p>
          <a:p>
            <a:pPr algn="ctr">
              <a:spcBef>
                <a:spcPts val="215"/>
              </a:spcBef>
            </a:pPr>
            <a:r>
              <a:rPr lang="ru-RU" sz="898" spc="15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898" spc="-9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898" spc="17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898" spc="-2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898" spc="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898" spc="-1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898" spc="-1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-294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898" spc="-20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98" spc="-20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898" spc="-4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sz="898" spc="-5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8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6" algn="ctr">
              <a:spcBef>
                <a:spcPts val="150"/>
              </a:spcBef>
            </a:pPr>
            <a:r>
              <a:rPr sz="898" spc="-1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sz="8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231949" y="3369311"/>
            <a:ext cx="2168633" cy="1278828"/>
          </a:xfrm>
          <a:prstGeom prst="rect">
            <a:avLst/>
          </a:prstGeom>
        </p:spPr>
        <p:txBody>
          <a:bodyPr vert="horz" wrap="square" lIns="0" tIns="141367" rIns="0" bIns="0" rtlCol="0">
            <a:spAutoFit/>
          </a:bodyPr>
          <a:lstStyle/>
          <a:p>
            <a:pPr marL="348022">
              <a:spcBef>
                <a:spcPts val="1113"/>
              </a:spcBef>
            </a:pPr>
            <a:r>
              <a:rPr sz="2346" b="1" spc="-25" dirty="0">
                <a:solidFill>
                  <a:srgbClr val="13110E"/>
                </a:solidFill>
                <a:latin typeface="Trebuchet MS"/>
                <a:cs typeface="Trebuchet MS"/>
              </a:rPr>
              <a:t>62%</a:t>
            </a:r>
            <a:endParaRPr sz="2346" dirty="0">
              <a:latin typeface="Trebuchet MS"/>
              <a:cs typeface="Trebuchet MS"/>
            </a:endParaRPr>
          </a:p>
          <a:p>
            <a:pPr marL="12678" marR="5071" algn="ctr">
              <a:lnSpc>
                <a:spcPct val="113700"/>
              </a:lnSpc>
              <a:spcBef>
                <a:spcPts val="275"/>
              </a:spcBef>
            </a:pPr>
            <a:r>
              <a:rPr sz="898" spc="-4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sz="898" spc="-26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98" spc="-26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12678" marR="5071" algn="ctr">
              <a:lnSpc>
                <a:spcPct val="113700"/>
              </a:lnSpc>
              <a:spcBef>
                <a:spcPts val="275"/>
              </a:spcBef>
            </a:pPr>
            <a:r>
              <a:rPr sz="898" spc="-5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898" spc="-5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-27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-10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</a:t>
            </a:r>
            <a:r>
              <a:rPr sz="898" spc="-2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sz="898" spc="-254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2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898" spc="-2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898" spc="-9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898" spc="-349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898" spc="-11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98" spc="-110" dirty="0">
              <a:solidFill>
                <a:srgbClr val="1311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78" marR="5071" algn="ctr">
              <a:lnSpc>
                <a:spcPct val="113700"/>
              </a:lnSpc>
              <a:spcBef>
                <a:spcPts val="275"/>
              </a:spcBef>
            </a:pPr>
            <a:r>
              <a:rPr sz="898" spc="-2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sz="898" spc="-24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98" spc="-24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12678" marR="5071" algn="ctr">
              <a:lnSpc>
                <a:spcPct val="113700"/>
              </a:lnSpc>
              <a:spcBef>
                <a:spcPts val="275"/>
              </a:spcBef>
            </a:pPr>
            <a:r>
              <a:rPr sz="898" spc="-25" dirty="0" err="1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898" spc="-235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98" spc="1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898" spc="-10" dirty="0">
                <a:solidFill>
                  <a:srgbClr val="1311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endParaRPr sz="8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86602" y="1595495"/>
            <a:ext cx="4317836" cy="555959"/>
          </a:xfrm>
          <a:prstGeom prst="rect">
            <a:avLst/>
          </a:prstGeom>
        </p:spPr>
        <p:txBody>
          <a:bodyPr vert="horz" wrap="square" lIns="0" tIns="102697" rIns="0" bIns="0" rtlCol="0">
            <a:spAutoFit/>
          </a:bodyPr>
          <a:lstStyle/>
          <a:p>
            <a:pPr marL="17116">
              <a:spcBef>
                <a:spcPts val="809"/>
              </a:spcBef>
            </a:pPr>
            <a:r>
              <a:rPr sz="1398" b="1" spc="-10" dirty="0">
                <a:solidFill>
                  <a:srgbClr val="13110E"/>
                </a:solidFill>
                <a:latin typeface="Trebuchet MS"/>
                <a:cs typeface="Trebuchet MS"/>
              </a:rPr>
              <a:t>Кадры:</a:t>
            </a:r>
            <a:endParaRPr sz="1398" dirty="0">
              <a:latin typeface="Trebuchet MS"/>
              <a:cs typeface="Trebuchet MS"/>
            </a:endParaRPr>
          </a:p>
          <a:p>
            <a:pPr marL="12678">
              <a:spcBef>
                <a:spcPts val="529"/>
              </a:spcBef>
            </a:pPr>
            <a:r>
              <a:rPr sz="1048" dirty="0" err="1">
                <a:solidFill>
                  <a:srgbClr val="13110E"/>
                </a:solidFill>
                <a:latin typeface="Noto Mono"/>
                <a:cs typeface="Noto Mono"/>
              </a:rPr>
              <a:t>По</a:t>
            </a:r>
            <a:r>
              <a:rPr lang="ru-RU" sz="1048" dirty="0">
                <a:solidFill>
                  <a:srgbClr val="13110E"/>
                </a:solidFill>
                <a:latin typeface="Noto Mono"/>
                <a:cs typeface="Noto Mono"/>
              </a:rPr>
              <a:t>    </a:t>
            </a:r>
            <a:r>
              <a:rPr sz="1048" spc="-290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45" dirty="0" err="1">
                <a:solidFill>
                  <a:srgbClr val="13110E"/>
                </a:solidFill>
                <a:latin typeface="Noto Mono"/>
                <a:cs typeface="Noto Mono"/>
              </a:rPr>
              <a:t>итогам</a:t>
            </a:r>
            <a:r>
              <a:rPr lang="ru-RU" sz="1048" spc="-45" dirty="0">
                <a:solidFill>
                  <a:srgbClr val="13110E"/>
                </a:solidFill>
                <a:latin typeface="Noto Mono"/>
                <a:cs typeface="Noto Mono"/>
              </a:rPr>
              <a:t>  </a:t>
            </a:r>
            <a:r>
              <a:rPr sz="1048" spc="-245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40" dirty="0" err="1">
                <a:solidFill>
                  <a:srgbClr val="13110E"/>
                </a:solidFill>
                <a:latin typeface="Noto Mono"/>
                <a:cs typeface="Noto Mono"/>
              </a:rPr>
              <a:t>мониторинга</a:t>
            </a:r>
            <a:r>
              <a:rPr lang="ru-RU" sz="1048" spc="-40" dirty="0">
                <a:solidFill>
                  <a:srgbClr val="13110E"/>
                </a:solidFill>
                <a:latin typeface="Noto Mono"/>
                <a:cs typeface="Noto Mono"/>
              </a:rPr>
              <a:t>  </a:t>
            </a:r>
            <a:r>
              <a:rPr sz="1048" spc="-40" dirty="0">
                <a:solidFill>
                  <a:srgbClr val="13110E"/>
                </a:solidFill>
                <a:latin typeface="Noto Mono"/>
                <a:cs typeface="Noto Mono"/>
              </a:rPr>
              <a:t>11350</a:t>
            </a:r>
            <a:r>
              <a:rPr lang="ru-RU" sz="1048" spc="-40" dirty="0">
                <a:solidFill>
                  <a:srgbClr val="13110E"/>
                </a:solidFill>
                <a:latin typeface="Noto Mono"/>
                <a:cs typeface="Noto Mono"/>
              </a:rPr>
              <a:t>         </a:t>
            </a:r>
            <a:r>
              <a:rPr sz="1048" spc="-265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30" dirty="0">
                <a:solidFill>
                  <a:srgbClr val="13110E"/>
                </a:solidFill>
                <a:latin typeface="Noto Mono"/>
                <a:cs typeface="Noto Mono"/>
              </a:rPr>
              <a:t>организаций</a:t>
            </a:r>
            <a:endParaRPr sz="1048" dirty="0">
              <a:latin typeface="Noto Mono"/>
              <a:cs typeface="Noto Mon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91420" y="4542828"/>
            <a:ext cx="2810858" cy="544548"/>
          </a:xfrm>
          <a:prstGeom prst="rect">
            <a:avLst/>
          </a:prstGeom>
        </p:spPr>
        <p:txBody>
          <a:bodyPr vert="horz" wrap="square" lIns="0" tIns="12679" rIns="0" bIns="0" rtlCol="0">
            <a:spAutoFit/>
          </a:bodyPr>
          <a:lstStyle/>
          <a:p>
            <a:pPr marL="12678">
              <a:spcBef>
                <a:spcPts val="100"/>
              </a:spcBef>
            </a:pPr>
            <a:r>
              <a:rPr sz="1398" b="1" spc="-10" dirty="0">
                <a:solidFill>
                  <a:srgbClr val="13110E"/>
                </a:solidFill>
                <a:latin typeface="Trebuchet MS"/>
                <a:cs typeface="Trebuchet MS"/>
              </a:rPr>
              <a:t>Программы:</a:t>
            </a:r>
            <a:endParaRPr sz="1398" dirty="0">
              <a:latin typeface="Trebuchet MS"/>
              <a:cs typeface="Trebuchet MS"/>
            </a:endParaRPr>
          </a:p>
          <a:p>
            <a:pPr marL="15848">
              <a:spcBef>
                <a:spcPts val="1148"/>
              </a:spcBef>
            </a:pPr>
            <a:r>
              <a:rPr sz="1048" dirty="0" err="1">
                <a:solidFill>
                  <a:srgbClr val="13110E"/>
                </a:solidFill>
                <a:latin typeface="Noto Mono"/>
                <a:cs typeface="Noto Mono"/>
              </a:rPr>
              <a:t>По</a:t>
            </a:r>
            <a:r>
              <a:rPr lang="ru-RU" sz="1048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290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45" dirty="0" err="1">
                <a:solidFill>
                  <a:srgbClr val="13110E"/>
                </a:solidFill>
                <a:latin typeface="Noto Mono"/>
                <a:cs typeface="Noto Mono"/>
              </a:rPr>
              <a:t>итогам</a:t>
            </a:r>
            <a:r>
              <a:rPr lang="ru-RU" sz="1048" spc="-45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245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lang="ru-RU" sz="1048" spc="-245" dirty="0">
                <a:solidFill>
                  <a:srgbClr val="13110E"/>
                </a:solidFill>
                <a:latin typeface="Noto Mono"/>
                <a:cs typeface="Noto Mono"/>
              </a:rPr>
              <a:t>    </a:t>
            </a:r>
            <a:r>
              <a:rPr sz="1048" spc="-40" dirty="0" err="1">
                <a:solidFill>
                  <a:srgbClr val="13110E"/>
                </a:solidFill>
                <a:latin typeface="Noto Mono"/>
                <a:cs typeface="Noto Mono"/>
              </a:rPr>
              <a:t>мониторинга</a:t>
            </a:r>
            <a:r>
              <a:rPr lang="ru-RU" sz="1048" spc="-40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40" dirty="0">
                <a:solidFill>
                  <a:srgbClr val="13110E"/>
                </a:solidFill>
                <a:latin typeface="Noto Mono"/>
                <a:cs typeface="Noto Mono"/>
              </a:rPr>
              <a:t>11350</a:t>
            </a:r>
            <a:r>
              <a:rPr lang="ru-RU" sz="1048" spc="-40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265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1048" spc="-30" dirty="0">
                <a:solidFill>
                  <a:srgbClr val="13110E"/>
                </a:solidFill>
                <a:latin typeface="Noto Mono"/>
                <a:cs typeface="Noto Mono"/>
              </a:rPr>
              <a:t>организаций</a:t>
            </a:r>
            <a:endParaRPr sz="1048" dirty="0">
              <a:latin typeface="Noto Mono"/>
              <a:cs typeface="Noto Mon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53314" y="5235291"/>
            <a:ext cx="1450438" cy="1054864"/>
          </a:xfrm>
          <a:prstGeom prst="rect">
            <a:avLst/>
          </a:prstGeom>
        </p:spPr>
        <p:txBody>
          <a:bodyPr vert="horz" wrap="square" lIns="0" tIns="13947" rIns="0" bIns="0" rtlCol="0">
            <a:spAutoFit/>
          </a:bodyPr>
          <a:lstStyle/>
          <a:p>
            <a:pPr marL="9509" algn="ctr">
              <a:spcBef>
                <a:spcPts val="110"/>
              </a:spcBef>
            </a:pPr>
            <a:r>
              <a:rPr sz="3843" b="1" spc="40" dirty="0">
                <a:solidFill>
                  <a:srgbClr val="1653F0"/>
                </a:solidFill>
                <a:latin typeface="Trebuchet MS"/>
                <a:cs typeface="Trebuchet MS"/>
              </a:rPr>
              <a:t>1%</a:t>
            </a:r>
            <a:endParaRPr sz="3843" dirty="0">
              <a:latin typeface="Trebuchet MS"/>
              <a:cs typeface="Trebuchet MS"/>
            </a:endParaRPr>
          </a:p>
          <a:p>
            <a:pPr marL="5705" algn="ctr">
              <a:spcBef>
                <a:spcPts val="1173"/>
              </a:spcBef>
            </a:pPr>
            <a:r>
              <a:rPr sz="898" dirty="0">
                <a:solidFill>
                  <a:srgbClr val="13110E"/>
                </a:solidFill>
                <a:latin typeface="Noto Mono"/>
                <a:cs typeface="Noto Mono"/>
              </a:rPr>
              <a:t>Программ</a:t>
            </a:r>
            <a:r>
              <a:rPr sz="898" spc="-30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898" spc="-10" dirty="0">
                <a:solidFill>
                  <a:srgbClr val="13110E"/>
                </a:solidFill>
                <a:latin typeface="Noto Mono"/>
                <a:cs typeface="Noto Mono"/>
              </a:rPr>
              <a:t>реализуются</a:t>
            </a:r>
            <a:endParaRPr sz="898" dirty="0">
              <a:latin typeface="Noto Mono"/>
              <a:cs typeface="Noto Mono"/>
            </a:endParaRPr>
          </a:p>
          <a:p>
            <a:pPr algn="ctr">
              <a:spcBef>
                <a:spcPts val="150"/>
              </a:spcBef>
            </a:pPr>
            <a:r>
              <a:rPr lang="ru-RU" sz="898" spc="-10" dirty="0">
                <a:solidFill>
                  <a:srgbClr val="13110E"/>
                </a:solidFill>
                <a:latin typeface="Noto Mono"/>
                <a:cs typeface="Noto Mono"/>
              </a:rPr>
              <a:t>с</a:t>
            </a:r>
            <a:r>
              <a:rPr sz="898" spc="-10" dirty="0" err="1">
                <a:solidFill>
                  <a:srgbClr val="13110E"/>
                </a:solidFill>
                <a:latin typeface="Noto Mono"/>
                <a:cs typeface="Noto Mono"/>
              </a:rPr>
              <a:t>овместно</a:t>
            </a:r>
            <a:r>
              <a:rPr lang="ru-RU" sz="898" spc="-10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898" spc="-299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sz="898" spc="-65" dirty="0">
                <a:solidFill>
                  <a:srgbClr val="13110E"/>
                </a:solidFill>
                <a:latin typeface="Noto Mono"/>
                <a:cs typeface="Noto Mono"/>
              </a:rPr>
              <a:t>с</a:t>
            </a:r>
            <a:r>
              <a:rPr lang="ru-RU" sz="898" spc="-65" dirty="0">
                <a:solidFill>
                  <a:srgbClr val="13110E"/>
                </a:solidFill>
                <a:latin typeface="Noto Mono"/>
                <a:cs typeface="Noto Mono"/>
              </a:rPr>
              <a:t>  </a:t>
            </a:r>
            <a:r>
              <a:rPr sz="898" spc="-294" dirty="0">
                <a:solidFill>
                  <a:srgbClr val="13110E"/>
                </a:solidFill>
                <a:latin typeface="Noto Mono"/>
                <a:cs typeface="Noto Mono"/>
              </a:rPr>
              <a:t> </a:t>
            </a:r>
            <a:r>
              <a:rPr lang="ru-RU" sz="898" spc="-294" dirty="0">
                <a:solidFill>
                  <a:srgbClr val="13110E"/>
                </a:solidFill>
                <a:latin typeface="Noto Mono"/>
                <a:cs typeface="Noto Mono"/>
              </a:rPr>
              <a:t>   </a:t>
            </a:r>
            <a:r>
              <a:rPr sz="898" spc="-10" dirty="0" err="1">
                <a:solidFill>
                  <a:srgbClr val="13110E"/>
                </a:solidFill>
                <a:latin typeface="Noto Mono"/>
                <a:cs typeface="Noto Mono"/>
              </a:rPr>
              <a:t>партнерами</a:t>
            </a:r>
            <a:endParaRPr sz="898" dirty="0">
              <a:latin typeface="Noto Mono"/>
              <a:cs typeface="Noto Mon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03578" y="5279823"/>
            <a:ext cx="3461907" cy="1023167"/>
          </a:xfrm>
          <a:custGeom>
            <a:avLst/>
            <a:gdLst/>
            <a:ahLst/>
            <a:cxnLst/>
            <a:rect l="l" t="t" r="r" b="b"/>
            <a:pathLst>
              <a:path w="3467734" h="1024889">
                <a:moveTo>
                  <a:pt x="3213595" y="1024775"/>
                </a:moveTo>
                <a:lnTo>
                  <a:pt x="253746" y="1024775"/>
                </a:lnTo>
                <a:lnTo>
                  <a:pt x="186390" y="1020784"/>
                </a:lnTo>
                <a:lnTo>
                  <a:pt x="125803" y="1009526"/>
                </a:lnTo>
                <a:lnTo>
                  <a:pt x="74428" y="992079"/>
                </a:lnTo>
                <a:lnTo>
                  <a:pt x="34707" y="969518"/>
                </a:lnTo>
                <a:lnTo>
                  <a:pt x="0" y="913358"/>
                </a:lnTo>
                <a:lnTo>
                  <a:pt x="0" y="111366"/>
                </a:lnTo>
                <a:lnTo>
                  <a:pt x="34707" y="55242"/>
                </a:lnTo>
                <a:lnTo>
                  <a:pt x="74428" y="32689"/>
                </a:lnTo>
                <a:lnTo>
                  <a:pt x="125803" y="15247"/>
                </a:lnTo>
                <a:lnTo>
                  <a:pt x="186390" y="3991"/>
                </a:lnTo>
                <a:lnTo>
                  <a:pt x="253746" y="0"/>
                </a:lnTo>
                <a:lnTo>
                  <a:pt x="3213595" y="0"/>
                </a:lnTo>
                <a:lnTo>
                  <a:pt x="3280946" y="3991"/>
                </a:lnTo>
                <a:lnTo>
                  <a:pt x="3341532" y="15247"/>
                </a:lnTo>
                <a:lnTo>
                  <a:pt x="3392908" y="32689"/>
                </a:lnTo>
                <a:lnTo>
                  <a:pt x="3432630" y="55242"/>
                </a:lnTo>
                <a:lnTo>
                  <a:pt x="3467341" y="111366"/>
                </a:lnTo>
                <a:lnTo>
                  <a:pt x="3467341" y="913358"/>
                </a:lnTo>
                <a:lnTo>
                  <a:pt x="3432630" y="969518"/>
                </a:lnTo>
                <a:lnTo>
                  <a:pt x="3392908" y="992079"/>
                </a:lnTo>
                <a:lnTo>
                  <a:pt x="3341532" y="1009526"/>
                </a:lnTo>
                <a:lnTo>
                  <a:pt x="3280946" y="1020784"/>
                </a:lnTo>
                <a:lnTo>
                  <a:pt x="3213595" y="1024775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40" name="object 40"/>
          <p:cNvSpPr txBox="1"/>
          <p:nvPr/>
        </p:nvSpPr>
        <p:spPr>
          <a:xfrm>
            <a:off x="6956000" y="5303151"/>
            <a:ext cx="2875519" cy="826648"/>
          </a:xfrm>
          <a:prstGeom prst="rect">
            <a:avLst/>
          </a:prstGeom>
        </p:spPr>
        <p:txBody>
          <a:bodyPr vert="horz" wrap="square" lIns="0" tIns="60858" rIns="0" bIns="0" rtlCol="0">
            <a:spAutoFit/>
          </a:bodyPr>
          <a:lstStyle/>
          <a:p>
            <a:pPr marL="12678">
              <a:spcBef>
                <a:spcPts val="479"/>
              </a:spcBef>
            </a:pP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Начальное</a:t>
            </a:r>
            <a:r>
              <a:rPr sz="998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техническое</a:t>
            </a: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 моделирование</a:t>
            </a:r>
            <a:r>
              <a:rPr sz="998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50" dirty="0">
                <a:solidFill>
                  <a:srgbClr val="FFFFFF"/>
                </a:solidFill>
                <a:latin typeface="Trebuchet MS"/>
                <a:cs typeface="Trebuchet MS"/>
              </a:rPr>
              <a:t>–23%</a:t>
            </a:r>
            <a:endParaRPr sz="998" dirty="0">
              <a:latin typeface="Trebuchet MS"/>
              <a:cs typeface="Trebuchet MS"/>
            </a:endParaRPr>
          </a:p>
          <a:p>
            <a:pPr marL="12678" marR="722669">
              <a:lnSpc>
                <a:spcPct val="131600"/>
              </a:lnSpc>
              <a:spcBef>
                <a:spcPts val="5"/>
              </a:spcBef>
            </a:pPr>
            <a:r>
              <a:rPr sz="998" b="1" spc="-10" dirty="0">
                <a:solidFill>
                  <a:srgbClr val="FFFFFF"/>
                </a:solidFill>
                <a:latin typeface="Trebuchet MS"/>
                <a:cs typeface="Trebuchet MS"/>
              </a:rPr>
              <a:t>Робототехника–23% </a:t>
            </a: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Аэрокосмические</a:t>
            </a:r>
            <a:r>
              <a:rPr sz="998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-20" dirty="0">
                <a:solidFill>
                  <a:srgbClr val="FFFFFF"/>
                </a:solidFill>
                <a:latin typeface="Trebuchet MS"/>
                <a:cs typeface="Trebuchet MS"/>
              </a:rPr>
              <a:t>технологии</a:t>
            </a:r>
            <a:r>
              <a:rPr sz="998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75" dirty="0">
                <a:solidFill>
                  <a:srgbClr val="FFFFFF"/>
                </a:solidFill>
                <a:latin typeface="Trebuchet MS"/>
                <a:cs typeface="Trebuchet MS"/>
              </a:rPr>
              <a:t>–1%</a:t>
            </a:r>
            <a:endParaRPr sz="998" dirty="0">
              <a:latin typeface="Trebuchet MS"/>
              <a:cs typeface="Trebuchet MS"/>
            </a:endParaRPr>
          </a:p>
          <a:p>
            <a:pPr marL="12678">
              <a:spcBef>
                <a:spcPts val="374"/>
              </a:spcBef>
            </a:pP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Транспортные</a:t>
            </a:r>
            <a:r>
              <a:rPr sz="998" b="1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dirty="0">
                <a:solidFill>
                  <a:srgbClr val="FFFFFF"/>
                </a:solidFill>
                <a:latin typeface="Trebuchet MS"/>
                <a:cs typeface="Trebuchet MS"/>
              </a:rPr>
              <a:t>системы</a:t>
            </a:r>
            <a:r>
              <a:rPr sz="998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98" b="1" spc="75" dirty="0">
                <a:solidFill>
                  <a:srgbClr val="FFFFFF"/>
                </a:solidFill>
                <a:latin typeface="Trebuchet MS"/>
                <a:cs typeface="Trebuchet MS"/>
              </a:rPr>
              <a:t>–1%</a:t>
            </a:r>
            <a:endParaRPr sz="998" dirty="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34005" y="1770257"/>
            <a:ext cx="0" cy="4589039"/>
          </a:xfrm>
          <a:custGeom>
            <a:avLst/>
            <a:gdLst/>
            <a:ahLst/>
            <a:cxnLst/>
            <a:rect l="l" t="t" r="r" b="b"/>
            <a:pathLst>
              <a:path h="4596765">
                <a:moveTo>
                  <a:pt x="0" y="0"/>
                </a:moveTo>
                <a:lnTo>
                  <a:pt x="0" y="4596650"/>
                </a:lnTo>
              </a:path>
            </a:pathLst>
          </a:custGeom>
          <a:ln w="5346">
            <a:solidFill>
              <a:srgbClr val="497DBA"/>
            </a:solidFill>
            <a:prstDash val="sysDot"/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42" name="object 42"/>
          <p:cNvSpPr/>
          <p:nvPr/>
        </p:nvSpPr>
        <p:spPr>
          <a:xfrm>
            <a:off x="4771672" y="3641107"/>
            <a:ext cx="1452340" cy="548352"/>
          </a:xfrm>
          <a:custGeom>
            <a:avLst/>
            <a:gdLst/>
            <a:ahLst/>
            <a:cxnLst/>
            <a:rect l="l" t="t" r="r" b="b"/>
            <a:pathLst>
              <a:path w="1454785" h="549275">
                <a:moveTo>
                  <a:pt x="1347889" y="548919"/>
                </a:moveTo>
                <a:lnTo>
                  <a:pt x="106413" y="548919"/>
                </a:lnTo>
                <a:lnTo>
                  <a:pt x="65065" y="540781"/>
                </a:lnTo>
                <a:lnTo>
                  <a:pt x="31232" y="518598"/>
                </a:lnTo>
                <a:lnTo>
                  <a:pt x="8386" y="485718"/>
                </a:lnTo>
                <a:lnTo>
                  <a:pt x="0" y="445490"/>
                </a:lnTo>
                <a:lnTo>
                  <a:pt x="0" y="103479"/>
                </a:lnTo>
                <a:lnTo>
                  <a:pt x="8386" y="63243"/>
                </a:lnTo>
                <a:lnTo>
                  <a:pt x="31232" y="30346"/>
                </a:lnTo>
                <a:lnTo>
                  <a:pt x="65065" y="8146"/>
                </a:lnTo>
                <a:lnTo>
                  <a:pt x="106413" y="0"/>
                </a:lnTo>
                <a:lnTo>
                  <a:pt x="1347889" y="0"/>
                </a:lnTo>
                <a:lnTo>
                  <a:pt x="1389231" y="8146"/>
                </a:lnTo>
                <a:lnTo>
                  <a:pt x="1423065" y="30346"/>
                </a:lnTo>
                <a:lnTo>
                  <a:pt x="1445913" y="63243"/>
                </a:lnTo>
                <a:lnTo>
                  <a:pt x="1454302" y="103479"/>
                </a:lnTo>
                <a:lnTo>
                  <a:pt x="1454302" y="445490"/>
                </a:lnTo>
                <a:lnTo>
                  <a:pt x="1445913" y="485718"/>
                </a:lnTo>
                <a:lnTo>
                  <a:pt x="1423065" y="518598"/>
                </a:lnTo>
                <a:lnTo>
                  <a:pt x="1389231" y="540781"/>
                </a:lnTo>
                <a:lnTo>
                  <a:pt x="1347889" y="548919"/>
                </a:lnTo>
                <a:close/>
              </a:path>
            </a:pathLst>
          </a:custGeom>
          <a:solidFill>
            <a:srgbClr val="1653F0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43" name="object 43"/>
          <p:cNvSpPr txBox="1"/>
          <p:nvPr/>
        </p:nvSpPr>
        <p:spPr>
          <a:xfrm>
            <a:off x="5002248" y="3624815"/>
            <a:ext cx="890042" cy="426003"/>
          </a:xfrm>
          <a:prstGeom prst="rect">
            <a:avLst/>
          </a:prstGeom>
        </p:spPr>
        <p:txBody>
          <a:bodyPr vert="horz" wrap="square" lIns="0" tIns="67197" rIns="0" bIns="0" rtlCol="0">
            <a:spAutoFit/>
          </a:bodyPr>
          <a:lstStyle/>
          <a:p>
            <a:pPr marL="4437" algn="ctr">
              <a:spcBef>
                <a:spcPts val="529"/>
              </a:spcBef>
            </a:pPr>
            <a:r>
              <a:rPr sz="948" b="1" spc="-10" dirty="0">
                <a:solidFill>
                  <a:srgbClr val="FFFFFF"/>
                </a:solidFill>
                <a:latin typeface="Trebuchet MS"/>
                <a:cs typeface="Trebuchet MS"/>
              </a:rPr>
              <a:t>Центры</a:t>
            </a:r>
            <a:endParaRPr sz="948">
              <a:latin typeface="Trebuchet MS"/>
              <a:cs typeface="Trebuchet MS"/>
            </a:endParaRPr>
          </a:p>
          <a:p>
            <a:pPr algn="ctr">
              <a:spcBef>
                <a:spcPts val="439"/>
              </a:spcBef>
            </a:pPr>
            <a:r>
              <a:rPr sz="948" b="1" dirty="0">
                <a:solidFill>
                  <a:srgbClr val="FFFFFF"/>
                </a:solidFill>
                <a:latin typeface="Trebuchet MS"/>
                <a:cs typeface="Trebuchet MS"/>
              </a:rPr>
              <a:t>«Точка</a:t>
            </a:r>
            <a:r>
              <a:rPr sz="948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48" b="1" spc="-10" dirty="0">
                <a:solidFill>
                  <a:srgbClr val="FFFFFF"/>
                </a:solidFill>
                <a:latin typeface="Trebuchet MS"/>
                <a:cs typeface="Trebuchet MS"/>
              </a:rPr>
              <a:t>роста»</a:t>
            </a:r>
            <a:endParaRPr sz="948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59222" y="173829"/>
            <a:ext cx="13423900" cy="754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4482" y="367955"/>
            <a:ext cx="6970673" cy="421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221668"/>
                </a:solidFill>
                <a:latin typeface="SRKDKF+Calibri"/>
                <a:cs typeface="SRKDKF+Calibri"/>
              </a:rPr>
              <a:t>Состояние</a:t>
            </a:r>
            <a:r>
              <a:rPr sz="2450" spc="16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450" dirty="0">
                <a:solidFill>
                  <a:srgbClr val="221668"/>
                </a:solidFill>
                <a:latin typeface="SRKDKF+Calibri"/>
                <a:cs typeface="SRKDKF+Calibri"/>
              </a:rPr>
              <a:t>системы</a:t>
            </a:r>
            <a:r>
              <a:rPr sz="2450" spc="52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450" dirty="0">
                <a:solidFill>
                  <a:srgbClr val="221668"/>
                </a:solidFill>
                <a:latin typeface="SRKDKF+Calibri"/>
                <a:cs typeface="SRKDKF+Calibri"/>
              </a:rPr>
              <a:t>дополнительного</a:t>
            </a:r>
            <a:r>
              <a:rPr sz="2450" spc="15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450" spc="12" dirty="0">
                <a:solidFill>
                  <a:srgbClr val="221668"/>
                </a:solidFill>
                <a:latin typeface="SRKDKF+Calibri"/>
                <a:cs typeface="SRKDKF+Calibri"/>
              </a:rPr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6738" y="1295701"/>
            <a:ext cx="228362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902</a:t>
            </a:r>
            <a:r>
              <a:rPr sz="1600" b="1" spc="21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203</a:t>
            </a:r>
            <a:r>
              <a:rPr sz="1600" b="1" spc="21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новых</a:t>
            </a:r>
            <a:r>
              <a:rPr sz="16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мест</a:t>
            </a:r>
            <a:r>
              <a:rPr sz="1600" spc="2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8077" y="1346882"/>
            <a:ext cx="4643316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54061"/>
                </a:solidFill>
                <a:latin typeface="EUKSRR+Calibri Bold"/>
                <a:cs typeface="EUKSRR+Calibri Bold"/>
              </a:rPr>
              <a:t>64,3</a:t>
            </a:r>
            <a:r>
              <a:rPr sz="1600" b="1" spc="26" dirty="0">
                <a:solidFill>
                  <a:srgbClr val="254061"/>
                </a:solidFill>
                <a:latin typeface="EUKSRR+Calibri Bold"/>
                <a:cs typeface="EUKSRR+Calibri Bold"/>
              </a:rPr>
              <a:t> </a:t>
            </a:r>
            <a:r>
              <a:rPr sz="1600" b="1" dirty="0">
                <a:solidFill>
                  <a:srgbClr val="254061"/>
                </a:solidFill>
                <a:latin typeface="EUKSRR+Calibri Bold"/>
                <a:cs typeface="EUKSRR+Calibri Bold"/>
              </a:rPr>
              <a:t>тыс.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 лицензией </a:t>
            </a:r>
            <a:r>
              <a:rPr sz="1600" spc="-32" dirty="0">
                <a:solidFill>
                  <a:srgbClr val="000000"/>
                </a:solidFill>
                <a:latin typeface="SRKDKF+Calibri"/>
                <a:cs typeface="SRKDKF+Calibri"/>
              </a:rPr>
              <a:t>ДО,</a:t>
            </a:r>
            <a:r>
              <a:rPr sz="1600" spc="3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из них </a:t>
            </a:r>
            <a:r>
              <a:rPr sz="1600" b="1" dirty="0">
                <a:solidFill>
                  <a:srgbClr val="254061"/>
                </a:solidFill>
                <a:latin typeface="TPVROR+Calibri Bold"/>
                <a:cs typeface="TPVROR+Calibri Bold"/>
              </a:rPr>
              <a:t>3 132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8077" y="1627298"/>
            <a:ext cx="199538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частных</a:t>
            </a:r>
            <a:r>
              <a:rPr sz="16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2166" y="2057320"/>
            <a:ext cx="4671847" cy="929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71</a:t>
            </a:r>
            <a:r>
              <a:rPr sz="1600" b="1" spc="19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центр цифровой</a:t>
            </a:r>
            <a:r>
              <a:rPr sz="16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образовательной</a:t>
            </a:r>
            <a:r>
              <a:rPr sz="16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среды</a:t>
            </a:r>
            <a:r>
              <a:rPr sz="16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(IT-</a:t>
            </a:r>
            <a:r>
              <a:rPr sz="1600" b="1" spc="-14" dirty="0">
                <a:solidFill>
                  <a:srgbClr val="17375E"/>
                </a:solidFill>
                <a:latin typeface="EUKSRR+Calibri Bold"/>
                <a:cs typeface="EUKSRR+Calibri Bold"/>
              </a:rPr>
              <a:t>Куб)</a:t>
            </a:r>
          </a:p>
          <a:p>
            <a:pPr marL="0" marR="0">
              <a:lnSpc>
                <a:spcPts val="1948"/>
              </a:lnSpc>
              <a:spcBef>
                <a:spcPts val="3172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44</a:t>
            </a:r>
            <a:r>
              <a:rPr sz="1600" b="1" spc="22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региональных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центра для одаренных</a:t>
            </a:r>
            <a:r>
              <a:rPr sz="16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8077" y="2190289"/>
            <a:ext cx="4922185" cy="8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72</a:t>
            </a:r>
            <a:r>
              <a:rPr sz="1600" b="1" spc="24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субъекта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Российской</a:t>
            </a:r>
            <a:r>
              <a:rPr sz="16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Федерации внедрили 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целевую</a:t>
            </a:r>
          </a:p>
          <a:p>
            <a:pPr marL="0" marR="0">
              <a:lnSpc>
                <a:spcPts val="1948"/>
              </a:lnSpc>
              <a:spcBef>
                <a:spcPts val="309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SRKDKF+Calibri"/>
                <a:cs typeface="SRKDKF+Calibri"/>
              </a:rPr>
              <a:t>модель</a:t>
            </a:r>
            <a:r>
              <a:rPr sz="1600" spc="3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 региональных систем</a:t>
            </a:r>
          </a:p>
          <a:p>
            <a:pPr marL="0" marR="0">
              <a:lnSpc>
                <a:spcPts val="1951"/>
              </a:lnSpc>
              <a:spcBef>
                <a:spcPts val="20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дополнительного</a:t>
            </a:r>
            <a:r>
              <a:rPr sz="1600" spc="3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 </a:t>
            </a:r>
            <a:r>
              <a:rPr sz="1600" spc="-11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2708" y="3307000"/>
            <a:ext cx="309502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EUKSRR+Calibri Bold"/>
                <a:cs typeface="EUKSRR+Calibri Bold"/>
              </a:rPr>
              <a:t>Более 9 млн.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сертификатов </a:t>
            </a:r>
            <a:r>
              <a:rPr sz="1600" spc="-27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2166" y="3314620"/>
            <a:ext cx="4296033" cy="1407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обновлена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материально</a:t>
            </a:r>
            <a:r>
              <a:rPr sz="16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техническая</a:t>
            </a:r>
            <a:r>
              <a:rPr sz="16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база</a:t>
            </a:r>
          </a:p>
          <a:p>
            <a:pPr marL="0" marR="0">
              <a:lnSpc>
                <a:spcPts val="1948"/>
              </a:lnSpc>
              <a:spcBef>
                <a:spcPts val="30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для занятий</a:t>
            </a:r>
            <a:r>
              <a:rPr sz="16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физической</a:t>
            </a:r>
            <a:r>
              <a:rPr sz="16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SRKDKF+Calibri"/>
                <a:cs typeface="SRKDKF+Calibri"/>
              </a:rPr>
              <a:t>культурой</a:t>
            </a:r>
            <a:r>
              <a:rPr sz="16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 спортом</a:t>
            </a:r>
            <a:r>
              <a:rPr sz="1600" spc="39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951"/>
              </a:lnSpc>
              <a:spcBef>
                <a:spcPts val="207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3360</a:t>
            </a:r>
            <a:r>
              <a:rPr sz="1600" b="1" spc="34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организациях,</a:t>
            </a:r>
            <a:r>
              <a:rPr sz="16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расположенных</a:t>
            </a:r>
            <a:r>
              <a:rPr sz="16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  <a:r>
              <a:rPr sz="16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сельской</a:t>
            </a:r>
          </a:p>
          <a:p>
            <a:pPr marL="0" marR="0">
              <a:lnSpc>
                <a:spcPts val="1948"/>
              </a:lnSpc>
              <a:spcBef>
                <a:spcPts val="2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местности</a:t>
            </a:r>
            <a:r>
              <a:rPr sz="1600" spc="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 малых</a:t>
            </a:r>
            <a:r>
              <a:rPr sz="16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городах,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 в</a:t>
            </a:r>
            <a:r>
              <a:rPr sz="16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том</a:t>
            </a:r>
            <a:r>
              <a:rPr sz="16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числе:</a:t>
            </a:r>
          </a:p>
          <a:p>
            <a:pPr marL="0" marR="0">
              <a:lnSpc>
                <a:spcPts val="1948"/>
              </a:lnSpc>
              <a:spcBef>
                <a:spcPts val="259"/>
              </a:spcBef>
              <a:spcAft>
                <a:spcPts val="0"/>
              </a:spcAft>
            </a:pPr>
            <a:r>
              <a:rPr sz="1600" b="1" dirty="0">
                <a:solidFill>
                  <a:srgbClr val="254061"/>
                </a:solidFill>
                <a:latin typeface="TPVROR+Calibri Bold"/>
                <a:cs typeface="TPVROR+Calibri Bold"/>
              </a:rPr>
              <a:t>6 246</a:t>
            </a:r>
            <a:r>
              <a:rPr sz="1600" b="1" spc="22" dirty="0">
                <a:solidFill>
                  <a:srgbClr val="254061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– отремонтировано</a:t>
            </a:r>
            <a:r>
              <a:rPr sz="1600" spc="4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спортзалов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8077" y="3995848"/>
            <a:ext cx="3600537" cy="890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135</a:t>
            </a:r>
            <a:r>
              <a:rPr sz="1600" b="1" spc="24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детских технопарков</a:t>
            </a:r>
            <a:r>
              <a:rPr sz="16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«Кванториум»</a:t>
            </a:r>
          </a:p>
          <a:p>
            <a:pPr marL="14630" marR="0">
              <a:lnSpc>
                <a:spcPts val="1948"/>
              </a:lnSpc>
              <a:spcBef>
                <a:spcPts val="2865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30</a:t>
            </a:r>
            <a:r>
              <a:rPr sz="1600" b="1" spc="22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домов</a:t>
            </a:r>
            <a:r>
              <a:rPr sz="16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научной</a:t>
            </a:r>
            <a:r>
              <a:rPr sz="16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коллаборации</a:t>
            </a:r>
            <a:r>
              <a:rPr sz="16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EUKSRR+Calibri Bold"/>
                <a:cs typeface="EUKSRR+Calibri Bold"/>
              </a:rPr>
              <a:t>(ДНК)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32166" y="4717081"/>
            <a:ext cx="4305339" cy="56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54061"/>
                </a:solidFill>
                <a:latin typeface="TPVROR+Calibri Bold"/>
                <a:cs typeface="TPVROR+Calibri Bold"/>
              </a:rPr>
              <a:t>23</a:t>
            </a:r>
            <a:r>
              <a:rPr sz="1600" b="1" spc="21" dirty="0">
                <a:solidFill>
                  <a:srgbClr val="254061"/>
                </a:solidFill>
                <a:latin typeface="TPVROR+Calibri Bold"/>
                <a:cs typeface="TPVROR+Calibri Bold"/>
              </a:rPr>
              <a:t> </a:t>
            </a:r>
            <a:r>
              <a:rPr sz="1600" b="1" dirty="0">
                <a:solidFill>
                  <a:srgbClr val="254061"/>
                </a:solidFill>
                <a:latin typeface="TPVROR+Calibri Bold"/>
                <a:cs typeface="TPVROR+Calibri Bold"/>
              </a:rPr>
              <a:t>797</a:t>
            </a:r>
            <a:r>
              <a:rPr sz="1600" b="1" spc="21" dirty="0">
                <a:solidFill>
                  <a:srgbClr val="254061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– создано</a:t>
            </a:r>
            <a:r>
              <a:rPr sz="16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школьных спортивных клубов;</a:t>
            </a:r>
          </a:p>
          <a:p>
            <a:pPr marL="0" marR="0">
              <a:lnSpc>
                <a:spcPts val="1948"/>
              </a:lnSpc>
              <a:spcBef>
                <a:spcPts val="309"/>
              </a:spcBef>
              <a:spcAft>
                <a:spcPts val="0"/>
              </a:spcAft>
            </a:pPr>
            <a:r>
              <a:rPr sz="1600" b="1" dirty="0">
                <a:solidFill>
                  <a:srgbClr val="254061"/>
                </a:solidFill>
                <a:latin typeface="TPVROR+Calibri Bold"/>
                <a:cs typeface="TPVROR+Calibri Bold"/>
              </a:rPr>
              <a:t>206</a:t>
            </a:r>
            <a:r>
              <a:rPr sz="1600" b="1" spc="22" dirty="0">
                <a:solidFill>
                  <a:srgbClr val="254061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– </a:t>
            </a:r>
            <a:r>
              <a:rPr sz="1600" spc="-12" dirty="0">
                <a:solidFill>
                  <a:srgbClr val="000000"/>
                </a:solidFill>
                <a:latin typeface="SRKDKF+Calibri"/>
                <a:cs typeface="SRKDKF+Calibri"/>
              </a:rPr>
              <a:t>аудиторий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 перепрофилировано;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2708" y="5241591"/>
            <a:ext cx="2687696" cy="847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85</a:t>
            </a:r>
            <a:r>
              <a:rPr sz="1600" b="1" spc="22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мобильных Кванториумов</a:t>
            </a:r>
          </a:p>
          <a:p>
            <a:pPr marL="17373" marR="0">
              <a:lnSpc>
                <a:spcPts val="1948"/>
              </a:lnSpc>
              <a:spcBef>
                <a:spcPts val="2524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9500</a:t>
            </a:r>
            <a:r>
              <a:rPr sz="1600" b="1" spc="34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Точек</a:t>
            </a:r>
            <a:r>
              <a:rPr sz="1600" spc="3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роста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32166" y="5277623"/>
            <a:ext cx="3895163" cy="28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254061"/>
                </a:solidFill>
                <a:latin typeface="TPVROR+Calibri Bold"/>
                <a:cs typeface="TPVROR+Calibri Bold"/>
              </a:rPr>
              <a:t>3 038</a:t>
            </a:r>
            <a:r>
              <a:rPr sz="1600" b="1" spc="23" dirty="0">
                <a:solidFill>
                  <a:srgbClr val="254061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– 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уличных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 спорт</a:t>
            </a:r>
            <a:r>
              <a:rPr sz="16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площадок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оснащено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52867" y="5913929"/>
            <a:ext cx="4357707" cy="112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EUKSRR+Calibri Bold"/>
                <a:cs typeface="EUKSRR+Calibri Bold"/>
              </a:rPr>
              <a:t>Развитие</a:t>
            </a:r>
            <a:r>
              <a:rPr sz="1600" b="1" spc="-16" dirty="0">
                <a:solidFill>
                  <a:srgbClr val="17375E"/>
                </a:solidFill>
                <a:latin typeface="EUKSRR+Calibri Bold"/>
                <a:cs typeface="EUKSRR+Calibri Bold"/>
              </a:rPr>
              <a:t> </a:t>
            </a:r>
            <a:r>
              <a:rPr sz="1600" b="1" dirty="0">
                <a:solidFill>
                  <a:srgbClr val="17375E"/>
                </a:solidFill>
                <a:latin typeface="EUKSRR+Calibri Bold"/>
                <a:cs typeface="EUKSRR+Calibri Bold"/>
              </a:rPr>
              <a:t>программ спортивной подготовки</a:t>
            </a:r>
            <a:r>
              <a:rPr sz="1600" b="1" spc="29" dirty="0">
                <a:solidFill>
                  <a:srgbClr val="17375E"/>
                </a:solidFill>
                <a:latin typeface="EUKSRR+Calibri Bold"/>
                <a:cs typeface="EUKSR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948"/>
              </a:lnSpc>
              <a:spcBef>
                <a:spcPts val="3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рамках</a:t>
            </a:r>
            <a:r>
              <a:rPr sz="16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Концепции</a:t>
            </a:r>
            <a:r>
              <a:rPr sz="1600" spc="3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  <a:r>
              <a:rPr sz="16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детско</a:t>
            </a:r>
            <a:r>
              <a:rPr sz="16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юношеского</a:t>
            </a:r>
          </a:p>
          <a:p>
            <a:pPr marL="0" marR="0">
              <a:lnSpc>
                <a:spcPts val="1948"/>
              </a:lnSpc>
              <a:spcBef>
                <a:spcPts val="2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спорта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SRKDKF+Calibri"/>
                <a:cs typeface="SRKDKF+Calibri"/>
              </a:rPr>
              <a:t>до</a:t>
            </a:r>
            <a:r>
              <a:rPr sz="16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2030</a:t>
            </a:r>
            <a:r>
              <a:rPr sz="1600" spc="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23" dirty="0">
                <a:solidFill>
                  <a:srgbClr val="000000"/>
                </a:solidFill>
                <a:latin typeface="SRKDKF+Calibri"/>
                <a:cs typeface="SRKDKF+Calibri"/>
              </a:rPr>
              <a:t>года</a:t>
            </a:r>
            <a:r>
              <a:rPr sz="16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 субъектах Российской</a:t>
            </a:r>
          </a:p>
          <a:p>
            <a:pPr marL="0" marR="0">
              <a:lnSpc>
                <a:spcPts val="1948"/>
              </a:lnSpc>
              <a:spcBef>
                <a:spcPts val="25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Федерации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78077" y="6403793"/>
            <a:ext cx="2567844" cy="926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3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5080</a:t>
            </a:r>
            <a:r>
              <a:rPr sz="1600" b="1" spc="34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детских </a:t>
            </a:r>
            <a:r>
              <a:rPr sz="1600" spc="-18" dirty="0">
                <a:solidFill>
                  <a:srgbClr val="000000"/>
                </a:solidFill>
                <a:latin typeface="SRKDKF+Calibri"/>
                <a:cs typeface="SRKDKF+Calibri"/>
              </a:rPr>
              <a:t>школ</a:t>
            </a:r>
            <a:r>
              <a:rPr sz="16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искусств</a:t>
            </a:r>
          </a:p>
          <a:p>
            <a:pPr marL="0" marR="0">
              <a:lnSpc>
                <a:spcPts val="1948"/>
              </a:lnSpc>
              <a:spcBef>
                <a:spcPts val="3146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TPVROR+Calibri Bold"/>
                <a:cs typeface="TPVROR+Calibri Bold"/>
              </a:rPr>
              <a:t>48</a:t>
            </a:r>
            <a:r>
              <a:rPr sz="1600" b="1" spc="24" dirty="0">
                <a:solidFill>
                  <a:srgbClr val="17375E"/>
                </a:solidFill>
                <a:latin typeface="TPVROR+Calibri Bold"/>
                <a:cs typeface="TPVROR+Calibri Bold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школьных Кванториумов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0"/>
            <a:ext cx="13411200" cy="75438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365498"/>
              <a:ext cx="12192000" cy="3492500"/>
            </a:xfrm>
            <a:custGeom>
              <a:avLst/>
              <a:gdLst/>
              <a:ahLst/>
              <a:cxnLst/>
              <a:rect l="l" t="t" r="r" b="b"/>
              <a:pathLst>
                <a:path w="12192000" h="3492500">
                  <a:moveTo>
                    <a:pt x="574417" y="0"/>
                  </a:moveTo>
                  <a:lnTo>
                    <a:pt x="406727" y="0"/>
                  </a:lnTo>
                  <a:lnTo>
                    <a:pt x="316910" y="25400"/>
                  </a:lnTo>
                  <a:lnTo>
                    <a:pt x="274202" y="38100"/>
                  </a:lnTo>
                  <a:lnTo>
                    <a:pt x="233160" y="63500"/>
                  </a:lnTo>
                  <a:lnTo>
                    <a:pt x="193935" y="88900"/>
                  </a:lnTo>
                  <a:lnTo>
                    <a:pt x="156677" y="114300"/>
                  </a:lnTo>
                  <a:lnTo>
                    <a:pt x="121537" y="139700"/>
                  </a:lnTo>
                  <a:lnTo>
                    <a:pt x="88665" y="165100"/>
                  </a:lnTo>
                  <a:lnTo>
                    <a:pt x="58210" y="203200"/>
                  </a:lnTo>
                  <a:lnTo>
                    <a:pt x="30323" y="241300"/>
                  </a:lnTo>
                  <a:lnTo>
                    <a:pt x="5155" y="266700"/>
                  </a:lnTo>
                  <a:lnTo>
                    <a:pt x="0" y="279400"/>
                  </a:lnTo>
                  <a:lnTo>
                    <a:pt x="0" y="3492500"/>
                  </a:lnTo>
                  <a:lnTo>
                    <a:pt x="12191999" y="3492500"/>
                  </a:lnTo>
                  <a:lnTo>
                    <a:pt x="12191999" y="990600"/>
                  </a:lnTo>
                  <a:lnTo>
                    <a:pt x="6727614" y="990600"/>
                  </a:lnTo>
                  <a:lnTo>
                    <a:pt x="6691224" y="977900"/>
                  </a:lnTo>
                  <a:lnTo>
                    <a:pt x="6550255" y="977900"/>
                  </a:lnTo>
                  <a:lnTo>
                    <a:pt x="6516109" y="965200"/>
                  </a:lnTo>
                  <a:lnTo>
                    <a:pt x="6449057" y="965200"/>
                  </a:lnTo>
                  <a:lnTo>
                    <a:pt x="6416131" y="952500"/>
                  </a:lnTo>
                  <a:lnTo>
                    <a:pt x="6383591" y="952500"/>
                  </a:lnTo>
                  <a:lnTo>
                    <a:pt x="6319624" y="927100"/>
                  </a:lnTo>
                  <a:lnTo>
                    <a:pt x="6288178" y="927100"/>
                  </a:lnTo>
                  <a:lnTo>
                    <a:pt x="6257074" y="914400"/>
                  </a:lnTo>
                  <a:lnTo>
                    <a:pt x="2587752" y="914400"/>
                  </a:lnTo>
                  <a:lnTo>
                    <a:pt x="2423123" y="889000"/>
                  </a:lnTo>
                  <a:lnTo>
                    <a:pt x="2345209" y="889000"/>
                  </a:lnTo>
                  <a:lnTo>
                    <a:pt x="2197833" y="863600"/>
                  </a:lnTo>
                  <a:lnTo>
                    <a:pt x="2061262" y="838200"/>
                  </a:lnTo>
                  <a:lnTo>
                    <a:pt x="1934937" y="812800"/>
                  </a:lnTo>
                  <a:lnTo>
                    <a:pt x="1875443" y="787400"/>
                  </a:lnTo>
                  <a:lnTo>
                    <a:pt x="1763443" y="762000"/>
                  </a:lnTo>
                  <a:lnTo>
                    <a:pt x="1710797" y="736600"/>
                  </a:lnTo>
                  <a:lnTo>
                    <a:pt x="1660294" y="723900"/>
                  </a:lnTo>
                  <a:lnTo>
                    <a:pt x="1611865" y="698500"/>
                  </a:lnTo>
                  <a:lnTo>
                    <a:pt x="1565440" y="685800"/>
                  </a:lnTo>
                  <a:lnTo>
                    <a:pt x="1520949" y="660400"/>
                  </a:lnTo>
                  <a:lnTo>
                    <a:pt x="1478322" y="647700"/>
                  </a:lnTo>
                  <a:lnTo>
                    <a:pt x="1437489" y="622300"/>
                  </a:lnTo>
                  <a:lnTo>
                    <a:pt x="1398382" y="596900"/>
                  </a:lnTo>
                  <a:lnTo>
                    <a:pt x="1360930" y="584200"/>
                  </a:lnTo>
                  <a:lnTo>
                    <a:pt x="1325063" y="558800"/>
                  </a:lnTo>
                  <a:lnTo>
                    <a:pt x="1290711" y="533400"/>
                  </a:lnTo>
                  <a:lnTo>
                    <a:pt x="1257806" y="508000"/>
                  </a:lnTo>
                  <a:lnTo>
                    <a:pt x="1226276" y="495300"/>
                  </a:lnTo>
                  <a:lnTo>
                    <a:pt x="1196053" y="469900"/>
                  </a:lnTo>
                  <a:lnTo>
                    <a:pt x="1167067" y="444500"/>
                  </a:lnTo>
                  <a:lnTo>
                    <a:pt x="1139248" y="419100"/>
                  </a:lnTo>
                  <a:lnTo>
                    <a:pt x="1112526" y="406400"/>
                  </a:lnTo>
                  <a:lnTo>
                    <a:pt x="1086831" y="381000"/>
                  </a:lnTo>
                  <a:lnTo>
                    <a:pt x="1062094" y="355600"/>
                  </a:lnTo>
                  <a:lnTo>
                    <a:pt x="1038246" y="342900"/>
                  </a:lnTo>
                  <a:lnTo>
                    <a:pt x="1015215" y="317500"/>
                  </a:lnTo>
                  <a:lnTo>
                    <a:pt x="992933" y="292100"/>
                  </a:lnTo>
                  <a:lnTo>
                    <a:pt x="971330" y="279400"/>
                  </a:lnTo>
                  <a:lnTo>
                    <a:pt x="950335" y="254000"/>
                  </a:lnTo>
                  <a:lnTo>
                    <a:pt x="909895" y="215900"/>
                  </a:lnTo>
                  <a:lnTo>
                    <a:pt x="890310" y="190500"/>
                  </a:lnTo>
                  <a:lnTo>
                    <a:pt x="852060" y="165100"/>
                  </a:lnTo>
                  <a:lnTo>
                    <a:pt x="833255" y="139700"/>
                  </a:lnTo>
                  <a:lnTo>
                    <a:pt x="739653" y="76200"/>
                  </a:lnTo>
                  <a:lnTo>
                    <a:pt x="720528" y="63500"/>
                  </a:lnTo>
                  <a:lnTo>
                    <a:pt x="701105" y="50800"/>
                  </a:lnTo>
                  <a:lnTo>
                    <a:pt x="681315" y="38100"/>
                  </a:lnTo>
                  <a:lnTo>
                    <a:pt x="661089" y="25400"/>
                  </a:lnTo>
                  <a:lnTo>
                    <a:pt x="640355" y="25400"/>
                  </a:lnTo>
                  <a:lnTo>
                    <a:pt x="619045" y="12700"/>
                  </a:lnTo>
                  <a:lnTo>
                    <a:pt x="597089" y="12700"/>
                  </a:lnTo>
                  <a:lnTo>
                    <a:pt x="574417" y="0"/>
                  </a:lnTo>
                  <a:close/>
                </a:path>
                <a:path w="12192000" h="3492500">
                  <a:moveTo>
                    <a:pt x="11568398" y="292100"/>
                  </a:moveTo>
                  <a:lnTo>
                    <a:pt x="10117677" y="292100"/>
                  </a:lnTo>
                  <a:lnTo>
                    <a:pt x="10036662" y="317500"/>
                  </a:lnTo>
                  <a:lnTo>
                    <a:pt x="9995533" y="317500"/>
                  </a:lnTo>
                  <a:lnTo>
                    <a:pt x="9912048" y="342900"/>
                  </a:lnTo>
                  <a:lnTo>
                    <a:pt x="9869700" y="342900"/>
                  </a:lnTo>
                  <a:lnTo>
                    <a:pt x="9652031" y="406400"/>
                  </a:lnTo>
                  <a:lnTo>
                    <a:pt x="9284034" y="508000"/>
                  </a:lnTo>
                  <a:lnTo>
                    <a:pt x="8792233" y="635000"/>
                  </a:lnTo>
                  <a:lnTo>
                    <a:pt x="8741227" y="660400"/>
                  </a:lnTo>
                  <a:lnTo>
                    <a:pt x="8638263" y="685800"/>
                  </a:lnTo>
                  <a:lnTo>
                    <a:pt x="7884127" y="863600"/>
                  </a:lnTo>
                  <a:lnTo>
                    <a:pt x="7828168" y="863600"/>
                  </a:lnTo>
                  <a:lnTo>
                    <a:pt x="7601757" y="914400"/>
                  </a:lnTo>
                  <a:lnTo>
                    <a:pt x="7544528" y="914400"/>
                  </a:lnTo>
                  <a:lnTo>
                    <a:pt x="7429340" y="939800"/>
                  </a:lnTo>
                  <a:lnTo>
                    <a:pt x="7371389" y="939800"/>
                  </a:lnTo>
                  <a:lnTo>
                    <a:pt x="7313204" y="952500"/>
                  </a:lnTo>
                  <a:lnTo>
                    <a:pt x="7254788" y="952500"/>
                  </a:lnTo>
                  <a:lnTo>
                    <a:pt x="7196146" y="965200"/>
                  </a:lnTo>
                  <a:lnTo>
                    <a:pt x="7078193" y="965200"/>
                  </a:lnTo>
                  <a:lnTo>
                    <a:pt x="7018889" y="977900"/>
                  </a:lnTo>
                  <a:lnTo>
                    <a:pt x="6899645" y="977900"/>
                  </a:lnTo>
                  <a:lnTo>
                    <a:pt x="6839711" y="990600"/>
                  </a:lnTo>
                  <a:lnTo>
                    <a:pt x="12191999" y="990600"/>
                  </a:lnTo>
                  <a:lnTo>
                    <a:pt x="12191999" y="584200"/>
                  </a:lnTo>
                  <a:lnTo>
                    <a:pt x="12189342" y="558800"/>
                  </a:lnTo>
                  <a:lnTo>
                    <a:pt x="12181542" y="533400"/>
                  </a:lnTo>
                  <a:lnTo>
                    <a:pt x="12168859" y="508000"/>
                  </a:lnTo>
                  <a:lnTo>
                    <a:pt x="12151550" y="482600"/>
                  </a:lnTo>
                  <a:lnTo>
                    <a:pt x="12129874" y="469900"/>
                  </a:lnTo>
                  <a:lnTo>
                    <a:pt x="12104091" y="444500"/>
                  </a:lnTo>
                  <a:lnTo>
                    <a:pt x="12074458" y="431800"/>
                  </a:lnTo>
                  <a:lnTo>
                    <a:pt x="12041234" y="406400"/>
                  </a:lnTo>
                  <a:lnTo>
                    <a:pt x="12004678" y="393700"/>
                  </a:lnTo>
                  <a:lnTo>
                    <a:pt x="11965049" y="381000"/>
                  </a:lnTo>
                  <a:lnTo>
                    <a:pt x="11922605" y="368300"/>
                  </a:lnTo>
                  <a:lnTo>
                    <a:pt x="11877604" y="355600"/>
                  </a:lnTo>
                  <a:lnTo>
                    <a:pt x="11830305" y="342900"/>
                  </a:lnTo>
                  <a:lnTo>
                    <a:pt x="11729850" y="317500"/>
                  </a:lnTo>
                  <a:lnTo>
                    <a:pt x="11677209" y="304800"/>
                  </a:lnTo>
                  <a:lnTo>
                    <a:pt x="11623306" y="304800"/>
                  </a:lnTo>
                  <a:lnTo>
                    <a:pt x="11568398" y="292100"/>
                  </a:lnTo>
                  <a:close/>
                </a:path>
                <a:path w="12192000" h="3492500">
                  <a:moveTo>
                    <a:pt x="4709260" y="228600"/>
                  </a:moveTo>
                  <a:lnTo>
                    <a:pt x="3948135" y="228600"/>
                  </a:lnTo>
                  <a:lnTo>
                    <a:pt x="3909846" y="241300"/>
                  </a:lnTo>
                  <a:lnTo>
                    <a:pt x="3751375" y="292100"/>
                  </a:lnTo>
                  <a:lnTo>
                    <a:pt x="3583895" y="342900"/>
                  </a:lnTo>
                  <a:lnTo>
                    <a:pt x="3540539" y="368300"/>
                  </a:lnTo>
                  <a:lnTo>
                    <a:pt x="3496566" y="381000"/>
                  </a:lnTo>
                  <a:lnTo>
                    <a:pt x="3451968" y="406400"/>
                  </a:lnTo>
                  <a:lnTo>
                    <a:pt x="3406732" y="419100"/>
                  </a:lnTo>
                  <a:lnTo>
                    <a:pt x="3360849" y="444500"/>
                  </a:lnTo>
                  <a:lnTo>
                    <a:pt x="3267099" y="495300"/>
                  </a:lnTo>
                  <a:lnTo>
                    <a:pt x="3170633" y="546100"/>
                  </a:lnTo>
                  <a:lnTo>
                    <a:pt x="3071367" y="596900"/>
                  </a:lnTo>
                  <a:lnTo>
                    <a:pt x="3020657" y="635000"/>
                  </a:lnTo>
                  <a:lnTo>
                    <a:pt x="2969215" y="660400"/>
                  </a:lnTo>
                  <a:lnTo>
                    <a:pt x="2917032" y="698500"/>
                  </a:lnTo>
                  <a:lnTo>
                    <a:pt x="2864095" y="723900"/>
                  </a:lnTo>
                  <a:lnTo>
                    <a:pt x="2810395" y="762000"/>
                  </a:lnTo>
                  <a:lnTo>
                    <a:pt x="2700663" y="838200"/>
                  </a:lnTo>
                  <a:lnTo>
                    <a:pt x="2587752" y="914400"/>
                  </a:lnTo>
                  <a:lnTo>
                    <a:pt x="6226304" y="914400"/>
                  </a:lnTo>
                  <a:lnTo>
                    <a:pt x="6135885" y="876300"/>
                  </a:lnTo>
                  <a:lnTo>
                    <a:pt x="6106340" y="876300"/>
                  </a:lnTo>
                  <a:lnTo>
                    <a:pt x="5962612" y="812800"/>
                  </a:lnTo>
                  <a:lnTo>
                    <a:pt x="5797531" y="736600"/>
                  </a:lnTo>
                  <a:lnTo>
                    <a:pt x="5612250" y="647700"/>
                  </a:lnTo>
                  <a:lnTo>
                    <a:pt x="5586228" y="622300"/>
                  </a:lnTo>
                  <a:lnTo>
                    <a:pt x="5405719" y="533400"/>
                  </a:lnTo>
                  <a:lnTo>
                    <a:pt x="5380041" y="508000"/>
                  </a:lnTo>
                  <a:lnTo>
                    <a:pt x="5068549" y="355600"/>
                  </a:lnTo>
                  <a:lnTo>
                    <a:pt x="4988442" y="317500"/>
                  </a:lnTo>
                  <a:lnTo>
                    <a:pt x="4961429" y="317500"/>
                  </a:lnTo>
                  <a:lnTo>
                    <a:pt x="4851541" y="266700"/>
                  </a:lnTo>
                  <a:lnTo>
                    <a:pt x="4823558" y="266700"/>
                  </a:lnTo>
                  <a:lnTo>
                    <a:pt x="4766903" y="241300"/>
                  </a:lnTo>
                  <a:lnTo>
                    <a:pt x="4738210" y="241300"/>
                  </a:lnTo>
                  <a:lnTo>
                    <a:pt x="4709260" y="228600"/>
                  </a:lnTo>
                  <a:close/>
                </a:path>
                <a:path w="12192000" h="3492500">
                  <a:moveTo>
                    <a:pt x="11456602" y="279400"/>
                  </a:moveTo>
                  <a:lnTo>
                    <a:pt x="10197013" y="279400"/>
                  </a:lnTo>
                  <a:lnTo>
                    <a:pt x="10157556" y="292100"/>
                  </a:lnTo>
                  <a:lnTo>
                    <a:pt x="11512743" y="292100"/>
                  </a:lnTo>
                  <a:lnTo>
                    <a:pt x="11456602" y="279400"/>
                  </a:lnTo>
                  <a:close/>
                </a:path>
                <a:path w="12192000" h="3492500">
                  <a:moveTo>
                    <a:pt x="11287837" y="266700"/>
                  </a:moveTo>
                  <a:lnTo>
                    <a:pt x="10274641" y="266700"/>
                  </a:lnTo>
                  <a:lnTo>
                    <a:pt x="10236042" y="279400"/>
                  </a:lnTo>
                  <a:lnTo>
                    <a:pt x="11343890" y="279400"/>
                  </a:lnTo>
                  <a:lnTo>
                    <a:pt x="11287837" y="266700"/>
                  </a:lnTo>
                  <a:close/>
                </a:path>
                <a:path w="12192000" h="3492500">
                  <a:moveTo>
                    <a:pt x="11071681" y="254000"/>
                  </a:moveTo>
                  <a:lnTo>
                    <a:pt x="10387824" y="254000"/>
                  </a:lnTo>
                  <a:lnTo>
                    <a:pt x="10350536" y="266700"/>
                  </a:lnTo>
                  <a:lnTo>
                    <a:pt x="11123994" y="266700"/>
                  </a:lnTo>
                  <a:lnTo>
                    <a:pt x="11071681" y="254000"/>
                  </a:lnTo>
                  <a:close/>
                </a:path>
                <a:path w="12192000" h="3492500">
                  <a:moveTo>
                    <a:pt x="4650546" y="215900"/>
                  </a:moveTo>
                  <a:lnTo>
                    <a:pt x="4023192" y="215900"/>
                  </a:lnTo>
                  <a:lnTo>
                    <a:pt x="3985913" y="228600"/>
                  </a:lnTo>
                  <a:lnTo>
                    <a:pt x="4680042" y="228600"/>
                  </a:lnTo>
                  <a:lnTo>
                    <a:pt x="4650546" y="215900"/>
                  </a:lnTo>
                  <a:close/>
                </a:path>
                <a:path w="12192000" h="3492500">
                  <a:moveTo>
                    <a:pt x="4590676" y="203200"/>
                  </a:moveTo>
                  <a:lnTo>
                    <a:pt x="4096293" y="203200"/>
                  </a:lnTo>
                  <a:lnTo>
                    <a:pt x="4059982" y="215900"/>
                  </a:lnTo>
                  <a:lnTo>
                    <a:pt x="4620761" y="215900"/>
                  </a:lnTo>
                  <a:lnTo>
                    <a:pt x="4590676" y="203200"/>
                  </a:lnTo>
                  <a:close/>
                </a:path>
                <a:path w="12192000" h="3492500">
                  <a:moveTo>
                    <a:pt x="4498519" y="190500"/>
                  </a:moveTo>
                  <a:lnTo>
                    <a:pt x="4202458" y="190500"/>
                  </a:lnTo>
                  <a:lnTo>
                    <a:pt x="4167520" y="203200"/>
                  </a:lnTo>
                  <a:lnTo>
                    <a:pt x="4529566" y="203200"/>
                  </a:lnTo>
                  <a:lnTo>
                    <a:pt x="4498519" y="190500"/>
                  </a:lnTo>
                  <a:close/>
                </a:path>
              </a:pathLst>
            </a:custGeom>
            <a:solidFill>
              <a:srgbClr val="EBEBF1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91" y="0"/>
              <a:ext cx="8837549" cy="37906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4955" y="55909"/>
            <a:ext cx="8295385" cy="1273618"/>
          </a:xfrm>
          <a:prstGeom prst="rect">
            <a:avLst/>
          </a:prstGeom>
        </p:spPr>
        <p:txBody>
          <a:bodyPr vert="horz" wrap="square" lIns="0" tIns="171133" rIns="0" bIns="0" rtlCol="0">
            <a:spAutoFit/>
          </a:bodyPr>
          <a:lstStyle/>
          <a:p>
            <a:pPr marL="1397" algn="ctr">
              <a:spcBef>
                <a:spcPts val="1348"/>
              </a:spcBef>
            </a:pPr>
            <a:r>
              <a:rPr sz="5280" spc="224" dirty="0"/>
              <a:t>БОЛЬШИЕ</a:t>
            </a:r>
            <a:r>
              <a:rPr sz="5280" spc="-94" dirty="0"/>
              <a:t> </a:t>
            </a:r>
            <a:r>
              <a:rPr sz="5280" spc="303" dirty="0"/>
              <a:t>ВЫЗОВЫ</a:t>
            </a:r>
            <a:endParaRPr sz="5280"/>
          </a:p>
          <a:p>
            <a:pPr algn="ctr">
              <a:spcBef>
                <a:spcPts val="363"/>
              </a:spcBef>
            </a:pPr>
            <a:r>
              <a:rPr sz="1540" b="0" spc="143" dirty="0">
                <a:latin typeface="Tahoma"/>
                <a:cs typeface="Tahoma"/>
              </a:rPr>
              <a:t>Приоритеты</a:t>
            </a:r>
            <a:r>
              <a:rPr sz="1540" b="0" spc="-105" dirty="0">
                <a:latin typeface="Tahoma"/>
                <a:cs typeface="Tahoma"/>
              </a:rPr>
              <a:t> </a:t>
            </a:r>
            <a:r>
              <a:rPr sz="1540" b="0" spc="116" dirty="0">
                <a:latin typeface="Tahoma"/>
                <a:cs typeface="Tahoma"/>
              </a:rPr>
              <a:t>научно-технологического</a:t>
            </a:r>
            <a:r>
              <a:rPr sz="1540" b="0" spc="-121" dirty="0">
                <a:latin typeface="Tahoma"/>
                <a:cs typeface="Tahoma"/>
              </a:rPr>
              <a:t> </a:t>
            </a:r>
            <a:r>
              <a:rPr sz="1540" b="0" spc="125" dirty="0">
                <a:latin typeface="Tahoma"/>
                <a:cs typeface="Tahoma"/>
              </a:rPr>
              <a:t>развития</a:t>
            </a:r>
            <a:r>
              <a:rPr sz="1540" b="0" spc="-83" dirty="0">
                <a:latin typeface="Tahoma"/>
                <a:cs typeface="Tahoma"/>
              </a:rPr>
              <a:t> </a:t>
            </a:r>
            <a:r>
              <a:rPr sz="1540" b="0" spc="182" dirty="0">
                <a:latin typeface="Tahoma"/>
                <a:cs typeface="Tahoma"/>
              </a:rPr>
              <a:t>России</a:t>
            </a:r>
            <a:r>
              <a:rPr sz="1540" b="0" spc="-83" dirty="0">
                <a:latin typeface="Tahoma"/>
                <a:cs typeface="Tahoma"/>
              </a:rPr>
              <a:t> </a:t>
            </a:r>
            <a:r>
              <a:rPr sz="1540" spc="22" dirty="0"/>
              <a:t>в</a:t>
            </a:r>
            <a:r>
              <a:rPr sz="1540" spc="11" dirty="0"/>
              <a:t> </a:t>
            </a:r>
            <a:r>
              <a:rPr sz="1540" spc="61" dirty="0"/>
              <a:t>ближайшие</a:t>
            </a:r>
            <a:r>
              <a:rPr sz="1540" spc="-17" dirty="0"/>
              <a:t> </a:t>
            </a:r>
            <a:r>
              <a:rPr sz="1540" spc="-165" dirty="0"/>
              <a:t>10-15</a:t>
            </a:r>
            <a:r>
              <a:rPr sz="1540" spc="6" dirty="0"/>
              <a:t> </a:t>
            </a:r>
            <a:r>
              <a:rPr sz="1540" spc="38" dirty="0"/>
              <a:t>лет</a:t>
            </a:r>
            <a:endParaRPr sz="154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44777" y="1875891"/>
            <a:ext cx="10072370" cy="4067364"/>
            <a:chOff x="1580388" y="1705355"/>
            <a:chExt cx="9156700" cy="3697604"/>
          </a:xfrm>
        </p:grpSpPr>
        <p:sp>
          <p:nvSpPr>
            <p:cNvPr id="7" name="object 7"/>
            <p:cNvSpPr/>
            <p:nvPr/>
          </p:nvSpPr>
          <p:spPr>
            <a:xfrm>
              <a:off x="1580388" y="1705355"/>
              <a:ext cx="1484630" cy="1280160"/>
            </a:xfrm>
            <a:custGeom>
              <a:avLst/>
              <a:gdLst/>
              <a:ahLst/>
              <a:cxnLst/>
              <a:rect l="l" t="t" r="r" b="b"/>
              <a:pathLst>
                <a:path w="1484630" h="1280160">
                  <a:moveTo>
                    <a:pt x="1164336" y="0"/>
                  </a:moveTo>
                  <a:lnTo>
                    <a:pt x="320039" y="0"/>
                  </a:lnTo>
                  <a:lnTo>
                    <a:pt x="0" y="640080"/>
                  </a:lnTo>
                  <a:lnTo>
                    <a:pt x="320039" y="1280160"/>
                  </a:lnTo>
                  <a:lnTo>
                    <a:pt x="1164336" y="1280160"/>
                  </a:lnTo>
                  <a:lnTo>
                    <a:pt x="1484376" y="640080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40D64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0851" y="2014798"/>
              <a:ext cx="172552" cy="1660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629" y="2273907"/>
              <a:ext cx="229411" cy="2188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3046" y="2534179"/>
              <a:ext cx="219028" cy="2365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35860" y="2057457"/>
              <a:ext cx="506730" cy="506095"/>
            </a:xfrm>
            <a:custGeom>
              <a:avLst/>
              <a:gdLst/>
              <a:ahLst/>
              <a:cxnLst/>
              <a:rect l="l" t="t" r="r" b="b"/>
              <a:pathLst>
                <a:path w="506730" h="506094">
                  <a:moveTo>
                    <a:pt x="334160" y="0"/>
                  </a:moveTo>
                  <a:lnTo>
                    <a:pt x="291243" y="20072"/>
                  </a:lnTo>
                  <a:lnTo>
                    <a:pt x="246384" y="46765"/>
                  </a:lnTo>
                  <a:lnTo>
                    <a:pt x="200467" y="80697"/>
                  </a:lnTo>
                  <a:lnTo>
                    <a:pt x="154372" y="122489"/>
                  </a:lnTo>
                  <a:lnTo>
                    <a:pt x="111045" y="171739"/>
                  </a:lnTo>
                  <a:lnTo>
                    <a:pt x="76429" y="222440"/>
                  </a:lnTo>
                  <a:lnTo>
                    <a:pt x="49551" y="273157"/>
                  </a:lnTo>
                  <a:lnTo>
                    <a:pt x="29440" y="322457"/>
                  </a:lnTo>
                  <a:lnTo>
                    <a:pt x="15126" y="368906"/>
                  </a:lnTo>
                  <a:lnTo>
                    <a:pt x="5636" y="411070"/>
                  </a:lnTo>
                  <a:lnTo>
                    <a:pt x="0" y="447516"/>
                  </a:lnTo>
                  <a:lnTo>
                    <a:pt x="58360" y="505926"/>
                  </a:lnTo>
                  <a:lnTo>
                    <a:pt x="137089" y="490973"/>
                  </a:lnTo>
                  <a:lnTo>
                    <a:pt x="183682" y="476831"/>
                  </a:lnTo>
                  <a:lnTo>
                    <a:pt x="233140" y="456904"/>
                  </a:lnTo>
                  <a:lnTo>
                    <a:pt x="283997" y="430187"/>
                  </a:lnTo>
                  <a:lnTo>
                    <a:pt x="334789" y="395675"/>
                  </a:lnTo>
                  <a:lnTo>
                    <a:pt x="384049" y="352363"/>
                  </a:lnTo>
                  <a:lnTo>
                    <a:pt x="425805" y="306376"/>
                  </a:lnTo>
                  <a:lnTo>
                    <a:pt x="459708" y="260743"/>
                  </a:lnTo>
                  <a:lnTo>
                    <a:pt x="484229" y="219762"/>
                  </a:lnTo>
                  <a:lnTo>
                    <a:pt x="342514" y="219762"/>
                  </a:lnTo>
                  <a:lnTo>
                    <a:pt x="321144" y="215699"/>
                  </a:lnTo>
                  <a:lnTo>
                    <a:pt x="302156" y="203510"/>
                  </a:lnTo>
                  <a:lnTo>
                    <a:pt x="289978" y="185036"/>
                  </a:lnTo>
                  <a:lnTo>
                    <a:pt x="285919" y="163824"/>
                  </a:lnTo>
                  <a:lnTo>
                    <a:pt x="289978" y="142435"/>
                  </a:lnTo>
                  <a:lnTo>
                    <a:pt x="302156" y="123431"/>
                  </a:lnTo>
                  <a:lnTo>
                    <a:pt x="320615" y="111243"/>
                  </a:lnTo>
                  <a:lnTo>
                    <a:pt x="341808" y="107180"/>
                  </a:lnTo>
                  <a:lnTo>
                    <a:pt x="466963" y="107180"/>
                  </a:lnTo>
                  <a:lnTo>
                    <a:pt x="459030" y="96655"/>
                  </a:lnTo>
                  <a:lnTo>
                    <a:pt x="434879" y="69731"/>
                  </a:lnTo>
                  <a:lnTo>
                    <a:pt x="409214" y="46649"/>
                  </a:lnTo>
                  <a:lnTo>
                    <a:pt x="383461" y="27099"/>
                  </a:lnTo>
                  <a:lnTo>
                    <a:pt x="358237" y="11432"/>
                  </a:lnTo>
                  <a:lnTo>
                    <a:pt x="334160" y="0"/>
                  </a:lnTo>
                  <a:close/>
                </a:path>
                <a:path w="506730" h="506094">
                  <a:moveTo>
                    <a:pt x="466963" y="107180"/>
                  </a:moveTo>
                  <a:lnTo>
                    <a:pt x="341808" y="107180"/>
                  </a:lnTo>
                  <a:lnTo>
                    <a:pt x="363179" y="111243"/>
                  </a:lnTo>
                  <a:lnTo>
                    <a:pt x="382167" y="123431"/>
                  </a:lnTo>
                  <a:lnTo>
                    <a:pt x="394345" y="142435"/>
                  </a:lnTo>
                  <a:lnTo>
                    <a:pt x="398404" y="163824"/>
                  </a:lnTo>
                  <a:lnTo>
                    <a:pt x="394345" y="185036"/>
                  </a:lnTo>
                  <a:lnTo>
                    <a:pt x="382167" y="203510"/>
                  </a:lnTo>
                  <a:lnTo>
                    <a:pt x="363708" y="215699"/>
                  </a:lnTo>
                  <a:lnTo>
                    <a:pt x="342514" y="219762"/>
                  </a:lnTo>
                  <a:lnTo>
                    <a:pt x="484229" y="219762"/>
                  </a:lnTo>
                  <a:lnTo>
                    <a:pt x="486378" y="216170"/>
                  </a:lnTo>
                  <a:lnTo>
                    <a:pt x="506434" y="173363"/>
                  </a:lnTo>
                  <a:lnTo>
                    <a:pt x="494982" y="149089"/>
                  </a:lnTo>
                  <a:lnTo>
                    <a:pt x="479122" y="123313"/>
                  </a:lnTo>
                  <a:lnTo>
                    <a:pt x="466963" y="107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7140" y="2541142"/>
              <a:ext cx="130943" cy="13145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04616" y="1705355"/>
              <a:ext cx="7332345" cy="3697604"/>
            </a:xfrm>
            <a:custGeom>
              <a:avLst/>
              <a:gdLst/>
              <a:ahLst/>
              <a:cxnLst/>
              <a:rect l="l" t="t" r="r" b="b"/>
              <a:pathLst>
                <a:path w="7332345" h="3697604">
                  <a:moveTo>
                    <a:pt x="1484376" y="3057144"/>
                  </a:moveTo>
                  <a:lnTo>
                    <a:pt x="1164336" y="2417064"/>
                  </a:lnTo>
                  <a:lnTo>
                    <a:pt x="320040" y="2417064"/>
                  </a:lnTo>
                  <a:lnTo>
                    <a:pt x="0" y="3057144"/>
                  </a:lnTo>
                  <a:lnTo>
                    <a:pt x="320040" y="3697224"/>
                  </a:lnTo>
                  <a:lnTo>
                    <a:pt x="1164336" y="3697224"/>
                  </a:lnTo>
                  <a:lnTo>
                    <a:pt x="1484376" y="3057144"/>
                  </a:lnTo>
                  <a:close/>
                </a:path>
                <a:path w="7332345" h="3697604">
                  <a:moveTo>
                    <a:pt x="3433572" y="640080"/>
                  </a:moveTo>
                  <a:lnTo>
                    <a:pt x="3113532" y="0"/>
                  </a:lnTo>
                  <a:lnTo>
                    <a:pt x="2269236" y="0"/>
                  </a:lnTo>
                  <a:lnTo>
                    <a:pt x="1949196" y="640080"/>
                  </a:lnTo>
                  <a:lnTo>
                    <a:pt x="2269236" y="1280160"/>
                  </a:lnTo>
                  <a:lnTo>
                    <a:pt x="3113532" y="1280160"/>
                  </a:lnTo>
                  <a:lnTo>
                    <a:pt x="3433572" y="640080"/>
                  </a:lnTo>
                  <a:close/>
                </a:path>
                <a:path w="7332345" h="3697604">
                  <a:moveTo>
                    <a:pt x="5658612" y="3057144"/>
                  </a:moveTo>
                  <a:lnTo>
                    <a:pt x="5338572" y="2417064"/>
                  </a:lnTo>
                  <a:lnTo>
                    <a:pt x="4494276" y="2417064"/>
                  </a:lnTo>
                  <a:lnTo>
                    <a:pt x="4174236" y="3057144"/>
                  </a:lnTo>
                  <a:lnTo>
                    <a:pt x="4494276" y="3697224"/>
                  </a:lnTo>
                  <a:lnTo>
                    <a:pt x="5338572" y="3697224"/>
                  </a:lnTo>
                  <a:lnTo>
                    <a:pt x="5658612" y="3057144"/>
                  </a:lnTo>
                  <a:close/>
                </a:path>
                <a:path w="7332345" h="3697604">
                  <a:moveTo>
                    <a:pt x="7331964" y="640080"/>
                  </a:moveTo>
                  <a:lnTo>
                    <a:pt x="7011924" y="0"/>
                  </a:lnTo>
                  <a:lnTo>
                    <a:pt x="6167628" y="0"/>
                  </a:lnTo>
                  <a:lnTo>
                    <a:pt x="5847588" y="640080"/>
                  </a:lnTo>
                  <a:lnTo>
                    <a:pt x="6167628" y="1280160"/>
                  </a:lnTo>
                  <a:lnTo>
                    <a:pt x="7011924" y="1280160"/>
                  </a:lnTo>
                  <a:lnTo>
                    <a:pt x="7331964" y="640080"/>
                  </a:lnTo>
                  <a:close/>
                </a:path>
              </a:pathLst>
            </a:custGeom>
            <a:solidFill>
              <a:srgbClr val="40D644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781234" y="1997328"/>
              <a:ext cx="6628765" cy="3125470"/>
            </a:xfrm>
            <a:custGeom>
              <a:avLst/>
              <a:gdLst/>
              <a:ahLst/>
              <a:cxnLst/>
              <a:rect l="l" t="t" r="r" b="b"/>
              <a:pathLst>
                <a:path w="6628765" h="3125470">
                  <a:moveTo>
                    <a:pt x="583603" y="2729204"/>
                  </a:moveTo>
                  <a:lnTo>
                    <a:pt x="580631" y="2714574"/>
                  </a:lnTo>
                  <a:lnTo>
                    <a:pt x="572541" y="2702585"/>
                  </a:lnTo>
                  <a:lnTo>
                    <a:pt x="560578" y="2694495"/>
                  </a:lnTo>
                  <a:lnTo>
                    <a:pt x="545947" y="2691511"/>
                  </a:lnTo>
                  <a:lnTo>
                    <a:pt x="432993" y="2691511"/>
                  </a:lnTo>
                  <a:lnTo>
                    <a:pt x="432993" y="2578468"/>
                  </a:lnTo>
                  <a:lnTo>
                    <a:pt x="430022" y="2563825"/>
                  </a:lnTo>
                  <a:lnTo>
                    <a:pt x="421932" y="2551849"/>
                  </a:lnTo>
                  <a:lnTo>
                    <a:pt x="409968" y="2543746"/>
                  </a:lnTo>
                  <a:lnTo>
                    <a:pt x="395351" y="2540774"/>
                  </a:lnTo>
                  <a:lnTo>
                    <a:pt x="320040" y="2540774"/>
                  </a:lnTo>
                  <a:lnTo>
                    <a:pt x="305422" y="2543746"/>
                  </a:lnTo>
                  <a:lnTo>
                    <a:pt x="293446" y="2551849"/>
                  </a:lnTo>
                  <a:lnTo>
                    <a:pt x="285356" y="2563825"/>
                  </a:lnTo>
                  <a:lnTo>
                    <a:pt x="282384" y="2578468"/>
                  </a:lnTo>
                  <a:lnTo>
                    <a:pt x="282384" y="2691511"/>
                  </a:lnTo>
                  <a:lnTo>
                    <a:pt x="169430" y="2691511"/>
                  </a:lnTo>
                  <a:lnTo>
                    <a:pt x="154813" y="2694495"/>
                  </a:lnTo>
                  <a:lnTo>
                    <a:pt x="142836" y="2702585"/>
                  </a:lnTo>
                  <a:lnTo>
                    <a:pt x="134759" y="2714574"/>
                  </a:lnTo>
                  <a:lnTo>
                    <a:pt x="131787" y="2729204"/>
                  </a:lnTo>
                  <a:lnTo>
                    <a:pt x="131787" y="2804566"/>
                  </a:lnTo>
                  <a:lnTo>
                    <a:pt x="134759" y="2819196"/>
                  </a:lnTo>
                  <a:lnTo>
                    <a:pt x="142836" y="2831185"/>
                  </a:lnTo>
                  <a:lnTo>
                    <a:pt x="154813" y="2839275"/>
                  </a:lnTo>
                  <a:lnTo>
                    <a:pt x="169430" y="2842247"/>
                  </a:lnTo>
                  <a:lnTo>
                    <a:pt x="282384" y="2842247"/>
                  </a:lnTo>
                  <a:lnTo>
                    <a:pt x="282384" y="2955302"/>
                  </a:lnTo>
                  <a:lnTo>
                    <a:pt x="285356" y="2969933"/>
                  </a:lnTo>
                  <a:lnTo>
                    <a:pt x="293446" y="2981922"/>
                  </a:lnTo>
                  <a:lnTo>
                    <a:pt x="305422" y="2990011"/>
                  </a:lnTo>
                  <a:lnTo>
                    <a:pt x="320040" y="2992996"/>
                  </a:lnTo>
                  <a:lnTo>
                    <a:pt x="395351" y="2992996"/>
                  </a:lnTo>
                  <a:lnTo>
                    <a:pt x="409968" y="2990011"/>
                  </a:lnTo>
                  <a:lnTo>
                    <a:pt x="421932" y="2981922"/>
                  </a:lnTo>
                  <a:lnTo>
                    <a:pt x="430022" y="2969933"/>
                  </a:lnTo>
                  <a:lnTo>
                    <a:pt x="432993" y="2955302"/>
                  </a:lnTo>
                  <a:lnTo>
                    <a:pt x="432993" y="2842247"/>
                  </a:lnTo>
                  <a:lnTo>
                    <a:pt x="545947" y="2842247"/>
                  </a:lnTo>
                  <a:lnTo>
                    <a:pt x="560578" y="2839275"/>
                  </a:lnTo>
                  <a:lnTo>
                    <a:pt x="572541" y="2831185"/>
                  </a:lnTo>
                  <a:lnTo>
                    <a:pt x="580631" y="2819196"/>
                  </a:lnTo>
                  <a:lnTo>
                    <a:pt x="583603" y="2804566"/>
                  </a:lnTo>
                  <a:lnTo>
                    <a:pt x="583603" y="2729204"/>
                  </a:lnTo>
                  <a:close/>
                </a:path>
                <a:path w="6628765" h="3125470">
                  <a:moveTo>
                    <a:pt x="715403" y="2766885"/>
                  </a:moveTo>
                  <a:lnTo>
                    <a:pt x="712139" y="2718282"/>
                  </a:lnTo>
                  <a:lnTo>
                    <a:pt x="702627" y="2671673"/>
                  </a:lnTo>
                  <a:lnTo>
                    <a:pt x="687311" y="2627477"/>
                  </a:lnTo>
                  <a:lnTo>
                    <a:pt x="666584" y="2586139"/>
                  </a:lnTo>
                  <a:lnTo>
                    <a:pt x="658914" y="2574772"/>
                  </a:lnTo>
                  <a:lnTo>
                    <a:pt x="658914" y="2766885"/>
                  </a:lnTo>
                  <a:lnTo>
                    <a:pt x="654977" y="2815844"/>
                  </a:lnTo>
                  <a:lnTo>
                    <a:pt x="643572" y="2862275"/>
                  </a:lnTo>
                  <a:lnTo>
                    <a:pt x="625335" y="2905544"/>
                  </a:lnTo>
                  <a:lnTo>
                    <a:pt x="600862" y="2945041"/>
                  </a:lnTo>
                  <a:lnTo>
                    <a:pt x="570776" y="2980156"/>
                  </a:lnTo>
                  <a:lnTo>
                    <a:pt x="535698" y="3010268"/>
                  </a:lnTo>
                  <a:lnTo>
                    <a:pt x="496227" y="3034754"/>
                  </a:lnTo>
                  <a:lnTo>
                    <a:pt x="452996" y="3053016"/>
                  </a:lnTo>
                  <a:lnTo>
                    <a:pt x="406615" y="3064421"/>
                  </a:lnTo>
                  <a:lnTo>
                    <a:pt x="357695" y="3068358"/>
                  </a:lnTo>
                  <a:lnTo>
                    <a:pt x="308775" y="3064421"/>
                  </a:lnTo>
                  <a:lnTo>
                    <a:pt x="262394" y="3053016"/>
                  </a:lnTo>
                  <a:lnTo>
                    <a:pt x="219151" y="3034754"/>
                  </a:lnTo>
                  <a:lnTo>
                    <a:pt x="179692" y="3010268"/>
                  </a:lnTo>
                  <a:lnTo>
                    <a:pt x="144602" y="2980156"/>
                  </a:lnTo>
                  <a:lnTo>
                    <a:pt x="114528" y="2945041"/>
                  </a:lnTo>
                  <a:lnTo>
                    <a:pt x="90055" y="2905544"/>
                  </a:lnTo>
                  <a:lnTo>
                    <a:pt x="71805" y="2862275"/>
                  </a:lnTo>
                  <a:lnTo>
                    <a:pt x="60413" y="2815844"/>
                  </a:lnTo>
                  <a:lnTo>
                    <a:pt x="56476" y="2766885"/>
                  </a:lnTo>
                  <a:lnTo>
                    <a:pt x="60413" y="2717927"/>
                  </a:lnTo>
                  <a:lnTo>
                    <a:pt x="71805" y="2671495"/>
                  </a:lnTo>
                  <a:lnTo>
                    <a:pt x="90055" y="2628227"/>
                  </a:lnTo>
                  <a:lnTo>
                    <a:pt x="114528" y="2588730"/>
                  </a:lnTo>
                  <a:lnTo>
                    <a:pt x="144602" y="2553614"/>
                  </a:lnTo>
                  <a:lnTo>
                    <a:pt x="179692" y="2523502"/>
                  </a:lnTo>
                  <a:lnTo>
                    <a:pt x="219151" y="2499017"/>
                  </a:lnTo>
                  <a:lnTo>
                    <a:pt x="262394" y="2480754"/>
                  </a:lnTo>
                  <a:lnTo>
                    <a:pt x="308775" y="2469350"/>
                  </a:lnTo>
                  <a:lnTo>
                    <a:pt x="357695" y="2465413"/>
                  </a:lnTo>
                  <a:lnTo>
                    <a:pt x="406615" y="2469350"/>
                  </a:lnTo>
                  <a:lnTo>
                    <a:pt x="452996" y="2480754"/>
                  </a:lnTo>
                  <a:lnTo>
                    <a:pt x="496227" y="2499017"/>
                  </a:lnTo>
                  <a:lnTo>
                    <a:pt x="535698" y="2523502"/>
                  </a:lnTo>
                  <a:lnTo>
                    <a:pt x="570776" y="2553614"/>
                  </a:lnTo>
                  <a:lnTo>
                    <a:pt x="600862" y="2588730"/>
                  </a:lnTo>
                  <a:lnTo>
                    <a:pt x="625335" y="2628227"/>
                  </a:lnTo>
                  <a:lnTo>
                    <a:pt x="643572" y="2671495"/>
                  </a:lnTo>
                  <a:lnTo>
                    <a:pt x="654977" y="2717927"/>
                  </a:lnTo>
                  <a:lnTo>
                    <a:pt x="658914" y="2766885"/>
                  </a:lnTo>
                  <a:lnTo>
                    <a:pt x="658914" y="2574772"/>
                  </a:lnTo>
                  <a:lnTo>
                    <a:pt x="640905" y="2548064"/>
                  </a:lnTo>
                  <a:lnTo>
                    <a:pt x="610679" y="2513685"/>
                  </a:lnTo>
                  <a:lnTo>
                    <a:pt x="576326" y="2483434"/>
                  </a:lnTo>
                  <a:lnTo>
                    <a:pt x="549668" y="2465413"/>
                  </a:lnTo>
                  <a:lnTo>
                    <a:pt x="538289" y="2457716"/>
                  </a:lnTo>
                  <a:lnTo>
                    <a:pt x="496976" y="2436990"/>
                  </a:lnTo>
                  <a:lnTo>
                    <a:pt x="452831" y="2421648"/>
                  </a:lnTo>
                  <a:lnTo>
                    <a:pt x="406260" y="2412136"/>
                  </a:lnTo>
                  <a:lnTo>
                    <a:pt x="357695" y="2408872"/>
                  </a:lnTo>
                  <a:lnTo>
                    <a:pt x="309130" y="2412136"/>
                  </a:lnTo>
                  <a:lnTo>
                    <a:pt x="262559" y="2421648"/>
                  </a:lnTo>
                  <a:lnTo>
                    <a:pt x="218414" y="2436990"/>
                  </a:lnTo>
                  <a:lnTo>
                    <a:pt x="177101" y="2457716"/>
                  </a:lnTo>
                  <a:lnTo>
                    <a:pt x="139065" y="2483434"/>
                  </a:lnTo>
                  <a:lnTo>
                    <a:pt x="104724" y="2513685"/>
                  </a:lnTo>
                  <a:lnTo>
                    <a:pt x="74498" y="2548064"/>
                  </a:lnTo>
                  <a:lnTo>
                    <a:pt x="48806" y="2586139"/>
                  </a:lnTo>
                  <a:lnTo>
                    <a:pt x="28092" y="2627477"/>
                  </a:lnTo>
                  <a:lnTo>
                    <a:pt x="12763" y="2671673"/>
                  </a:lnTo>
                  <a:lnTo>
                    <a:pt x="3263" y="2718282"/>
                  </a:lnTo>
                  <a:lnTo>
                    <a:pt x="0" y="2766885"/>
                  </a:lnTo>
                  <a:lnTo>
                    <a:pt x="3263" y="2815488"/>
                  </a:lnTo>
                  <a:lnTo>
                    <a:pt x="12763" y="2862097"/>
                  </a:lnTo>
                  <a:lnTo>
                    <a:pt x="28092" y="2906280"/>
                  </a:lnTo>
                  <a:lnTo>
                    <a:pt x="48806" y="2947632"/>
                  </a:lnTo>
                  <a:lnTo>
                    <a:pt x="74498" y="2985706"/>
                  </a:lnTo>
                  <a:lnTo>
                    <a:pt x="104724" y="3020072"/>
                  </a:lnTo>
                  <a:lnTo>
                    <a:pt x="139065" y="3050324"/>
                  </a:lnTo>
                  <a:lnTo>
                    <a:pt x="177101" y="3076029"/>
                  </a:lnTo>
                  <a:lnTo>
                    <a:pt x="218414" y="3096768"/>
                  </a:lnTo>
                  <a:lnTo>
                    <a:pt x="262559" y="3112109"/>
                  </a:lnTo>
                  <a:lnTo>
                    <a:pt x="309130" y="3121622"/>
                  </a:lnTo>
                  <a:lnTo>
                    <a:pt x="357695" y="3124885"/>
                  </a:lnTo>
                  <a:lnTo>
                    <a:pt x="406260" y="3121622"/>
                  </a:lnTo>
                  <a:lnTo>
                    <a:pt x="452831" y="3112109"/>
                  </a:lnTo>
                  <a:lnTo>
                    <a:pt x="496976" y="3096768"/>
                  </a:lnTo>
                  <a:lnTo>
                    <a:pt x="538289" y="3076029"/>
                  </a:lnTo>
                  <a:lnTo>
                    <a:pt x="576326" y="3050324"/>
                  </a:lnTo>
                  <a:lnTo>
                    <a:pt x="610679" y="3020072"/>
                  </a:lnTo>
                  <a:lnTo>
                    <a:pt x="640905" y="2985706"/>
                  </a:lnTo>
                  <a:lnTo>
                    <a:pt x="666584" y="2947632"/>
                  </a:lnTo>
                  <a:lnTo>
                    <a:pt x="687311" y="2906293"/>
                  </a:lnTo>
                  <a:lnTo>
                    <a:pt x="702627" y="2862097"/>
                  </a:lnTo>
                  <a:lnTo>
                    <a:pt x="712139" y="2815488"/>
                  </a:lnTo>
                  <a:lnTo>
                    <a:pt x="715403" y="2766885"/>
                  </a:lnTo>
                  <a:close/>
                </a:path>
                <a:path w="6628765" h="3125470">
                  <a:moveTo>
                    <a:pt x="2286190" y="199313"/>
                  </a:moveTo>
                  <a:lnTo>
                    <a:pt x="2279878" y="192989"/>
                  </a:lnTo>
                  <a:lnTo>
                    <a:pt x="2264283" y="192989"/>
                  </a:lnTo>
                  <a:lnTo>
                    <a:pt x="2257958" y="199313"/>
                  </a:lnTo>
                  <a:lnTo>
                    <a:pt x="2257958" y="214922"/>
                  </a:lnTo>
                  <a:lnTo>
                    <a:pt x="2264283" y="221246"/>
                  </a:lnTo>
                  <a:lnTo>
                    <a:pt x="2279878" y="221246"/>
                  </a:lnTo>
                  <a:lnTo>
                    <a:pt x="2286190" y="214922"/>
                  </a:lnTo>
                  <a:lnTo>
                    <a:pt x="2286190" y="207124"/>
                  </a:lnTo>
                  <a:lnTo>
                    <a:pt x="2286190" y="199313"/>
                  </a:lnTo>
                  <a:close/>
                </a:path>
                <a:path w="6628765" h="3125470">
                  <a:moveTo>
                    <a:pt x="2380323" y="199313"/>
                  </a:moveTo>
                  <a:lnTo>
                    <a:pt x="2373998" y="192989"/>
                  </a:lnTo>
                  <a:lnTo>
                    <a:pt x="2358402" y="192989"/>
                  </a:lnTo>
                  <a:lnTo>
                    <a:pt x="2352090" y="199313"/>
                  </a:lnTo>
                  <a:lnTo>
                    <a:pt x="2352090" y="214922"/>
                  </a:lnTo>
                  <a:lnTo>
                    <a:pt x="2358402" y="221246"/>
                  </a:lnTo>
                  <a:lnTo>
                    <a:pt x="2373998" y="221246"/>
                  </a:lnTo>
                  <a:lnTo>
                    <a:pt x="2380323" y="214922"/>
                  </a:lnTo>
                  <a:lnTo>
                    <a:pt x="2380323" y="207124"/>
                  </a:lnTo>
                  <a:lnTo>
                    <a:pt x="2380323" y="199313"/>
                  </a:lnTo>
                  <a:close/>
                </a:path>
                <a:path w="6628765" h="3125470">
                  <a:moveTo>
                    <a:pt x="2438400" y="154266"/>
                  </a:moveTo>
                  <a:lnTo>
                    <a:pt x="2435136" y="138188"/>
                  </a:lnTo>
                  <a:lnTo>
                    <a:pt x="2426271" y="125044"/>
                  </a:lnTo>
                  <a:lnTo>
                    <a:pt x="2413152" y="116179"/>
                  </a:lnTo>
                  <a:lnTo>
                    <a:pt x="2397074" y="112903"/>
                  </a:lnTo>
                  <a:lnTo>
                    <a:pt x="2391333" y="112903"/>
                  </a:lnTo>
                  <a:lnTo>
                    <a:pt x="2391333" y="207124"/>
                  </a:lnTo>
                  <a:lnTo>
                    <a:pt x="2389124" y="218122"/>
                  </a:lnTo>
                  <a:lnTo>
                    <a:pt x="2383066" y="227101"/>
                  </a:lnTo>
                  <a:lnTo>
                    <a:pt x="2374087" y="233159"/>
                  </a:lnTo>
                  <a:lnTo>
                    <a:pt x="2363101" y="235381"/>
                  </a:lnTo>
                  <a:lnTo>
                    <a:pt x="2352103" y="233159"/>
                  </a:lnTo>
                  <a:lnTo>
                    <a:pt x="2343137" y="227101"/>
                  </a:lnTo>
                  <a:lnTo>
                    <a:pt x="2337079" y="218122"/>
                  </a:lnTo>
                  <a:lnTo>
                    <a:pt x="2334857" y="207124"/>
                  </a:lnTo>
                  <a:lnTo>
                    <a:pt x="2337079" y="196113"/>
                  </a:lnTo>
                  <a:lnTo>
                    <a:pt x="2343137" y="187134"/>
                  </a:lnTo>
                  <a:lnTo>
                    <a:pt x="2352103" y="181076"/>
                  </a:lnTo>
                  <a:lnTo>
                    <a:pt x="2363101" y="178854"/>
                  </a:lnTo>
                  <a:lnTo>
                    <a:pt x="2374087" y="181076"/>
                  </a:lnTo>
                  <a:lnTo>
                    <a:pt x="2383066" y="187134"/>
                  </a:lnTo>
                  <a:lnTo>
                    <a:pt x="2389124" y="196113"/>
                  </a:lnTo>
                  <a:lnTo>
                    <a:pt x="2391333" y="207124"/>
                  </a:lnTo>
                  <a:lnTo>
                    <a:pt x="2391333" y="112903"/>
                  </a:lnTo>
                  <a:lnTo>
                    <a:pt x="2334857" y="112903"/>
                  </a:lnTo>
                  <a:lnTo>
                    <a:pt x="2334857" y="70040"/>
                  </a:lnTo>
                  <a:lnTo>
                    <a:pt x="2346071" y="60159"/>
                  </a:lnTo>
                  <a:lnTo>
                    <a:pt x="2352408" y="47167"/>
                  </a:lnTo>
                  <a:lnTo>
                    <a:pt x="2338755" y="7327"/>
                  </a:lnTo>
                  <a:lnTo>
                    <a:pt x="2311387" y="0"/>
                  </a:lnTo>
                  <a:lnTo>
                    <a:pt x="2297214" y="4787"/>
                  </a:lnTo>
                  <a:lnTo>
                    <a:pt x="2286000" y="14668"/>
                  </a:lnTo>
                  <a:lnTo>
                    <a:pt x="2279662" y="27647"/>
                  </a:lnTo>
                  <a:lnTo>
                    <a:pt x="2278659" y="42049"/>
                  </a:lnTo>
                  <a:lnTo>
                    <a:pt x="2283422" y="56210"/>
                  </a:lnTo>
                  <a:lnTo>
                    <a:pt x="2286736" y="61937"/>
                  </a:lnTo>
                  <a:lnTo>
                    <a:pt x="2291486" y="66725"/>
                  </a:lnTo>
                  <a:lnTo>
                    <a:pt x="2297214" y="70040"/>
                  </a:lnTo>
                  <a:lnTo>
                    <a:pt x="2297214" y="112903"/>
                  </a:lnTo>
                  <a:lnTo>
                    <a:pt x="2297214" y="207124"/>
                  </a:lnTo>
                  <a:lnTo>
                    <a:pt x="2294991" y="218122"/>
                  </a:lnTo>
                  <a:lnTo>
                    <a:pt x="2288933" y="227101"/>
                  </a:lnTo>
                  <a:lnTo>
                    <a:pt x="2279967" y="233159"/>
                  </a:lnTo>
                  <a:lnTo>
                    <a:pt x="2268969" y="235381"/>
                  </a:lnTo>
                  <a:lnTo>
                    <a:pt x="2257983" y="233159"/>
                  </a:lnTo>
                  <a:lnTo>
                    <a:pt x="2249005" y="227101"/>
                  </a:lnTo>
                  <a:lnTo>
                    <a:pt x="2242947" y="218122"/>
                  </a:lnTo>
                  <a:lnTo>
                    <a:pt x="2240724" y="207124"/>
                  </a:lnTo>
                  <a:lnTo>
                    <a:pt x="2242947" y="196113"/>
                  </a:lnTo>
                  <a:lnTo>
                    <a:pt x="2279967" y="181076"/>
                  </a:lnTo>
                  <a:lnTo>
                    <a:pt x="2297214" y="207124"/>
                  </a:lnTo>
                  <a:lnTo>
                    <a:pt x="2297214" y="112903"/>
                  </a:lnTo>
                  <a:lnTo>
                    <a:pt x="2234984" y="112903"/>
                  </a:lnTo>
                  <a:lnTo>
                    <a:pt x="2218918" y="116179"/>
                  </a:lnTo>
                  <a:lnTo>
                    <a:pt x="2205799" y="125044"/>
                  </a:lnTo>
                  <a:lnTo>
                    <a:pt x="2196935" y="138188"/>
                  </a:lnTo>
                  <a:lnTo>
                    <a:pt x="2193671" y="154266"/>
                  </a:lnTo>
                  <a:lnTo>
                    <a:pt x="2193671" y="259969"/>
                  </a:lnTo>
                  <a:lnTo>
                    <a:pt x="2196935" y="276047"/>
                  </a:lnTo>
                  <a:lnTo>
                    <a:pt x="2205799" y="289191"/>
                  </a:lnTo>
                  <a:lnTo>
                    <a:pt x="2218918" y="298056"/>
                  </a:lnTo>
                  <a:lnTo>
                    <a:pt x="2234984" y="301332"/>
                  </a:lnTo>
                  <a:lnTo>
                    <a:pt x="2397074" y="301332"/>
                  </a:lnTo>
                  <a:lnTo>
                    <a:pt x="2413152" y="298056"/>
                  </a:lnTo>
                  <a:lnTo>
                    <a:pt x="2426271" y="289191"/>
                  </a:lnTo>
                  <a:lnTo>
                    <a:pt x="2435136" y="276047"/>
                  </a:lnTo>
                  <a:lnTo>
                    <a:pt x="2438400" y="259969"/>
                  </a:lnTo>
                  <a:lnTo>
                    <a:pt x="2438400" y="235381"/>
                  </a:lnTo>
                  <a:lnTo>
                    <a:pt x="2438400" y="178854"/>
                  </a:lnTo>
                  <a:lnTo>
                    <a:pt x="2438400" y="154266"/>
                  </a:lnTo>
                  <a:close/>
                </a:path>
                <a:path w="6628765" h="3125470">
                  <a:moveTo>
                    <a:pt x="2541193" y="692302"/>
                  </a:moveTo>
                  <a:lnTo>
                    <a:pt x="2535644" y="664794"/>
                  </a:lnTo>
                  <a:lnTo>
                    <a:pt x="2535136" y="664044"/>
                  </a:lnTo>
                  <a:lnTo>
                    <a:pt x="2520518" y="642340"/>
                  </a:lnTo>
                  <a:lnTo>
                    <a:pt x="2498077" y="627202"/>
                  </a:lnTo>
                  <a:lnTo>
                    <a:pt x="2480005" y="623557"/>
                  </a:lnTo>
                  <a:lnTo>
                    <a:pt x="2480005" y="692302"/>
                  </a:lnTo>
                  <a:lnTo>
                    <a:pt x="2477795" y="703300"/>
                  </a:lnTo>
                  <a:lnTo>
                    <a:pt x="2471737" y="712292"/>
                  </a:lnTo>
                  <a:lnTo>
                    <a:pt x="2462758" y="718350"/>
                  </a:lnTo>
                  <a:lnTo>
                    <a:pt x="2451773" y="720572"/>
                  </a:lnTo>
                  <a:lnTo>
                    <a:pt x="2440775" y="718350"/>
                  </a:lnTo>
                  <a:lnTo>
                    <a:pt x="2431796" y="712292"/>
                  </a:lnTo>
                  <a:lnTo>
                    <a:pt x="2425750" y="703300"/>
                  </a:lnTo>
                  <a:lnTo>
                    <a:pt x="2423528" y="692302"/>
                  </a:lnTo>
                  <a:lnTo>
                    <a:pt x="2425750" y="681304"/>
                  </a:lnTo>
                  <a:lnTo>
                    <a:pt x="2431796" y="672312"/>
                  </a:lnTo>
                  <a:lnTo>
                    <a:pt x="2440775" y="666267"/>
                  </a:lnTo>
                  <a:lnTo>
                    <a:pt x="2451773" y="664044"/>
                  </a:lnTo>
                  <a:lnTo>
                    <a:pt x="2462758" y="666267"/>
                  </a:lnTo>
                  <a:lnTo>
                    <a:pt x="2471737" y="672312"/>
                  </a:lnTo>
                  <a:lnTo>
                    <a:pt x="2477795" y="681304"/>
                  </a:lnTo>
                  <a:lnTo>
                    <a:pt x="2480005" y="692302"/>
                  </a:lnTo>
                  <a:lnTo>
                    <a:pt x="2480005" y="623557"/>
                  </a:lnTo>
                  <a:lnTo>
                    <a:pt x="2470594" y="621652"/>
                  </a:lnTo>
                  <a:lnTo>
                    <a:pt x="2343518" y="621652"/>
                  </a:lnTo>
                  <a:lnTo>
                    <a:pt x="2343518" y="692302"/>
                  </a:lnTo>
                  <a:lnTo>
                    <a:pt x="2341295" y="703300"/>
                  </a:lnTo>
                  <a:lnTo>
                    <a:pt x="2335250" y="712292"/>
                  </a:lnTo>
                  <a:lnTo>
                    <a:pt x="2326271" y="718350"/>
                  </a:lnTo>
                  <a:lnTo>
                    <a:pt x="2315286" y="720572"/>
                  </a:lnTo>
                  <a:lnTo>
                    <a:pt x="2304288" y="718350"/>
                  </a:lnTo>
                  <a:lnTo>
                    <a:pt x="2295309" y="712292"/>
                  </a:lnTo>
                  <a:lnTo>
                    <a:pt x="2289264" y="703300"/>
                  </a:lnTo>
                  <a:lnTo>
                    <a:pt x="2287041" y="692302"/>
                  </a:lnTo>
                  <a:lnTo>
                    <a:pt x="2289264" y="681304"/>
                  </a:lnTo>
                  <a:lnTo>
                    <a:pt x="2295309" y="672312"/>
                  </a:lnTo>
                  <a:lnTo>
                    <a:pt x="2304288" y="666267"/>
                  </a:lnTo>
                  <a:lnTo>
                    <a:pt x="2315286" y="664044"/>
                  </a:lnTo>
                  <a:lnTo>
                    <a:pt x="2326271" y="666267"/>
                  </a:lnTo>
                  <a:lnTo>
                    <a:pt x="2335250" y="672312"/>
                  </a:lnTo>
                  <a:lnTo>
                    <a:pt x="2341295" y="681304"/>
                  </a:lnTo>
                  <a:lnTo>
                    <a:pt x="2343518" y="692302"/>
                  </a:lnTo>
                  <a:lnTo>
                    <a:pt x="2343518" y="621652"/>
                  </a:lnTo>
                  <a:lnTo>
                    <a:pt x="2207031" y="621652"/>
                  </a:lnTo>
                  <a:lnTo>
                    <a:pt x="2207031" y="692302"/>
                  </a:lnTo>
                  <a:lnTo>
                    <a:pt x="2204809" y="703300"/>
                  </a:lnTo>
                  <a:lnTo>
                    <a:pt x="2198763" y="712292"/>
                  </a:lnTo>
                  <a:lnTo>
                    <a:pt x="2189784" y="718350"/>
                  </a:lnTo>
                  <a:lnTo>
                    <a:pt x="2178786" y="720572"/>
                  </a:lnTo>
                  <a:lnTo>
                    <a:pt x="2167801" y="718350"/>
                  </a:lnTo>
                  <a:lnTo>
                    <a:pt x="2158822" y="712292"/>
                  </a:lnTo>
                  <a:lnTo>
                    <a:pt x="2152777" y="703300"/>
                  </a:lnTo>
                  <a:lnTo>
                    <a:pt x="2150554" y="692302"/>
                  </a:lnTo>
                  <a:lnTo>
                    <a:pt x="2152777" y="681304"/>
                  </a:lnTo>
                  <a:lnTo>
                    <a:pt x="2158822" y="672312"/>
                  </a:lnTo>
                  <a:lnTo>
                    <a:pt x="2167801" y="666267"/>
                  </a:lnTo>
                  <a:lnTo>
                    <a:pt x="2178786" y="664044"/>
                  </a:lnTo>
                  <a:lnTo>
                    <a:pt x="2189784" y="666267"/>
                  </a:lnTo>
                  <a:lnTo>
                    <a:pt x="2198763" y="672312"/>
                  </a:lnTo>
                  <a:lnTo>
                    <a:pt x="2204809" y="681304"/>
                  </a:lnTo>
                  <a:lnTo>
                    <a:pt x="2207031" y="692302"/>
                  </a:lnTo>
                  <a:lnTo>
                    <a:pt x="2207031" y="621652"/>
                  </a:lnTo>
                  <a:lnTo>
                    <a:pt x="2159965" y="621652"/>
                  </a:lnTo>
                  <a:lnTo>
                    <a:pt x="2132495" y="627202"/>
                  </a:lnTo>
                  <a:lnTo>
                    <a:pt x="2110054" y="642340"/>
                  </a:lnTo>
                  <a:lnTo>
                    <a:pt x="2094915" y="664794"/>
                  </a:lnTo>
                  <a:lnTo>
                    <a:pt x="2089365" y="692302"/>
                  </a:lnTo>
                  <a:lnTo>
                    <a:pt x="2094915" y="719810"/>
                  </a:lnTo>
                  <a:lnTo>
                    <a:pt x="2110054" y="742264"/>
                  </a:lnTo>
                  <a:lnTo>
                    <a:pt x="2132495" y="757402"/>
                  </a:lnTo>
                  <a:lnTo>
                    <a:pt x="2159965" y="762965"/>
                  </a:lnTo>
                  <a:lnTo>
                    <a:pt x="2470594" y="762965"/>
                  </a:lnTo>
                  <a:lnTo>
                    <a:pt x="2498077" y="757415"/>
                  </a:lnTo>
                  <a:lnTo>
                    <a:pt x="2520518" y="742264"/>
                  </a:lnTo>
                  <a:lnTo>
                    <a:pt x="2535136" y="720572"/>
                  </a:lnTo>
                  <a:lnTo>
                    <a:pt x="2535644" y="719810"/>
                  </a:lnTo>
                  <a:lnTo>
                    <a:pt x="2541193" y="692302"/>
                  </a:lnTo>
                  <a:close/>
                </a:path>
                <a:path w="6628765" h="3125470">
                  <a:moveTo>
                    <a:pt x="2602954" y="551726"/>
                  </a:moveTo>
                  <a:lnTo>
                    <a:pt x="2582316" y="509727"/>
                  </a:lnTo>
                  <a:lnTo>
                    <a:pt x="2560777" y="497471"/>
                  </a:lnTo>
                  <a:lnTo>
                    <a:pt x="2560777" y="418998"/>
                  </a:lnTo>
                  <a:lnTo>
                    <a:pt x="2559837" y="414388"/>
                  </a:lnTo>
                  <a:lnTo>
                    <a:pt x="2557449" y="402539"/>
                  </a:lnTo>
                  <a:lnTo>
                    <a:pt x="2552293" y="394881"/>
                  </a:lnTo>
                  <a:lnTo>
                    <a:pt x="2548394" y="389089"/>
                  </a:lnTo>
                  <a:lnTo>
                    <a:pt x="2534958" y="380022"/>
                  </a:lnTo>
                  <a:lnTo>
                    <a:pt x="2518511" y="376694"/>
                  </a:lnTo>
                  <a:lnTo>
                    <a:pt x="2466644" y="376694"/>
                  </a:lnTo>
                  <a:lnTo>
                    <a:pt x="2466644" y="359270"/>
                  </a:lnTo>
                  <a:lnTo>
                    <a:pt x="2466644" y="329590"/>
                  </a:lnTo>
                  <a:lnTo>
                    <a:pt x="2428989" y="329590"/>
                  </a:lnTo>
                  <a:lnTo>
                    <a:pt x="2428989" y="442645"/>
                  </a:lnTo>
                  <a:lnTo>
                    <a:pt x="2428989" y="461492"/>
                  </a:lnTo>
                  <a:lnTo>
                    <a:pt x="2402827" y="461492"/>
                  </a:lnTo>
                  <a:lnTo>
                    <a:pt x="2401913" y="461645"/>
                  </a:lnTo>
                  <a:lnTo>
                    <a:pt x="2401049" y="462000"/>
                  </a:lnTo>
                  <a:lnTo>
                    <a:pt x="2400274" y="462521"/>
                  </a:lnTo>
                  <a:lnTo>
                    <a:pt x="2371471" y="492010"/>
                  </a:lnTo>
                  <a:lnTo>
                    <a:pt x="2349538" y="440004"/>
                  </a:lnTo>
                  <a:lnTo>
                    <a:pt x="2308593" y="524802"/>
                  </a:lnTo>
                  <a:lnTo>
                    <a:pt x="2292134" y="461492"/>
                  </a:lnTo>
                  <a:lnTo>
                    <a:pt x="2279891" y="414388"/>
                  </a:lnTo>
                  <a:lnTo>
                    <a:pt x="2257768" y="461492"/>
                  </a:lnTo>
                  <a:lnTo>
                    <a:pt x="2212492" y="461492"/>
                  </a:lnTo>
                  <a:lnTo>
                    <a:pt x="2212492" y="442645"/>
                  </a:lnTo>
                  <a:lnTo>
                    <a:pt x="2245817" y="442645"/>
                  </a:lnTo>
                  <a:lnTo>
                    <a:pt x="2272360" y="386118"/>
                  </a:lnTo>
                  <a:lnTo>
                    <a:pt x="2284971" y="359270"/>
                  </a:lnTo>
                  <a:lnTo>
                    <a:pt x="2313965" y="470255"/>
                  </a:lnTo>
                  <a:lnTo>
                    <a:pt x="2350770" y="394881"/>
                  </a:lnTo>
                  <a:lnTo>
                    <a:pt x="2377871" y="459130"/>
                  </a:lnTo>
                  <a:lnTo>
                    <a:pt x="2387295" y="449707"/>
                  </a:lnTo>
                  <a:lnTo>
                    <a:pt x="2391422" y="445516"/>
                  </a:lnTo>
                  <a:lnTo>
                    <a:pt x="2396960" y="443001"/>
                  </a:lnTo>
                  <a:lnTo>
                    <a:pt x="2402827" y="442645"/>
                  </a:lnTo>
                  <a:lnTo>
                    <a:pt x="2428989" y="442645"/>
                  </a:lnTo>
                  <a:lnTo>
                    <a:pt x="2428989" y="329590"/>
                  </a:lnTo>
                  <a:lnTo>
                    <a:pt x="2165426" y="329590"/>
                  </a:lnTo>
                  <a:lnTo>
                    <a:pt x="2165426" y="386118"/>
                  </a:lnTo>
                  <a:lnTo>
                    <a:pt x="2092198" y="386118"/>
                  </a:lnTo>
                  <a:lnTo>
                    <a:pt x="2090127" y="384048"/>
                  </a:lnTo>
                  <a:lnTo>
                    <a:pt x="2090127" y="303403"/>
                  </a:lnTo>
                  <a:lnTo>
                    <a:pt x="2111565" y="292049"/>
                  </a:lnTo>
                  <a:lnTo>
                    <a:pt x="2126488" y="273977"/>
                  </a:lnTo>
                  <a:lnTo>
                    <a:pt x="2128304" y="268224"/>
                  </a:lnTo>
                  <a:lnTo>
                    <a:pt x="2133549" y="251625"/>
                  </a:lnTo>
                  <a:lnTo>
                    <a:pt x="2131415" y="227444"/>
                  </a:lnTo>
                  <a:lnTo>
                    <a:pt x="2129142" y="221068"/>
                  </a:lnTo>
                  <a:lnTo>
                    <a:pt x="2126183" y="214998"/>
                  </a:lnTo>
                  <a:lnTo>
                    <a:pt x="2122589" y="209296"/>
                  </a:lnTo>
                  <a:lnTo>
                    <a:pt x="2118360" y="204012"/>
                  </a:lnTo>
                  <a:lnTo>
                    <a:pt x="2090127" y="229069"/>
                  </a:lnTo>
                  <a:lnTo>
                    <a:pt x="2094077" y="233362"/>
                  </a:lnTo>
                  <a:lnTo>
                    <a:pt x="2096300" y="238925"/>
                  </a:lnTo>
                  <a:lnTo>
                    <a:pt x="2072767" y="268224"/>
                  </a:lnTo>
                  <a:lnTo>
                    <a:pt x="2063623" y="266319"/>
                  </a:lnTo>
                  <a:lnTo>
                    <a:pt x="2056168" y="261239"/>
                  </a:lnTo>
                  <a:lnTo>
                    <a:pt x="2051164" y="253720"/>
                  </a:lnTo>
                  <a:lnTo>
                    <a:pt x="2049411" y="244805"/>
                  </a:lnTo>
                  <a:lnTo>
                    <a:pt x="2049399" y="238925"/>
                  </a:lnTo>
                  <a:lnTo>
                    <a:pt x="2051431" y="233502"/>
                  </a:lnTo>
                  <a:lnTo>
                    <a:pt x="2055101" y="229260"/>
                  </a:lnTo>
                  <a:lnTo>
                    <a:pt x="2026869" y="204482"/>
                  </a:lnTo>
                  <a:lnTo>
                    <a:pt x="2014855" y="225615"/>
                  </a:lnTo>
                  <a:lnTo>
                    <a:pt x="2011984" y="248920"/>
                  </a:lnTo>
                  <a:lnTo>
                    <a:pt x="2018042" y="271589"/>
                  </a:lnTo>
                  <a:lnTo>
                    <a:pt x="2032850" y="290868"/>
                  </a:lnTo>
                  <a:lnTo>
                    <a:pt x="2038616" y="295897"/>
                  </a:lnTo>
                  <a:lnTo>
                    <a:pt x="2045271" y="299796"/>
                  </a:lnTo>
                  <a:lnTo>
                    <a:pt x="2052472" y="302361"/>
                  </a:lnTo>
                  <a:lnTo>
                    <a:pt x="2052472" y="381508"/>
                  </a:lnTo>
                  <a:lnTo>
                    <a:pt x="2055787" y="397967"/>
                  </a:lnTo>
                  <a:lnTo>
                    <a:pt x="2064854" y="411416"/>
                  </a:lnTo>
                  <a:lnTo>
                    <a:pt x="2078291" y="420484"/>
                  </a:lnTo>
                  <a:lnTo>
                    <a:pt x="2094738" y="423799"/>
                  </a:lnTo>
                  <a:lnTo>
                    <a:pt x="2165426" y="423799"/>
                  </a:lnTo>
                  <a:lnTo>
                    <a:pt x="2165426" y="593382"/>
                  </a:lnTo>
                  <a:lnTo>
                    <a:pt x="2466644" y="593382"/>
                  </a:lnTo>
                  <a:lnTo>
                    <a:pt x="2466644" y="524802"/>
                  </a:lnTo>
                  <a:lnTo>
                    <a:pt x="2466644" y="492010"/>
                  </a:lnTo>
                  <a:lnTo>
                    <a:pt x="2466644" y="442645"/>
                  </a:lnTo>
                  <a:lnTo>
                    <a:pt x="2466644" y="414388"/>
                  </a:lnTo>
                  <a:lnTo>
                    <a:pt x="2521051" y="414388"/>
                  </a:lnTo>
                  <a:lnTo>
                    <a:pt x="2523121" y="416445"/>
                  </a:lnTo>
                  <a:lnTo>
                    <a:pt x="2523121" y="497471"/>
                  </a:lnTo>
                  <a:lnTo>
                    <a:pt x="2501938" y="509384"/>
                  </a:lnTo>
                  <a:lnTo>
                    <a:pt x="2487472" y="527862"/>
                  </a:lnTo>
                  <a:lnTo>
                    <a:pt x="2480983" y="550430"/>
                  </a:lnTo>
                  <a:lnTo>
                    <a:pt x="2483739" y="574586"/>
                  </a:lnTo>
                  <a:lnTo>
                    <a:pt x="2486342" y="582637"/>
                  </a:lnTo>
                  <a:lnTo>
                    <a:pt x="2490584" y="590067"/>
                  </a:lnTo>
                  <a:lnTo>
                    <a:pt x="2496197" y="596392"/>
                  </a:lnTo>
                  <a:lnTo>
                    <a:pt x="2524442" y="571334"/>
                  </a:lnTo>
                  <a:lnTo>
                    <a:pt x="2520543" y="567055"/>
                  </a:lnTo>
                  <a:lnTo>
                    <a:pt x="2518397" y="561479"/>
                  </a:lnTo>
                  <a:lnTo>
                    <a:pt x="2541968" y="532168"/>
                  </a:lnTo>
                  <a:lnTo>
                    <a:pt x="2551125" y="534022"/>
                  </a:lnTo>
                  <a:lnTo>
                    <a:pt x="2558605" y="539076"/>
                  </a:lnTo>
                  <a:lnTo>
                    <a:pt x="2563634" y="546569"/>
                  </a:lnTo>
                  <a:lnTo>
                    <a:pt x="2565476" y="555701"/>
                  </a:lnTo>
                  <a:lnTo>
                    <a:pt x="2565463" y="561479"/>
                  </a:lnTo>
                  <a:lnTo>
                    <a:pt x="2563393" y="566953"/>
                  </a:lnTo>
                  <a:lnTo>
                    <a:pt x="2559647" y="571246"/>
                  </a:lnTo>
                  <a:lnTo>
                    <a:pt x="2587879" y="596023"/>
                  </a:lnTo>
                  <a:lnTo>
                    <a:pt x="2599969" y="574967"/>
                  </a:lnTo>
                  <a:lnTo>
                    <a:pt x="2602954" y="551726"/>
                  </a:lnTo>
                  <a:close/>
                </a:path>
                <a:path w="6628765" h="3125470">
                  <a:moveTo>
                    <a:pt x="4475188" y="3058934"/>
                  </a:moveTo>
                  <a:lnTo>
                    <a:pt x="4202201" y="3058934"/>
                  </a:lnTo>
                  <a:lnTo>
                    <a:pt x="4202201" y="3115462"/>
                  </a:lnTo>
                  <a:lnTo>
                    <a:pt x="4475188" y="3115462"/>
                  </a:lnTo>
                  <a:lnTo>
                    <a:pt x="4475188" y="3058934"/>
                  </a:lnTo>
                  <a:close/>
                </a:path>
                <a:path w="6628765" h="3125470">
                  <a:moveTo>
                    <a:pt x="4569307" y="3058934"/>
                  </a:moveTo>
                  <a:lnTo>
                    <a:pt x="4512830" y="3058934"/>
                  </a:lnTo>
                  <a:lnTo>
                    <a:pt x="4512830" y="3115462"/>
                  </a:lnTo>
                  <a:lnTo>
                    <a:pt x="4569307" y="3115462"/>
                  </a:lnTo>
                  <a:lnTo>
                    <a:pt x="4569307" y="3058934"/>
                  </a:lnTo>
                  <a:close/>
                </a:path>
                <a:path w="6628765" h="3125470">
                  <a:moveTo>
                    <a:pt x="4842294" y="2828874"/>
                  </a:moveTo>
                  <a:lnTo>
                    <a:pt x="4839640" y="2815742"/>
                  </a:lnTo>
                  <a:lnTo>
                    <a:pt x="4832426" y="2805023"/>
                  </a:lnTo>
                  <a:lnTo>
                    <a:pt x="4821707" y="2797797"/>
                  </a:lnTo>
                  <a:lnTo>
                    <a:pt x="4808588" y="2795143"/>
                  </a:lnTo>
                  <a:lnTo>
                    <a:pt x="4541075" y="2795143"/>
                  </a:lnTo>
                  <a:lnTo>
                    <a:pt x="4541075" y="2870517"/>
                  </a:lnTo>
                  <a:lnTo>
                    <a:pt x="4539589" y="2877845"/>
                  </a:lnTo>
                  <a:lnTo>
                    <a:pt x="4535563" y="2883839"/>
                  </a:lnTo>
                  <a:lnTo>
                    <a:pt x="4529582" y="2887878"/>
                  </a:lnTo>
                  <a:lnTo>
                    <a:pt x="4522254" y="2889364"/>
                  </a:lnTo>
                  <a:lnTo>
                    <a:pt x="4514926" y="2887878"/>
                  </a:lnTo>
                  <a:lnTo>
                    <a:pt x="4508932" y="2883839"/>
                  </a:lnTo>
                  <a:lnTo>
                    <a:pt x="4504906" y="2877845"/>
                  </a:lnTo>
                  <a:lnTo>
                    <a:pt x="4503420" y="2870517"/>
                  </a:lnTo>
                  <a:lnTo>
                    <a:pt x="4504906" y="2863177"/>
                  </a:lnTo>
                  <a:lnTo>
                    <a:pt x="4508932" y="2857195"/>
                  </a:lnTo>
                  <a:lnTo>
                    <a:pt x="4514926" y="2853156"/>
                  </a:lnTo>
                  <a:lnTo>
                    <a:pt x="4522254" y="2851670"/>
                  </a:lnTo>
                  <a:lnTo>
                    <a:pt x="4529582" y="2853156"/>
                  </a:lnTo>
                  <a:lnTo>
                    <a:pt x="4535563" y="2857195"/>
                  </a:lnTo>
                  <a:lnTo>
                    <a:pt x="4539589" y="2863177"/>
                  </a:lnTo>
                  <a:lnTo>
                    <a:pt x="4541075" y="2870517"/>
                  </a:lnTo>
                  <a:lnTo>
                    <a:pt x="4541075" y="2795143"/>
                  </a:lnTo>
                  <a:lnTo>
                    <a:pt x="4446943" y="2795143"/>
                  </a:lnTo>
                  <a:lnTo>
                    <a:pt x="4446943" y="2870517"/>
                  </a:lnTo>
                  <a:lnTo>
                    <a:pt x="4445470" y="2877845"/>
                  </a:lnTo>
                  <a:lnTo>
                    <a:pt x="4441431" y="2883839"/>
                  </a:lnTo>
                  <a:lnTo>
                    <a:pt x="4435449" y="2887878"/>
                  </a:lnTo>
                  <a:lnTo>
                    <a:pt x="4428121" y="2889364"/>
                  </a:lnTo>
                  <a:lnTo>
                    <a:pt x="4420794" y="2887878"/>
                  </a:lnTo>
                  <a:lnTo>
                    <a:pt x="4414812" y="2883839"/>
                  </a:lnTo>
                  <a:lnTo>
                    <a:pt x="4410773" y="2877845"/>
                  </a:lnTo>
                  <a:lnTo>
                    <a:pt x="4409287" y="2870517"/>
                  </a:lnTo>
                  <a:lnTo>
                    <a:pt x="4410773" y="2863177"/>
                  </a:lnTo>
                  <a:lnTo>
                    <a:pt x="4414812" y="2857195"/>
                  </a:lnTo>
                  <a:lnTo>
                    <a:pt x="4420794" y="2853156"/>
                  </a:lnTo>
                  <a:lnTo>
                    <a:pt x="4428121" y="2851670"/>
                  </a:lnTo>
                  <a:lnTo>
                    <a:pt x="4435449" y="2853156"/>
                  </a:lnTo>
                  <a:lnTo>
                    <a:pt x="4441431" y="2857195"/>
                  </a:lnTo>
                  <a:lnTo>
                    <a:pt x="4445470" y="2863177"/>
                  </a:lnTo>
                  <a:lnTo>
                    <a:pt x="4446943" y="2870517"/>
                  </a:lnTo>
                  <a:lnTo>
                    <a:pt x="4446943" y="2795143"/>
                  </a:lnTo>
                  <a:lnTo>
                    <a:pt x="4352810" y="2795143"/>
                  </a:lnTo>
                  <a:lnTo>
                    <a:pt x="4352810" y="2870517"/>
                  </a:lnTo>
                  <a:lnTo>
                    <a:pt x="4351337" y="2877845"/>
                  </a:lnTo>
                  <a:lnTo>
                    <a:pt x="4347299" y="2883839"/>
                  </a:lnTo>
                  <a:lnTo>
                    <a:pt x="4341317" y="2887878"/>
                  </a:lnTo>
                  <a:lnTo>
                    <a:pt x="4333989" y="2889364"/>
                  </a:lnTo>
                  <a:lnTo>
                    <a:pt x="4326661" y="2887878"/>
                  </a:lnTo>
                  <a:lnTo>
                    <a:pt x="4320679" y="2883839"/>
                  </a:lnTo>
                  <a:lnTo>
                    <a:pt x="4316641" y="2877845"/>
                  </a:lnTo>
                  <a:lnTo>
                    <a:pt x="4315168" y="2870517"/>
                  </a:lnTo>
                  <a:lnTo>
                    <a:pt x="4316641" y="2863177"/>
                  </a:lnTo>
                  <a:lnTo>
                    <a:pt x="4320679" y="2857195"/>
                  </a:lnTo>
                  <a:lnTo>
                    <a:pt x="4326661" y="2853156"/>
                  </a:lnTo>
                  <a:lnTo>
                    <a:pt x="4333989" y="2851670"/>
                  </a:lnTo>
                  <a:lnTo>
                    <a:pt x="4341317" y="2853156"/>
                  </a:lnTo>
                  <a:lnTo>
                    <a:pt x="4347299" y="2857195"/>
                  </a:lnTo>
                  <a:lnTo>
                    <a:pt x="4351337" y="2863177"/>
                  </a:lnTo>
                  <a:lnTo>
                    <a:pt x="4352810" y="2870517"/>
                  </a:lnTo>
                  <a:lnTo>
                    <a:pt x="4352810" y="2795143"/>
                  </a:lnTo>
                  <a:lnTo>
                    <a:pt x="4273562" y="2795143"/>
                  </a:lnTo>
                  <a:lnTo>
                    <a:pt x="4260443" y="2797797"/>
                  </a:lnTo>
                  <a:lnTo>
                    <a:pt x="4249725" y="2805023"/>
                  </a:lnTo>
                  <a:lnTo>
                    <a:pt x="4242511" y="2815742"/>
                  </a:lnTo>
                  <a:lnTo>
                    <a:pt x="4239857" y="2828874"/>
                  </a:lnTo>
                  <a:lnTo>
                    <a:pt x="4239857" y="2912160"/>
                  </a:lnTo>
                  <a:lnTo>
                    <a:pt x="4242511" y="2925280"/>
                  </a:lnTo>
                  <a:lnTo>
                    <a:pt x="4249725" y="2935998"/>
                  </a:lnTo>
                  <a:lnTo>
                    <a:pt x="4260443" y="2943237"/>
                  </a:lnTo>
                  <a:lnTo>
                    <a:pt x="4273562" y="2945879"/>
                  </a:lnTo>
                  <a:lnTo>
                    <a:pt x="4512830" y="2945879"/>
                  </a:lnTo>
                  <a:lnTo>
                    <a:pt x="4512830" y="3021253"/>
                  </a:lnTo>
                  <a:lnTo>
                    <a:pt x="4569307" y="3021253"/>
                  </a:lnTo>
                  <a:lnTo>
                    <a:pt x="4569307" y="2945879"/>
                  </a:lnTo>
                  <a:lnTo>
                    <a:pt x="4808588" y="2945879"/>
                  </a:lnTo>
                  <a:lnTo>
                    <a:pt x="4821707" y="2943237"/>
                  </a:lnTo>
                  <a:lnTo>
                    <a:pt x="4832426" y="2935998"/>
                  </a:lnTo>
                  <a:lnTo>
                    <a:pt x="4839640" y="2925280"/>
                  </a:lnTo>
                  <a:lnTo>
                    <a:pt x="4842294" y="2912160"/>
                  </a:lnTo>
                  <a:lnTo>
                    <a:pt x="4842294" y="2889364"/>
                  </a:lnTo>
                  <a:lnTo>
                    <a:pt x="4842294" y="2851670"/>
                  </a:lnTo>
                  <a:lnTo>
                    <a:pt x="4842294" y="2828874"/>
                  </a:lnTo>
                  <a:close/>
                </a:path>
                <a:path w="6628765" h="3125470">
                  <a:moveTo>
                    <a:pt x="4842294" y="2640457"/>
                  </a:moveTo>
                  <a:lnTo>
                    <a:pt x="4839640" y="2627325"/>
                  </a:lnTo>
                  <a:lnTo>
                    <a:pt x="4832426" y="2616606"/>
                  </a:lnTo>
                  <a:lnTo>
                    <a:pt x="4821707" y="2609380"/>
                  </a:lnTo>
                  <a:lnTo>
                    <a:pt x="4808588" y="2606725"/>
                  </a:lnTo>
                  <a:lnTo>
                    <a:pt x="4541075" y="2606725"/>
                  </a:lnTo>
                  <a:lnTo>
                    <a:pt x="4541075" y="2682100"/>
                  </a:lnTo>
                  <a:lnTo>
                    <a:pt x="4539589" y="2689428"/>
                  </a:lnTo>
                  <a:lnTo>
                    <a:pt x="4535563" y="2695422"/>
                  </a:lnTo>
                  <a:lnTo>
                    <a:pt x="4529582" y="2699461"/>
                  </a:lnTo>
                  <a:lnTo>
                    <a:pt x="4522254" y="2700934"/>
                  </a:lnTo>
                  <a:lnTo>
                    <a:pt x="4514926" y="2699461"/>
                  </a:lnTo>
                  <a:lnTo>
                    <a:pt x="4508932" y="2695422"/>
                  </a:lnTo>
                  <a:lnTo>
                    <a:pt x="4504906" y="2689428"/>
                  </a:lnTo>
                  <a:lnTo>
                    <a:pt x="4503420" y="2682100"/>
                  </a:lnTo>
                  <a:lnTo>
                    <a:pt x="4504906" y="2674759"/>
                  </a:lnTo>
                  <a:lnTo>
                    <a:pt x="4508932" y="2668765"/>
                  </a:lnTo>
                  <a:lnTo>
                    <a:pt x="4514926" y="2664739"/>
                  </a:lnTo>
                  <a:lnTo>
                    <a:pt x="4522254" y="2663253"/>
                  </a:lnTo>
                  <a:lnTo>
                    <a:pt x="4529582" y="2664739"/>
                  </a:lnTo>
                  <a:lnTo>
                    <a:pt x="4535563" y="2668765"/>
                  </a:lnTo>
                  <a:lnTo>
                    <a:pt x="4539589" y="2674759"/>
                  </a:lnTo>
                  <a:lnTo>
                    <a:pt x="4541075" y="2682100"/>
                  </a:lnTo>
                  <a:lnTo>
                    <a:pt x="4541075" y="2606725"/>
                  </a:lnTo>
                  <a:lnTo>
                    <a:pt x="4446943" y="2606725"/>
                  </a:lnTo>
                  <a:lnTo>
                    <a:pt x="4446943" y="2682100"/>
                  </a:lnTo>
                  <a:lnTo>
                    <a:pt x="4445470" y="2689428"/>
                  </a:lnTo>
                  <a:lnTo>
                    <a:pt x="4441431" y="2695422"/>
                  </a:lnTo>
                  <a:lnTo>
                    <a:pt x="4435449" y="2699461"/>
                  </a:lnTo>
                  <a:lnTo>
                    <a:pt x="4428121" y="2700934"/>
                  </a:lnTo>
                  <a:lnTo>
                    <a:pt x="4420794" y="2699461"/>
                  </a:lnTo>
                  <a:lnTo>
                    <a:pt x="4414812" y="2695422"/>
                  </a:lnTo>
                  <a:lnTo>
                    <a:pt x="4410773" y="2689428"/>
                  </a:lnTo>
                  <a:lnTo>
                    <a:pt x="4409287" y="2682100"/>
                  </a:lnTo>
                  <a:lnTo>
                    <a:pt x="4410773" y="2674759"/>
                  </a:lnTo>
                  <a:lnTo>
                    <a:pt x="4414812" y="2668765"/>
                  </a:lnTo>
                  <a:lnTo>
                    <a:pt x="4420794" y="2664739"/>
                  </a:lnTo>
                  <a:lnTo>
                    <a:pt x="4428121" y="2663253"/>
                  </a:lnTo>
                  <a:lnTo>
                    <a:pt x="4435449" y="2664739"/>
                  </a:lnTo>
                  <a:lnTo>
                    <a:pt x="4441431" y="2668765"/>
                  </a:lnTo>
                  <a:lnTo>
                    <a:pt x="4445470" y="2674759"/>
                  </a:lnTo>
                  <a:lnTo>
                    <a:pt x="4446943" y="2682100"/>
                  </a:lnTo>
                  <a:lnTo>
                    <a:pt x="4446943" y="2606725"/>
                  </a:lnTo>
                  <a:lnTo>
                    <a:pt x="4352810" y="2606725"/>
                  </a:lnTo>
                  <a:lnTo>
                    <a:pt x="4352810" y="2682100"/>
                  </a:lnTo>
                  <a:lnTo>
                    <a:pt x="4351337" y="2689428"/>
                  </a:lnTo>
                  <a:lnTo>
                    <a:pt x="4347299" y="2695422"/>
                  </a:lnTo>
                  <a:lnTo>
                    <a:pt x="4341317" y="2699461"/>
                  </a:lnTo>
                  <a:lnTo>
                    <a:pt x="4333989" y="2700934"/>
                  </a:lnTo>
                  <a:lnTo>
                    <a:pt x="4326661" y="2699461"/>
                  </a:lnTo>
                  <a:lnTo>
                    <a:pt x="4320679" y="2695422"/>
                  </a:lnTo>
                  <a:lnTo>
                    <a:pt x="4316641" y="2689428"/>
                  </a:lnTo>
                  <a:lnTo>
                    <a:pt x="4315168" y="2682100"/>
                  </a:lnTo>
                  <a:lnTo>
                    <a:pt x="4316641" y="2674759"/>
                  </a:lnTo>
                  <a:lnTo>
                    <a:pt x="4320679" y="2668765"/>
                  </a:lnTo>
                  <a:lnTo>
                    <a:pt x="4326661" y="2664739"/>
                  </a:lnTo>
                  <a:lnTo>
                    <a:pt x="4333989" y="2663253"/>
                  </a:lnTo>
                  <a:lnTo>
                    <a:pt x="4341317" y="2664739"/>
                  </a:lnTo>
                  <a:lnTo>
                    <a:pt x="4347299" y="2668765"/>
                  </a:lnTo>
                  <a:lnTo>
                    <a:pt x="4351337" y="2674759"/>
                  </a:lnTo>
                  <a:lnTo>
                    <a:pt x="4352810" y="2682100"/>
                  </a:lnTo>
                  <a:lnTo>
                    <a:pt x="4352810" y="2606725"/>
                  </a:lnTo>
                  <a:lnTo>
                    <a:pt x="4273562" y="2606725"/>
                  </a:lnTo>
                  <a:lnTo>
                    <a:pt x="4260443" y="2609380"/>
                  </a:lnTo>
                  <a:lnTo>
                    <a:pt x="4249725" y="2616606"/>
                  </a:lnTo>
                  <a:lnTo>
                    <a:pt x="4242511" y="2627325"/>
                  </a:lnTo>
                  <a:lnTo>
                    <a:pt x="4239857" y="2640457"/>
                  </a:lnTo>
                  <a:lnTo>
                    <a:pt x="4239857" y="2723731"/>
                  </a:lnTo>
                  <a:lnTo>
                    <a:pt x="4242511" y="2736862"/>
                  </a:lnTo>
                  <a:lnTo>
                    <a:pt x="4249725" y="2747581"/>
                  </a:lnTo>
                  <a:lnTo>
                    <a:pt x="4260443" y="2754807"/>
                  </a:lnTo>
                  <a:lnTo>
                    <a:pt x="4273562" y="2757462"/>
                  </a:lnTo>
                  <a:lnTo>
                    <a:pt x="4808588" y="2757462"/>
                  </a:lnTo>
                  <a:lnTo>
                    <a:pt x="4821707" y="2754807"/>
                  </a:lnTo>
                  <a:lnTo>
                    <a:pt x="4832426" y="2747581"/>
                  </a:lnTo>
                  <a:lnTo>
                    <a:pt x="4839640" y="2736862"/>
                  </a:lnTo>
                  <a:lnTo>
                    <a:pt x="4842294" y="2723731"/>
                  </a:lnTo>
                  <a:lnTo>
                    <a:pt x="4842294" y="2700934"/>
                  </a:lnTo>
                  <a:lnTo>
                    <a:pt x="4842294" y="2663253"/>
                  </a:lnTo>
                  <a:lnTo>
                    <a:pt x="4842294" y="2640457"/>
                  </a:lnTo>
                  <a:close/>
                </a:path>
                <a:path w="6628765" h="3125470">
                  <a:moveTo>
                    <a:pt x="4842294" y="2452027"/>
                  </a:moveTo>
                  <a:lnTo>
                    <a:pt x="4839640" y="2438882"/>
                  </a:lnTo>
                  <a:lnTo>
                    <a:pt x="4832426" y="2428163"/>
                  </a:lnTo>
                  <a:lnTo>
                    <a:pt x="4821707" y="2420937"/>
                  </a:lnTo>
                  <a:lnTo>
                    <a:pt x="4808588" y="2418296"/>
                  </a:lnTo>
                  <a:lnTo>
                    <a:pt x="4541075" y="2418296"/>
                  </a:lnTo>
                  <a:lnTo>
                    <a:pt x="4541075" y="2493670"/>
                  </a:lnTo>
                  <a:lnTo>
                    <a:pt x="4539589" y="2501011"/>
                  </a:lnTo>
                  <a:lnTo>
                    <a:pt x="4535563" y="2506992"/>
                  </a:lnTo>
                  <a:lnTo>
                    <a:pt x="4529582" y="2511031"/>
                  </a:lnTo>
                  <a:lnTo>
                    <a:pt x="4522254" y="2512517"/>
                  </a:lnTo>
                  <a:lnTo>
                    <a:pt x="4514926" y="2511031"/>
                  </a:lnTo>
                  <a:lnTo>
                    <a:pt x="4508932" y="2506992"/>
                  </a:lnTo>
                  <a:lnTo>
                    <a:pt x="4504906" y="2501011"/>
                  </a:lnTo>
                  <a:lnTo>
                    <a:pt x="4503420" y="2493670"/>
                  </a:lnTo>
                  <a:lnTo>
                    <a:pt x="4504906" y="2486342"/>
                  </a:lnTo>
                  <a:lnTo>
                    <a:pt x="4508932" y="2480348"/>
                  </a:lnTo>
                  <a:lnTo>
                    <a:pt x="4514926" y="2476309"/>
                  </a:lnTo>
                  <a:lnTo>
                    <a:pt x="4522254" y="2474836"/>
                  </a:lnTo>
                  <a:lnTo>
                    <a:pt x="4529582" y="2476309"/>
                  </a:lnTo>
                  <a:lnTo>
                    <a:pt x="4535563" y="2480348"/>
                  </a:lnTo>
                  <a:lnTo>
                    <a:pt x="4539589" y="2486342"/>
                  </a:lnTo>
                  <a:lnTo>
                    <a:pt x="4541075" y="2493670"/>
                  </a:lnTo>
                  <a:lnTo>
                    <a:pt x="4541075" y="2418296"/>
                  </a:lnTo>
                  <a:lnTo>
                    <a:pt x="4446943" y="2418296"/>
                  </a:lnTo>
                  <a:lnTo>
                    <a:pt x="4446943" y="2493670"/>
                  </a:lnTo>
                  <a:lnTo>
                    <a:pt x="4445470" y="2501011"/>
                  </a:lnTo>
                  <a:lnTo>
                    <a:pt x="4441431" y="2506992"/>
                  </a:lnTo>
                  <a:lnTo>
                    <a:pt x="4435449" y="2511031"/>
                  </a:lnTo>
                  <a:lnTo>
                    <a:pt x="4428121" y="2512517"/>
                  </a:lnTo>
                  <a:lnTo>
                    <a:pt x="4420794" y="2511031"/>
                  </a:lnTo>
                  <a:lnTo>
                    <a:pt x="4414812" y="2506992"/>
                  </a:lnTo>
                  <a:lnTo>
                    <a:pt x="4410773" y="2501011"/>
                  </a:lnTo>
                  <a:lnTo>
                    <a:pt x="4409287" y="2493670"/>
                  </a:lnTo>
                  <a:lnTo>
                    <a:pt x="4410773" y="2486342"/>
                  </a:lnTo>
                  <a:lnTo>
                    <a:pt x="4414812" y="2480348"/>
                  </a:lnTo>
                  <a:lnTo>
                    <a:pt x="4420794" y="2476309"/>
                  </a:lnTo>
                  <a:lnTo>
                    <a:pt x="4428121" y="2474836"/>
                  </a:lnTo>
                  <a:lnTo>
                    <a:pt x="4435449" y="2476309"/>
                  </a:lnTo>
                  <a:lnTo>
                    <a:pt x="4441431" y="2480348"/>
                  </a:lnTo>
                  <a:lnTo>
                    <a:pt x="4445470" y="2486342"/>
                  </a:lnTo>
                  <a:lnTo>
                    <a:pt x="4446943" y="2493670"/>
                  </a:lnTo>
                  <a:lnTo>
                    <a:pt x="4446943" y="2418296"/>
                  </a:lnTo>
                  <a:lnTo>
                    <a:pt x="4352810" y="2418296"/>
                  </a:lnTo>
                  <a:lnTo>
                    <a:pt x="4352810" y="2493670"/>
                  </a:lnTo>
                  <a:lnTo>
                    <a:pt x="4351337" y="2501011"/>
                  </a:lnTo>
                  <a:lnTo>
                    <a:pt x="4347299" y="2506992"/>
                  </a:lnTo>
                  <a:lnTo>
                    <a:pt x="4341317" y="2511031"/>
                  </a:lnTo>
                  <a:lnTo>
                    <a:pt x="4333989" y="2512517"/>
                  </a:lnTo>
                  <a:lnTo>
                    <a:pt x="4326661" y="2511031"/>
                  </a:lnTo>
                  <a:lnTo>
                    <a:pt x="4320679" y="2506992"/>
                  </a:lnTo>
                  <a:lnTo>
                    <a:pt x="4316641" y="2501011"/>
                  </a:lnTo>
                  <a:lnTo>
                    <a:pt x="4315168" y="2493670"/>
                  </a:lnTo>
                  <a:lnTo>
                    <a:pt x="4316641" y="2486342"/>
                  </a:lnTo>
                  <a:lnTo>
                    <a:pt x="4320679" y="2480348"/>
                  </a:lnTo>
                  <a:lnTo>
                    <a:pt x="4326661" y="2476309"/>
                  </a:lnTo>
                  <a:lnTo>
                    <a:pt x="4333989" y="2474836"/>
                  </a:lnTo>
                  <a:lnTo>
                    <a:pt x="4341317" y="2476309"/>
                  </a:lnTo>
                  <a:lnTo>
                    <a:pt x="4347299" y="2480348"/>
                  </a:lnTo>
                  <a:lnTo>
                    <a:pt x="4351337" y="2486342"/>
                  </a:lnTo>
                  <a:lnTo>
                    <a:pt x="4352810" y="2493670"/>
                  </a:lnTo>
                  <a:lnTo>
                    <a:pt x="4352810" y="2418296"/>
                  </a:lnTo>
                  <a:lnTo>
                    <a:pt x="4273562" y="2418296"/>
                  </a:lnTo>
                  <a:lnTo>
                    <a:pt x="4260443" y="2420937"/>
                  </a:lnTo>
                  <a:lnTo>
                    <a:pt x="4249725" y="2428163"/>
                  </a:lnTo>
                  <a:lnTo>
                    <a:pt x="4242511" y="2438882"/>
                  </a:lnTo>
                  <a:lnTo>
                    <a:pt x="4239857" y="2452027"/>
                  </a:lnTo>
                  <a:lnTo>
                    <a:pt x="4239857" y="2535313"/>
                  </a:lnTo>
                  <a:lnTo>
                    <a:pt x="4242511" y="2548445"/>
                  </a:lnTo>
                  <a:lnTo>
                    <a:pt x="4249725" y="2559164"/>
                  </a:lnTo>
                  <a:lnTo>
                    <a:pt x="4260443" y="2566390"/>
                  </a:lnTo>
                  <a:lnTo>
                    <a:pt x="4273562" y="2569045"/>
                  </a:lnTo>
                  <a:lnTo>
                    <a:pt x="4808588" y="2569045"/>
                  </a:lnTo>
                  <a:lnTo>
                    <a:pt x="4821707" y="2566390"/>
                  </a:lnTo>
                  <a:lnTo>
                    <a:pt x="4832426" y="2559164"/>
                  </a:lnTo>
                  <a:lnTo>
                    <a:pt x="4839640" y="2548445"/>
                  </a:lnTo>
                  <a:lnTo>
                    <a:pt x="4842294" y="2535313"/>
                  </a:lnTo>
                  <a:lnTo>
                    <a:pt x="4842294" y="2512517"/>
                  </a:lnTo>
                  <a:lnTo>
                    <a:pt x="4842294" y="2474836"/>
                  </a:lnTo>
                  <a:lnTo>
                    <a:pt x="4842294" y="2452027"/>
                  </a:lnTo>
                  <a:close/>
                </a:path>
                <a:path w="6628765" h="3125470">
                  <a:moveTo>
                    <a:pt x="4879937" y="3058934"/>
                  </a:moveTo>
                  <a:lnTo>
                    <a:pt x="4606963" y="3058934"/>
                  </a:lnTo>
                  <a:lnTo>
                    <a:pt x="4606963" y="3115462"/>
                  </a:lnTo>
                  <a:lnTo>
                    <a:pt x="4879937" y="3115462"/>
                  </a:lnTo>
                  <a:lnTo>
                    <a:pt x="4879937" y="3058934"/>
                  </a:lnTo>
                  <a:close/>
                </a:path>
                <a:path w="6628765" h="3125470">
                  <a:moveTo>
                    <a:pt x="6499136" y="35674"/>
                  </a:moveTo>
                  <a:lnTo>
                    <a:pt x="6497752" y="16421"/>
                  </a:lnTo>
                  <a:lnTo>
                    <a:pt x="6478549" y="15036"/>
                  </a:lnTo>
                  <a:lnTo>
                    <a:pt x="6431635" y="16662"/>
                  </a:lnTo>
                  <a:lnTo>
                    <a:pt x="6373063" y="29933"/>
                  </a:lnTo>
                  <a:lnTo>
                    <a:pt x="6318910" y="63525"/>
                  </a:lnTo>
                  <a:lnTo>
                    <a:pt x="6292062" y="101600"/>
                  </a:lnTo>
                  <a:lnTo>
                    <a:pt x="6277140" y="144081"/>
                  </a:lnTo>
                  <a:lnTo>
                    <a:pt x="6270853" y="185153"/>
                  </a:lnTo>
                  <a:lnTo>
                    <a:pt x="6269964" y="218973"/>
                  </a:lnTo>
                  <a:lnTo>
                    <a:pt x="6255715" y="230771"/>
                  </a:lnTo>
                  <a:lnTo>
                    <a:pt x="6242786" y="244767"/>
                  </a:lnTo>
                  <a:lnTo>
                    <a:pt x="6231445" y="260705"/>
                  </a:lnTo>
                  <a:lnTo>
                    <a:pt x="6221958" y="278333"/>
                  </a:lnTo>
                  <a:lnTo>
                    <a:pt x="6214427" y="267030"/>
                  </a:lnTo>
                  <a:lnTo>
                    <a:pt x="6208306" y="205549"/>
                  </a:lnTo>
                  <a:lnTo>
                    <a:pt x="6173952" y="139839"/>
                  </a:lnTo>
                  <a:lnTo>
                    <a:pt x="6129020" y="111950"/>
                  </a:lnTo>
                  <a:lnTo>
                    <a:pt x="6080645" y="101092"/>
                  </a:lnTo>
                  <a:lnTo>
                    <a:pt x="6041974" y="99961"/>
                  </a:lnTo>
                  <a:lnTo>
                    <a:pt x="6026162" y="101219"/>
                  </a:lnTo>
                  <a:lnTo>
                    <a:pt x="6025045" y="117043"/>
                  </a:lnTo>
                  <a:lnTo>
                    <a:pt x="6026404" y="155740"/>
                  </a:lnTo>
                  <a:lnTo>
                    <a:pt x="6037288" y="204152"/>
                  </a:lnTo>
                  <a:lnTo>
                    <a:pt x="6064758" y="249123"/>
                  </a:lnTo>
                  <a:lnTo>
                    <a:pt x="6123940" y="281393"/>
                  </a:lnTo>
                  <a:lnTo>
                    <a:pt x="6182423" y="289636"/>
                  </a:lnTo>
                  <a:lnTo>
                    <a:pt x="6188964" y="298183"/>
                  </a:lnTo>
                  <a:lnTo>
                    <a:pt x="6194539" y="307886"/>
                  </a:lnTo>
                  <a:lnTo>
                    <a:pt x="6204077" y="331089"/>
                  </a:lnTo>
                  <a:lnTo>
                    <a:pt x="6205017" y="337680"/>
                  </a:lnTo>
                  <a:lnTo>
                    <a:pt x="6205017" y="346163"/>
                  </a:lnTo>
                  <a:lnTo>
                    <a:pt x="6243612" y="346163"/>
                  </a:lnTo>
                  <a:lnTo>
                    <a:pt x="6254902" y="299059"/>
                  </a:lnTo>
                  <a:lnTo>
                    <a:pt x="6285611" y="256133"/>
                  </a:lnTo>
                  <a:lnTo>
                    <a:pt x="6333020" y="245135"/>
                  </a:lnTo>
                  <a:lnTo>
                    <a:pt x="6373152" y="238404"/>
                  </a:lnTo>
                  <a:lnTo>
                    <a:pt x="6414173" y="223380"/>
                  </a:lnTo>
                  <a:lnTo>
                    <a:pt x="6450685" y="197307"/>
                  </a:lnTo>
                  <a:lnTo>
                    <a:pt x="6484252" y="142024"/>
                  </a:lnTo>
                  <a:lnTo>
                    <a:pt x="6497523" y="82842"/>
                  </a:lnTo>
                  <a:lnTo>
                    <a:pt x="6499136" y="35674"/>
                  </a:lnTo>
                  <a:close/>
                </a:path>
                <a:path w="6628765" h="3125470">
                  <a:moveTo>
                    <a:pt x="6628612" y="325437"/>
                  </a:moveTo>
                  <a:lnTo>
                    <a:pt x="6625641" y="310807"/>
                  </a:lnTo>
                  <a:lnTo>
                    <a:pt x="6617551" y="298818"/>
                  </a:lnTo>
                  <a:lnTo>
                    <a:pt x="6605575" y="290728"/>
                  </a:lnTo>
                  <a:lnTo>
                    <a:pt x="6590957" y="287756"/>
                  </a:lnTo>
                  <a:lnTo>
                    <a:pt x="6583426" y="287756"/>
                  </a:lnTo>
                  <a:lnTo>
                    <a:pt x="6576847" y="289636"/>
                  </a:lnTo>
                  <a:lnTo>
                    <a:pt x="6410211" y="385737"/>
                  </a:lnTo>
                  <a:lnTo>
                    <a:pt x="6411277" y="409448"/>
                  </a:lnTo>
                  <a:lnTo>
                    <a:pt x="6410211" y="417766"/>
                  </a:lnTo>
                  <a:lnTo>
                    <a:pt x="6400152" y="441591"/>
                  </a:lnTo>
                  <a:lnTo>
                    <a:pt x="6382677" y="460044"/>
                  </a:lnTo>
                  <a:lnTo>
                    <a:pt x="6359919" y="471944"/>
                  </a:lnTo>
                  <a:lnTo>
                    <a:pt x="6333972" y="476173"/>
                  </a:lnTo>
                  <a:lnTo>
                    <a:pt x="6167361" y="476173"/>
                  </a:lnTo>
                  <a:lnTo>
                    <a:pt x="6167361" y="438492"/>
                  </a:lnTo>
                  <a:lnTo>
                    <a:pt x="6336792" y="438492"/>
                  </a:lnTo>
                  <a:lnTo>
                    <a:pt x="6351410" y="435521"/>
                  </a:lnTo>
                  <a:lnTo>
                    <a:pt x="6363386" y="427418"/>
                  </a:lnTo>
                  <a:lnTo>
                    <a:pt x="6371476" y="415442"/>
                  </a:lnTo>
                  <a:lnTo>
                    <a:pt x="6374447" y="400799"/>
                  </a:lnTo>
                  <a:lnTo>
                    <a:pt x="6371476" y="386168"/>
                  </a:lnTo>
                  <a:lnTo>
                    <a:pt x="6363386" y="374192"/>
                  </a:lnTo>
                  <a:lnTo>
                    <a:pt x="6351410" y="366090"/>
                  </a:lnTo>
                  <a:lnTo>
                    <a:pt x="6336792" y="363118"/>
                  </a:lnTo>
                  <a:lnTo>
                    <a:pt x="6110884" y="363118"/>
                  </a:lnTo>
                  <a:lnTo>
                    <a:pt x="6099073" y="363969"/>
                  </a:lnTo>
                  <a:lnTo>
                    <a:pt x="6076861" y="370281"/>
                  </a:lnTo>
                  <a:lnTo>
                    <a:pt x="5800255" y="504431"/>
                  </a:lnTo>
                  <a:lnTo>
                    <a:pt x="5932030" y="636333"/>
                  </a:lnTo>
                  <a:lnTo>
                    <a:pt x="5970803" y="603999"/>
                  </a:lnTo>
                  <a:lnTo>
                    <a:pt x="6013323" y="580034"/>
                  </a:lnTo>
                  <a:lnTo>
                    <a:pt x="6059043" y="563753"/>
                  </a:lnTo>
                  <a:lnTo>
                    <a:pt x="6107430" y="554482"/>
                  </a:lnTo>
                  <a:lnTo>
                    <a:pt x="6157950" y="551548"/>
                  </a:lnTo>
                  <a:lnTo>
                    <a:pt x="6342443" y="551548"/>
                  </a:lnTo>
                  <a:lnTo>
                    <a:pt x="6349974" y="548716"/>
                  </a:lnTo>
                  <a:lnTo>
                    <a:pt x="6615430" y="354647"/>
                  </a:lnTo>
                  <a:lnTo>
                    <a:pt x="6624853" y="341452"/>
                  </a:lnTo>
                  <a:lnTo>
                    <a:pt x="6627609" y="333705"/>
                  </a:lnTo>
                  <a:lnTo>
                    <a:pt x="6628612" y="32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6554" y="3436758"/>
            <a:ext cx="3929063" cy="825932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272" marR="5588" indent="1397" algn="ctr">
              <a:spcBef>
                <a:spcPts val="105"/>
              </a:spcBef>
            </a:pPr>
            <a:r>
              <a:rPr sz="1760" spc="182" dirty="0">
                <a:solidFill>
                  <a:srgbClr val="292C62"/>
                </a:solidFill>
                <a:latin typeface="Tahoma"/>
                <a:cs typeface="Tahoma"/>
              </a:rPr>
              <a:t>Освоение </a:t>
            </a:r>
            <a:r>
              <a:rPr sz="1760" b="1" spc="66" dirty="0">
                <a:solidFill>
                  <a:srgbClr val="292C62"/>
                </a:solidFill>
                <a:latin typeface="Tahoma"/>
                <a:cs typeface="Tahoma"/>
              </a:rPr>
              <a:t>космического </a:t>
            </a:r>
            <a:r>
              <a:rPr sz="1760" b="1" spc="7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38" dirty="0">
                <a:solidFill>
                  <a:srgbClr val="292C62"/>
                </a:solidFill>
                <a:latin typeface="Tahoma"/>
                <a:cs typeface="Tahoma"/>
              </a:rPr>
              <a:t>пространства</a:t>
            </a:r>
            <a:r>
              <a:rPr sz="1760" spc="38" dirty="0">
                <a:solidFill>
                  <a:srgbClr val="292C62"/>
                </a:solidFill>
                <a:latin typeface="Tahoma"/>
                <a:cs typeface="Tahoma"/>
              </a:rPr>
              <a:t>,</a:t>
            </a:r>
            <a:r>
              <a:rPr sz="1760" spc="-4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87" dirty="0">
                <a:solidFill>
                  <a:srgbClr val="292C62"/>
                </a:solidFill>
                <a:latin typeface="Tahoma"/>
                <a:cs typeface="Tahoma"/>
              </a:rPr>
              <a:t>Мирового</a:t>
            </a:r>
            <a:r>
              <a:rPr sz="1760" spc="-11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99" dirty="0">
                <a:solidFill>
                  <a:srgbClr val="292C62"/>
                </a:solidFill>
                <a:latin typeface="Tahoma"/>
                <a:cs typeface="Tahoma"/>
              </a:rPr>
              <a:t>океана, </a:t>
            </a:r>
            <a:r>
              <a:rPr sz="1760" spc="-5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71" dirty="0">
                <a:solidFill>
                  <a:srgbClr val="292C62"/>
                </a:solidFill>
                <a:latin typeface="Tahoma"/>
                <a:cs typeface="Tahoma"/>
              </a:rPr>
              <a:t>Арктики</a:t>
            </a:r>
            <a:r>
              <a:rPr sz="1760" spc="-77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215" dirty="0">
                <a:solidFill>
                  <a:srgbClr val="292C62"/>
                </a:solidFill>
                <a:latin typeface="Tahoma"/>
                <a:cs typeface="Tahoma"/>
              </a:rPr>
              <a:t>и</a:t>
            </a:r>
            <a:r>
              <a:rPr sz="1760" spc="-8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49" dirty="0">
                <a:solidFill>
                  <a:srgbClr val="292C62"/>
                </a:solidFill>
                <a:latin typeface="Tahoma"/>
                <a:cs typeface="Tahoma"/>
              </a:rPr>
              <a:t>Антарктики</a:t>
            </a:r>
            <a:endParaRPr sz="176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23650" y="3436758"/>
            <a:ext cx="3579813" cy="825932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 indent="-2794" algn="ctr">
              <a:spcBef>
                <a:spcPts val="105"/>
              </a:spcBef>
            </a:pPr>
            <a:r>
              <a:rPr sz="1760" spc="176" dirty="0">
                <a:solidFill>
                  <a:srgbClr val="292C62"/>
                </a:solidFill>
                <a:latin typeface="Tahoma"/>
                <a:cs typeface="Tahoma"/>
              </a:rPr>
              <a:t>Передовые </a:t>
            </a:r>
            <a:r>
              <a:rPr sz="1760" spc="110" dirty="0">
                <a:solidFill>
                  <a:srgbClr val="292C62"/>
                </a:solidFill>
                <a:latin typeface="Tahoma"/>
                <a:cs typeface="Tahoma"/>
              </a:rPr>
              <a:t>технологии, </a:t>
            </a:r>
            <a:r>
              <a:rPr sz="1760" spc="11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61" dirty="0">
                <a:solidFill>
                  <a:srgbClr val="292C62"/>
                </a:solidFill>
                <a:latin typeface="Tahoma"/>
                <a:cs typeface="Tahoma"/>
              </a:rPr>
              <a:t>роботизированные</a:t>
            </a:r>
            <a:r>
              <a:rPr sz="1760" b="1" spc="2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44" dirty="0">
                <a:solidFill>
                  <a:srgbClr val="292C62"/>
                </a:solidFill>
                <a:latin typeface="Tahoma"/>
                <a:cs typeface="Tahoma"/>
              </a:rPr>
              <a:t>системы</a:t>
            </a:r>
            <a:r>
              <a:rPr sz="1760" spc="44" dirty="0">
                <a:solidFill>
                  <a:srgbClr val="292C62"/>
                </a:solidFill>
                <a:latin typeface="Tahoma"/>
                <a:cs typeface="Tahoma"/>
              </a:rPr>
              <a:t>, </a:t>
            </a:r>
            <a:r>
              <a:rPr sz="1760" spc="-5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60" dirty="0">
                <a:solidFill>
                  <a:srgbClr val="292C62"/>
                </a:solidFill>
                <a:latin typeface="Tahoma"/>
                <a:cs typeface="Tahoma"/>
              </a:rPr>
              <a:t>новые</a:t>
            </a:r>
            <a:r>
              <a:rPr sz="1760" spc="-10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49" dirty="0">
                <a:solidFill>
                  <a:srgbClr val="292C62"/>
                </a:solidFill>
                <a:latin typeface="Tahoma"/>
                <a:cs typeface="Tahoma"/>
              </a:rPr>
              <a:t>материалы</a:t>
            </a:r>
            <a:endParaRPr sz="176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30701" y="3446398"/>
            <a:ext cx="2738120" cy="825932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 algn="ctr">
              <a:spcBef>
                <a:spcPts val="105"/>
              </a:spcBef>
            </a:pPr>
            <a:r>
              <a:rPr sz="1760" spc="154" dirty="0">
                <a:solidFill>
                  <a:srgbClr val="292C62"/>
                </a:solidFill>
                <a:latin typeface="Tahoma"/>
                <a:cs typeface="Tahoma"/>
              </a:rPr>
              <a:t>Экологически</a:t>
            </a:r>
            <a:r>
              <a:rPr sz="1760" spc="-11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21" dirty="0">
                <a:solidFill>
                  <a:srgbClr val="292C62"/>
                </a:solidFill>
                <a:latin typeface="Tahoma"/>
                <a:cs typeface="Tahoma"/>
              </a:rPr>
              <a:t>чистая</a:t>
            </a:r>
            <a:r>
              <a:rPr sz="1760" spc="-99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215" dirty="0">
                <a:solidFill>
                  <a:srgbClr val="292C62"/>
                </a:solidFill>
                <a:latin typeface="Tahoma"/>
                <a:cs typeface="Tahoma"/>
              </a:rPr>
              <a:t>и </a:t>
            </a:r>
            <a:r>
              <a:rPr sz="1760" spc="-5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66" dirty="0">
                <a:solidFill>
                  <a:srgbClr val="292C62"/>
                </a:solidFill>
                <a:latin typeface="Tahoma"/>
                <a:cs typeface="Tahoma"/>
              </a:rPr>
              <a:t>ресурсосберегающая </a:t>
            </a:r>
            <a:r>
              <a:rPr sz="1760" b="1" spc="-50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61" dirty="0">
                <a:solidFill>
                  <a:srgbClr val="292C62"/>
                </a:solidFill>
                <a:latin typeface="Tahoma"/>
                <a:cs typeface="Tahoma"/>
              </a:rPr>
              <a:t>энергетика</a:t>
            </a:r>
            <a:endParaRPr sz="176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0623" y="6045209"/>
            <a:ext cx="3991928" cy="825932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 indent="-2096" algn="ctr">
              <a:spcBef>
                <a:spcPts val="105"/>
              </a:spcBef>
            </a:pPr>
            <a:r>
              <a:rPr sz="1760" b="1" spc="61" dirty="0">
                <a:solidFill>
                  <a:srgbClr val="292C62"/>
                </a:solidFill>
                <a:latin typeface="Tahoma"/>
                <a:cs typeface="Tahoma"/>
              </a:rPr>
              <a:t>Персонализированная </a:t>
            </a:r>
            <a:r>
              <a:rPr sz="1760" b="1" spc="6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50" dirty="0">
                <a:solidFill>
                  <a:srgbClr val="292C62"/>
                </a:solidFill>
                <a:latin typeface="Tahoma"/>
                <a:cs typeface="Tahoma"/>
              </a:rPr>
              <a:t>медицина</a:t>
            </a:r>
            <a:r>
              <a:rPr sz="1760" spc="50" dirty="0">
                <a:solidFill>
                  <a:srgbClr val="292C62"/>
                </a:solidFill>
                <a:latin typeface="Tahoma"/>
                <a:cs typeface="Tahoma"/>
              </a:rPr>
              <a:t>,</a:t>
            </a:r>
            <a:r>
              <a:rPr sz="1760" spc="-12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43" dirty="0">
                <a:solidFill>
                  <a:srgbClr val="292C62"/>
                </a:solidFill>
                <a:latin typeface="Tahoma"/>
                <a:cs typeface="Tahoma"/>
              </a:rPr>
              <a:t>высокотехнологичное </a:t>
            </a:r>
            <a:r>
              <a:rPr sz="1760" spc="-5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60" dirty="0">
                <a:solidFill>
                  <a:srgbClr val="292C62"/>
                </a:solidFill>
                <a:latin typeface="Tahoma"/>
                <a:cs typeface="Tahoma"/>
              </a:rPr>
              <a:t>здравоохранение</a:t>
            </a:r>
            <a:endParaRPr sz="176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2862" y="6046215"/>
            <a:ext cx="2094800" cy="825932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 algn="ctr">
              <a:spcBef>
                <a:spcPts val="105"/>
              </a:spcBef>
            </a:pPr>
            <a:r>
              <a:rPr sz="1760" spc="204" dirty="0">
                <a:solidFill>
                  <a:srgbClr val="292C62"/>
                </a:solidFill>
                <a:latin typeface="Tahoma"/>
                <a:cs typeface="Tahoma"/>
              </a:rPr>
              <a:t>Б</a:t>
            </a:r>
            <a:r>
              <a:rPr sz="1760" spc="193" dirty="0">
                <a:solidFill>
                  <a:srgbClr val="292C62"/>
                </a:solidFill>
                <a:latin typeface="Tahoma"/>
                <a:cs typeface="Tahoma"/>
              </a:rPr>
              <a:t>о</a:t>
            </a:r>
            <a:r>
              <a:rPr sz="1760" spc="165" dirty="0">
                <a:solidFill>
                  <a:srgbClr val="292C62"/>
                </a:solidFill>
                <a:latin typeface="Tahoma"/>
                <a:cs typeface="Tahoma"/>
              </a:rPr>
              <a:t>льш</a:t>
            </a:r>
            <a:r>
              <a:rPr sz="1760" spc="215" dirty="0">
                <a:solidFill>
                  <a:srgbClr val="292C62"/>
                </a:solidFill>
                <a:latin typeface="Tahoma"/>
                <a:cs typeface="Tahoma"/>
              </a:rPr>
              <a:t>и</a:t>
            </a:r>
            <a:r>
              <a:rPr sz="1760" spc="154" dirty="0">
                <a:solidFill>
                  <a:srgbClr val="292C62"/>
                </a:solidFill>
                <a:latin typeface="Tahoma"/>
                <a:cs typeface="Tahoma"/>
              </a:rPr>
              <a:t>е</a:t>
            </a:r>
            <a:r>
              <a:rPr sz="1760" spc="-9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spc="132" dirty="0">
                <a:solidFill>
                  <a:srgbClr val="292C62"/>
                </a:solidFill>
                <a:latin typeface="Tahoma"/>
                <a:cs typeface="Tahoma"/>
              </a:rPr>
              <a:t>д</a:t>
            </a:r>
            <a:r>
              <a:rPr sz="1760" spc="125" dirty="0">
                <a:solidFill>
                  <a:srgbClr val="292C62"/>
                </a:solidFill>
                <a:latin typeface="Tahoma"/>
                <a:cs typeface="Tahoma"/>
              </a:rPr>
              <a:t>а</a:t>
            </a:r>
            <a:r>
              <a:rPr sz="1760" spc="193" dirty="0">
                <a:solidFill>
                  <a:srgbClr val="292C62"/>
                </a:solidFill>
                <a:latin typeface="Tahoma"/>
                <a:cs typeface="Tahoma"/>
              </a:rPr>
              <a:t>нн</a:t>
            </a:r>
            <a:r>
              <a:rPr sz="1760" spc="149" dirty="0">
                <a:solidFill>
                  <a:srgbClr val="292C62"/>
                </a:solidFill>
                <a:latin typeface="Tahoma"/>
                <a:cs typeface="Tahoma"/>
              </a:rPr>
              <a:t>ы</a:t>
            </a:r>
            <a:r>
              <a:rPr sz="1760" spc="-6" dirty="0">
                <a:solidFill>
                  <a:srgbClr val="292C62"/>
                </a:solidFill>
                <a:latin typeface="Tahoma"/>
                <a:cs typeface="Tahoma"/>
              </a:rPr>
              <a:t>е,  </a:t>
            </a:r>
            <a:r>
              <a:rPr sz="1760" b="1" spc="72" dirty="0">
                <a:solidFill>
                  <a:srgbClr val="292C62"/>
                </a:solidFill>
                <a:latin typeface="Tahoma"/>
                <a:cs typeface="Tahoma"/>
              </a:rPr>
              <a:t>искусственный </a:t>
            </a:r>
            <a:r>
              <a:rPr sz="1760" b="1" spc="77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760" b="1" spc="50" dirty="0">
                <a:solidFill>
                  <a:srgbClr val="292C62"/>
                </a:solidFill>
                <a:latin typeface="Tahoma"/>
                <a:cs typeface="Tahoma"/>
              </a:rPr>
              <a:t>интеллект</a:t>
            </a:r>
            <a:endParaRPr sz="176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6288" y="7242160"/>
            <a:ext cx="10130346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77" dirty="0">
                <a:solidFill>
                  <a:srgbClr val="7E7E7E"/>
                </a:solidFill>
                <a:latin typeface="Tahoma"/>
                <a:cs typeface="Tahoma"/>
              </a:rPr>
              <a:t>Указ</a:t>
            </a:r>
            <a:r>
              <a:rPr sz="1100" spc="-17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94" dirty="0">
                <a:solidFill>
                  <a:srgbClr val="7E7E7E"/>
                </a:solidFill>
                <a:latin typeface="Tahoma"/>
                <a:cs typeface="Tahoma"/>
              </a:rPr>
              <a:t>Президента</a:t>
            </a:r>
            <a:r>
              <a:rPr sz="1100" spc="6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116" dirty="0">
                <a:solidFill>
                  <a:srgbClr val="7E7E7E"/>
                </a:solidFill>
                <a:latin typeface="Tahoma"/>
                <a:cs typeface="Tahoma"/>
              </a:rPr>
              <a:t>Российской</a:t>
            </a:r>
            <a:r>
              <a:rPr sz="1100" spc="-28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116" dirty="0">
                <a:solidFill>
                  <a:srgbClr val="7E7E7E"/>
                </a:solidFill>
                <a:latin typeface="Tahoma"/>
                <a:cs typeface="Tahoma"/>
              </a:rPr>
              <a:t>Федерации</a:t>
            </a:r>
            <a:r>
              <a:rPr sz="1100" spc="-17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50" dirty="0">
                <a:solidFill>
                  <a:srgbClr val="7E7E7E"/>
                </a:solidFill>
                <a:latin typeface="Tahoma"/>
                <a:cs typeface="Tahoma"/>
              </a:rPr>
              <a:t>от</a:t>
            </a:r>
            <a:r>
              <a:rPr sz="1100" spc="-11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7E7E7E"/>
                </a:solidFill>
                <a:latin typeface="Tahoma"/>
                <a:cs typeface="Tahoma"/>
              </a:rPr>
              <a:t>01.12.2016</a:t>
            </a:r>
            <a:r>
              <a:rPr sz="1100" spc="-33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-22" dirty="0">
                <a:solidFill>
                  <a:srgbClr val="7E7E7E"/>
                </a:solidFill>
                <a:latin typeface="Tahoma"/>
                <a:cs typeface="Tahoma"/>
              </a:rPr>
              <a:t>г.</a:t>
            </a:r>
            <a:r>
              <a:rPr sz="1100" spc="-38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7E7E7E"/>
                </a:solidFill>
                <a:latin typeface="Tahoma"/>
                <a:cs typeface="Tahoma"/>
              </a:rPr>
              <a:t>№</a:t>
            </a:r>
            <a:r>
              <a:rPr sz="1100" spc="-28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66" dirty="0">
                <a:solidFill>
                  <a:srgbClr val="7E7E7E"/>
                </a:solidFill>
                <a:latin typeface="Tahoma"/>
                <a:cs typeface="Tahoma"/>
              </a:rPr>
              <a:t>642</a:t>
            </a:r>
            <a:r>
              <a:rPr sz="1100" spc="-4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22" dirty="0">
                <a:solidFill>
                  <a:srgbClr val="7E7E7E"/>
                </a:solidFill>
                <a:latin typeface="Tahoma"/>
                <a:cs typeface="Tahoma"/>
              </a:rPr>
              <a:t>«О</a:t>
            </a:r>
            <a:r>
              <a:rPr sz="1100" spc="-44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77" dirty="0">
                <a:solidFill>
                  <a:srgbClr val="7E7E7E"/>
                </a:solidFill>
                <a:latin typeface="Tahoma"/>
                <a:cs typeface="Tahoma"/>
              </a:rPr>
              <a:t>Стратегии</a:t>
            </a:r>
            <a:r>
              <a:rPr sz="1100" spc="11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77" dirty="0">
                <a:solidFill>
                  <a:srgbClr val="7E7E7E"/>
                </a:solidFill>
                <a:latin typeface="Tahoma"/>
                <a:cs typeface="Tahoma"/>
              </a:rPr>
              <a:t>научно-технологического</a:t>
            </a:r>
            <a:r>
              <a:rPr sz="1100" spc="33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88" dirty="0">
                <a:solidFill>
                  <a:srgbClr val="7E7E7E"/>
                </a:solidFill>
                <a:latin typeface="Tahoma"/>
                <a:cs typeface="Tahoma"/>
              </a:rPr>
              <a:t>развития</a:t>
            </a:r>
            <a:r>
              <a:rPr sz="1100" spc="6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116" dirty="0">
                <a:solidFill>
                  <a:srgbClr val="7E7E7E"/>
                </a:solidFill>
                <a:latin typeface="Tahoma"/>
                <a:cs typeface="Tahoma"/>
              </a:rPr>
              <a:t>Российской</a:t>
            </a:r>
            <a:r>
              <a:rPr sz="1100" spc="-28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100" spc="94" dirty="0">
                <a:solidFill>
                  <a:srgbClr val="7E7E7E"/>
                </a:solidFill>
                <a:latin typeface="Tahoma"/>
                <a:cs typeface="Tahoma"/>
              </a:rPr>
              <a:t>Федерации»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8CD78CD0-0658-4121-87DB-0E92E7CFD4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EFEBB-A898-4D1D-A02B-052BE804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2" y="171500"/>
            <a:ext cx="13264678" cy="8135315"/>
          </a:xfrm>
        </p:spPr>
        <p:txBody>
          <a:bodyPr/>
          <a:lstStyle/>
          <a:p>
            <a:r>
              <a:rPr lang="ru-RU" sz="3200" dirty="0"/>
              <a:t>Приоритеты обновления содержания и технологий технической направленности:</a:t>
            </a:r>
            <a:br>
              <a:rPr lang="ru-RU" sz="3200" dirty="0"/>
            </a:br>
            <a:r>
              <a:rPr lang="ru-RU" sz="3200" dirty="0"/>
              <a:t> - </a:t>
            </a:r>
            <a:r>
              <a:rPr lang="ru-RU" sz="3200" b="0" dirty="0"/>
              <a:t>создать условия для вовлечения детей в создание искусственно-технических и виртуальных объектов, построенных по законам природы;</a:t>
            </a:r>
            <a:br>
              <a:rPr lang="ru-RU" sz="3200" b="0" dirty="0"/>
            </a:br>
            <a:br>
              <a:rPr lang="ru-RU" sz="3200" b="0" dirty="0"/>
            </a:br>
            <a:r>
              <a:rPr lang="ru-RU" sz="3200" b="0" dirty="0"/>
              <a:t>- приобретение навыков в области обработки материалов, электротехники и электроники, системной инженерии, 3D-прототипирования, цифровизации, работы с большими данными;</a:t>
            </a:r>
            <a:br>
              <a:rPr lang="ru-RU" sz="3200" b="0" dirty="0"/>
            </a:br>
            <a:br>
              <a:rPr lang="ru-RU" sz="3200" b="0" dirty="0"/>
            </a:br>
            <a:r>
              <a:rPr lang="ru-RU" sz="3200" b="0" dirty="0"/>
              <a:t>-  освоение языков программирования, машинного обучения, автоматизации и робототехники, технологического предпринимательства;</a:t>
            </a:r>
            <a:br>
              <a:rPr lang="ru-RU" sz="3200" b="0" dirty="0"/>
            </a:br>
            <a:br>
              <a:rPr lang="ru-RU" sz="3200" b="0" dirty="0"/>
            </a:br>
            <a:r>
              <a:rPr lang="ru-RU" sz="3200" b="0" dirty="0"/>
              <a:t>- содействие формированию у обучающихся современных знаний, умений и навыков в области технических наук, технологической грамотности и инженерного мышления.</a:t>
            </a:r>
            <a:br>
              <a:rPr lang="ru-RU" sz="3200" b="0" dirty="0"/>
            </a:b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268060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1" y="18453"/>
            <a:ext cx="13411199" cy="75437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06" y="1682732"/>
            <a:ext cx="9793088" cy="209117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algn="ctr">
              <a:lnSpc>
                <a:spcPts val="3007"/>
              </a:lnSpc>
              <a:spcBef>
                <a:spcPts val="147"/>
              </a:spcBef>
            </a:pPr>
            <a:r>
              <a:rPr sz="4000" dirty="0" err="1"/>
              <a:t>Ключевые</a:t>
            </a:r>
            <a:r>
              <a:rPr lang="ru-RU" sz="4000" dirty="0"/>
              <a:t> </a:t>
            </a:r>
            <a:r>
              <a:rPr sz="4000" dirty="0"/>
              <a:t> </a:t>
            </a:r>
            <a:r>
              <a:rPr sz="4000" dirty="0" err="1"/>
              <a:t>задачи</a:t>
            </a:r>
            <a:r>
              <a:rPr lang="ru-RU" sz="4000" dirty="0"/>
              <a:t> </a:t>
            </a:r>
            <a:r>
              <a:rPr sz="4000" spc="-15" dirty="0" err="1"/>
              <a:t>реализации</a:t>
            </a:r>
            <a:endParaRPr sz="4000" dirty="0"/>
          </a:p>
          <a:p>
            <a:pPr marL="18627" marR="7451" indent="-8382" algn="ctr">
              <a:lnSpc>
                <a:spcPct val="90100"/>
              </a:lnSpc>
              <a:spcBef>
                <a:spcPts val="154"/>
              </a:spcBef>
            </a:pPr>
            <a:r>
              <a:rPr sz="4000" dirty="0"/>
              <a:t>дополнительного</a:t>
            </a:r>
            <a:r>
              <a:rPr sz="4000" spc="-15" dirty="0"/>
              <a:t> </a:t>
            </a:r>
            <a:r>
              <a:rPr sz="4000" dirty="0"/>
              <a:t>образования</a:t>
            </a:r>
            <a:r>
              <a:rPr sz="4000" spc="-44" dirty="0"/>
              <a:t> </a:t>
            </a:r>
            <a:r>
              <a:rPr sz="4000" spc="-15" dirty="0" err="1"/>
              <a:t>детей</a:t>
            </a:r>
            <a:r>
              <a:rPr sz="4000" spc="-15" dirty="0"/>
              <a:t> </a:t>
            </a:r>
            <a:br>
              <a:rPr lang="ru-RU" sz="4000" spc="-15" dirty="0"/>
            </a:br>
            <a:r>
              <a:rPr lang="ru-RU" sz="4000" spc="-15" dirty="0"/>
              <a:t>естественно – научной </a:t>
            </a:r>
            <a:r>
              <a:rPr sz="4000" spc="154" dirty="0"/>
              <a:t> </a:t>
            </a:r>
            <a:r>
              <a:rPr sz="4000" spc="-15" dirty="0"/>
              <a:t>направленности </a:t>
            </a:r>
            <a:r>
              <a:rPr sz="4000" dirty="0"/>
              <a:t>на</a:t>
            </a:r>
            <a:r>
              <a:rPr sz="4000" spc="-15" dirty="0"/>
              <a:t> </a:t>
            </a:r>
            <a:r>
              <a:rPr sz="4000" dirty="0" err="1"/>
              <a:t>период</a:t>
            </a:r>
            <a:r>
              <a:rPr sz="4000" spc="29" dirty="0"/>
              <a:t> </a:t>
            </a:r>
            <a:r>
              <a:rPr sz="4000" dirty="0" err="1"/>
              <a:t>до</a:t>
            </a:r>
            <a:r>
              <a:rPr sz="4000" spc="-7" dirty="0"/>
              <a:t> </a:t>
            </a:r>
            <a:r>
              <a:rPr sz="4000" dirty="0"/>
              <a:t>2030</a:t>
            </a:r>
            <a:r>
              <a:rPr sz="4000" spc="-51" dirty="0"/>
              <a:t> </a:t>
            </a:r>
            <a:r>
              <a:rPr sz="4000" spc="-15" dirty="0"/>
              <a:t>года.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6591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5FEC4EB0-7AC7-4935-A996-EBC0022446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4D6F0-1D73-4829-941B-DABD2C41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12454964" cy="2462213"/>
          </a:xfrm>
        </p:spPr>
        <p:txBody>
          <a:bodyPr/>
          <a:lstStyle/>
          <a:p>
            <a:r>
              <a:rPr lang="ru-RU" sz="4000" dirty="0"/>
              <a:t>Приоритеты обновления содержания и технологий естественно – научной направленности: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910C8-5C3A-4C6D-8F30-A3DB11FF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1683668"/>
            <a:ext cx="13046234" cy="541686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sz="3200" dirty="0"/>
              <a:t> создать условия для вовлечения детей в научную работу, в деятельность, связанную с наблюдением, описанием, моделированием и конструированием различных явлений окружающего мира;</a:t>
            </a:r>
          </a:p>
          <a:p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/>
              <a:t> обеспечить междисциплинарный подход в части интеграции с различными областями знаний (генетика, биомедицина, биотехнологии и биоинженерия, астрофизика, природопользование, биоинформатика, экология, </a:t>
            </a:r>
            <a:r>
              <a:rPr lang="ru-RU" sz="3200" dirty="0" err="1"/>
              <a:t>наноинженерия</a:t>
            </a:r>
            <a:r>
              <a:rPr lang="ru-RU" sz="3200" dirty="0"/>
              <a:t> и метаматериалы и др.);</a:t>
            </a:r>
          </a:p>
          <a:p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/>
              <a:t> содействовать формированию у обучающихся навыков, связанных с безопасным пребыванием в условиях природной и городской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362681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604" y="335640"/>
            <a:ext cx="12339858" cy="70002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56330" y="1456511"/>
            <a:ext cx="6904673" cy="691921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marR="5588" indent="608394">
              <a:spcBef>
                <a:spcPts val="116"/>
              </a:spcBef>
            </a:pPr>
            <a:r>
              <a:rPr sz="2200" spc="264" dirty="0">
                <a:solidFill>
                  <a:srgbClr val="292C62"/>
                </a:solidFill>
                <a:latin typeface="Tahoma"/>
                <a:cs typeface="Tahoma"/>
              </a:rPr>
              <a:t>ДОПОЛНИТЕЛЬНОГО </a:t>
            </a:r>
            <a:r>
              <a:rPr sz="2200" spc="308" dirty="0">
                <a:solidFill>
                  <a:srgbClr val="292C62"/>
                </a:solidFill>
                <a:latin typeface="Tahoma"/>
                <a:cs typeface="Tahoma"/>
              </a:rPr>
              <a:t>ОБРАЗОВАНИЯ </a:t>
            </a:r>
            <a:r>
              <a:rPr sz="2200" spc="31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2200" spc="248" dirty="0">
                <a:solidFill>
                  <a:srgbClr val="292C62"/>
                </a:solidFill>
                <a:latin typeface="Tahoma"/>
                <a:cs typeface="Tahoma"/>
              </a:rPr>
              <a:t>ЕСТЕСТВЕННОНАУЧНОЙ</a:t>
            </a:r>
            <a:r>
              <a:rPr sz="2200" spc="-13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2200" spc="242" dirty="0">
                <a:solidFill>
                  <a:srgbClr val="292C62"/>
                </a:solidFill>
                <a:latin typeface="Tahoma"/>
                <a:cs typeface="Tahoma"/>
              </a:rPr>
              <a:t>НАПРАВЛЕННОСТИ*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14927" y="523875"/>
            <a:ext cx="5195443" cy="8266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5280" spc="-22" dirty="0">
                <a:latin typeface="Verdana"/>
                <a:cs typeface="Verdana"/>
              </a:rPr>
              <a:t>ЭКОСИСТЕМА</a:t>
            </a:r>
            <a:endParaRPr sz="528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54" y="2372944"/>
            <a:ext cx="3586798" cy="18448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77076" algn="ctr">
              <a:spcBef>
                <a:spcPts val="110"/>
              </a:spcBef>
            </a:pPr>
            <a:r>
              <a:rPr sz="6270" b="1" spc="-72" dirty="0">
                <a:solidFill>
                  <a:srgbClr val="39AA35"/>
                </a:solidFill>
                <a:latin typeface="Tahoma"/>
                <a:cs typeface="Tahoma"/>
              </a:rPr>
              <a:t>82</a:t>
            </a:r>
            <a:endParaRPr sz="6270">
              <a:latin typeface="Tahoma"/>
              <a:cs typeface="Tahoma"/>
            </a:endParaRPr>
          </a:p>
          <a:p>
            <a:pPr marL="13970">
              <a:spcBef>
                <a:spcPts val="2035"/>
              </a:spcBef>
            </a:pPr>
            <a:r>
              <a:rPr sz="1980" b="1" spc="83" dirty="0">
                <a:solidFill>
                  <a:srgbClr val="292C62"/>
                </a:solidFill>
                <a:latin typeface="Tahoma"/>
                <a:cs typeface="Tahoma"/>
              </a:rPr>
              <a:t>Ресурсных</a:t>
            </a:r>
            <a:r>
              <a:rPr sz="1980" b="1" spc="-7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b="1" spc="77" dirty="0">
                <a:solidFill>
                  <a:srgbClr val="292C62"/>
                </a:solidFill>
                <a:latin typeface="Tahoma"/>
                <a:cs typeface="Tahoma"/>
              </a:rPr>
              <a:t>методических</a:t>
            </a:r>
            <a:endParaRPr sz="1980">
              <a:latin typeface="Tahoma"/>
              <a:cs typeface="Tahoma"/>
            </a:endParaRPr>
          </a:p>
          <a:p>
            <a:pPr marL="124333">
              <a:spcBef>
                <a:spcPts val="6"/>
              </a:spcBef>
            </a:pPr>
            <a:r>
              <a:rPr sz="1980" b="1" spc="72" dirty="0">
                <a:solidFill>
                  <a:srgbClr val="292C62"/>
                </a:solidFill>
                <a:latin typeface="Tahoma"/>
                <a:cs typeface="Tahoma"/>
              </a:rPr>
              <a:t>центра</a:t>
            </a:r>
            <a:r>
              <a:rPr sz="1980" b="1" spc="-6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5" dirty="0">
                <a:solidFill>
                  <a:srgbClr val="292C62"/>
                </a:solidFill>
                <a:latin typeface="Tahoma"/>
                <a:cs typeface="Tahoma"/>
              </a:rPr>
              <a:t>в</a:t>
            </a:r>
            <a:r>
              <a:rPr sz="1980" spc="-11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10" dirty="0">
                <a:solidFill>
                  <a:srgbClr val="292C62"/>
                </a:solidFill>
                <a:latin typeface="Tahoma"/>
                <a:cs typeface="Tahoma"/>
              </a:rPr>
              <a:t>82</a:t>
            </a:r>
            <a:r>
              <a:rPr sz="1980" spc="-10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25" dirty="0">
                <a:solidFill>
                  <a:srgbClr val="292C62"/>
                </a:solidFill>
                <a:latin typeface="Tahoma"/>
                <a:cs typeface="Tahoma"/>
              </a:rPr>
              <a:t>субъектах</a:t>
            </a:r>
            <a:r>
              <a:rPr sz="1980" spc="-12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319" dirty="0">
                <a:solidFill>
                  <a:srgbClr val="292C62"/>
                </a:solidFill>
                <a:latin typeface="Tahoma"/>
                <a:cs typeface="Tahoma"/>
              </a:rPr>
              <a:t>РФ</a:t>
            </a:r>
            <a:endParaRPr sz="198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6988" y="2324888"/>
            <a:ext cx="2377694" cy="18833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9" algn="ctr">
              <a:spcBef>
                <a:spcPts val="110"/>
              </a:spcBef>
            </a:pPr>
            <a:r>
              <a:rPr sz="6270" b="1" spc="33" dirty="0">
                <a:solidFill>
                  <a:srgbClr val="39AA35"/>
                </a:solidFill>
                <a:latin typeface="Tahoma"/>
                <a:cs typeface="Tahoma"/>
              </a:rPr>
              <a:t>54</a:t>
            </a:r>
            <a:endParaRPr sz="6270">
              <a:latin typeface="Tahoma"/>
              <a:cs typeface="Tahoma"/>
            </a:endParaRPr>
          </a:p>
          <a:p>
            <a:pPr algn="ctr">
              <a:spcBef>
                <a:spcPts val="2255"/>
              </a:spcBef>
            </a:pPr>
            <a:r>
              <a:rPr sz="1980" b="1" spc="77" dirty="0">
                <a:solidFill>
                  <a:srgbClr val="292C62"/>
                </a:solidFill>
                <a:latin typeface="Tahoma"/>
                <a:cs typeface="Tahoma"/>
              </a:rPr>
              <a:t>Экостанции</a:t>
            </a:r>
            <a:endParaRPr sz="198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980" spc="165" dirty="0">
                <a:solidFill>
                  <a:srgbClr val="292C62"/>
                </a:solidFill>
                <a:latin typeface="Tahoma"/>
                <a:cs typeface="Tahoma"/>
              </a:rPr>
              <a:t>в</a:t>
            </a:r>
            <a:r>
              <a:rPr sz="1980" spc="-12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38" dirty="0">
                <a:solidFill>
                  <a:srgbClr val="292C62"/>
                </a:solidFill>
                <a:latin typeface="Tahoma"/>
                <a:cs typeface="Tahoma"/>
              </a:rPr>
              <a:t>53</a:t>
            </a:r>
            <a:r>
              <a:rPr sz="1980" spc="-11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25" dirty="0">
                <a:solidFill>
                  <a:srgbClr val="292C62"/>
                </a:solidFill>
                <a:latin typeface="Tahoma"/>
                <a:cs typeface="Tahoma"/>
              </a:rPr>
              <a:t>субъектах</a:t>
            </a:r>
            <a:r>
              <a:rPr sz="1980" spc="-12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325" dirty="0">
                <a:solidFill>
                  <a:srgbClr val="292C62"/>
                </a:solidFill>
                <a:latin typeface="Tahoma"/>
                <a:cs typeface="Tahoma"/>
              </a:rPr>
              <a:t>РФ</a:t>
            </a:r>
            <a:endParaRPr sz="198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8512" y="2324888"/>
            <a:ext cx="4007992" cy="2264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6270" b="1" spc="-297" dirty="0">
                <a:solidFill>
                  <a:srgbClr val="39AA35"/>
                </a:solidFill>
                <a:latin typeface="Tahoma"/>
                <a:cs typeface="Tahoma"/>
              </a:rPr>
              <a:t>2</a:t>
            </a:r>
            <a:r>
              <a:rPr sz="6270" b="1" spc="-110" dirty="0">
                <a:solidFill>
                  <a:srgbClr val="39AA35"/>
                </a:solidFill>
                <a:latin typeface="Tahoma"/>
                <a:cs typeface="Tahoma"/>
              </a:rPr>
              <a:t> </a:t>
            </a:r>
            <a:r>
              <a:rPr sz="6270" b="1" spc="55" dirty="0">
                <a:solidFill>
                  <a:srgbClr val="39AA35"/>
                </a:solidFill>
                <a:latin typeface="Tahoma"/>
                <a:cs typeface="Tahoma"/>
              </a:rPr>
              <a:t>284</a:t>
            </a:r>
            <a:r>
              <a:rPr sz="6270" b="1" spc="-110" dirty="0">
                <a:solidFill>
                  <a:srgbClr val="39AA35"/>
                </a:solidFill>
                <a:latin typeface="Tahoma"/>
                <a:cs typeface="Tahoma"/>
              </a:rPr>
              <a:t> </a:t>
            </a:r>
            <a:r>
              <a:rPr sz="6270" b="1" spc="-17" dirty="0">
                <a:solidFill>
                  <a:srgbClr val="39AA35"/>
                </a:solidFill>
                <a:latin typeface="Tahoma"/>
                <a:cs typeface="Tahoma"/>
              </a:rPr>
              <a:t>877</a:t>
            </a:r>
            <a:endParaRPr sz="6270">
              <a:latin typeface="Tahoma"/>
              <a:cs typeface="Tahoma"/>
            </a:endParaRPr>
          </a:p>
          <a:p>
            <a:pPr marL="511302" marR="120142" algn="ctr">
              <a:spcBef>
                <a:spcPts val="2910"/>
              </a:spcBef>
            </a:pPr>
            <a:r>
              <a:rPr sz="1980" b="1" spc="50" dirty="0">
                <a:solidFill>
                  <a:srgbClr val="292C62"/>
                </a:solidFill>
                <a:latin typeface="Tahoma"/>
                <a:cs typeface="Tahoma"/>
              </a:rPr>
              <a:t>обучающихся</a:t>
            </a:r>
            <a:r>
              <a:rPr sz="1980" b="1" spc="-12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5" dirty="0">
                <a:solidFill>
                  <a:srgbClr val="292C62"/>
                </a:solidFill>
                <a:latin typeface="Tahoma"/>
                <a:cs typeface="Tahoma"/>
              </a:rPr>
              <a:t>в</a:t>
            </a:r>
            <a:r>
              <a:rPr sz="1980" spc="-1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54" dirty="0">
                <a:solidFill>
                  <a:srgbClr val="292C62"/>
                </a:solidFill>
                <a:latin typeface="Tahoma"/>
                <a:cs typeface="Tahoma"/>
              </a:rPr>
              <a:t>возрасте </a:t>
            </a:r>
            <a:r>
              <a:rPr sz="1980" spc="-60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71" dirty="0">
                <a:solidFill>
                  <a:srgbClr val="292C62"/>
                </a:solidFill>
                <a:latin typeface="Tahoma"/>
                <a:cs typeface="Tahoma"/>
              </a:rPr>
              <a:t>о</a:t>
            </a:r>
            <a:r>
              <a:rPr sz="1980" spc="11" dirty="0">
                <a:solidFill>
                  <a:srgbClr val="292C62"/>
                </a:solidFill>
                <a:latin typeface="Tahoma"/>
                <a:cs typeface="Tahoma"/>
              </a:rPr>
              <a:t>т</a:t>
            </a:r>
            <a:r>
              <a:rPr sz="1980" spc="-9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38" dirty="0">
                <a:solidFill>
                  <a:srgbClr val="292C62"/>
                </a:solidFill>
                <a:latin typeface="Tahoma"/>
                <a:cs typeface="Tahoma"/>
              </a:rPr>
              <a:t>5</a:t>
            </a:r>
            <a:r>
              <a:rPr sz="1980" spc="-9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82" dirty="0">
                <a:solidFill>
                  <a:srgbClr val="292C62"/>
                </a:solidFill>
                <a:latin typeface="Tahoma"/>
                <a:cs typeface="Tahoma"/>
              </a:rPr>
              <a:t>до</a:t>
            </a:r>
            <a:r>
              <a:rPr sz="1980" spc="-8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-94" dirty="0">
                <a:solidFill>
                  <a:srgbClr val="292C62"/>
                </a:solidFill>
                <a:latin typeface="Tahoma"/>
                <a:cs typeface="Tahoma"/>
              </a:rPr>
              <a:t>18</a:t>
            </a:r>
            <a:r>
              <a:rPr sz="1980" spc="-10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38" dirty="0">
                <a:solidFill>
                  <a:srgbClr val="292C62"/>
                </a:solidFill>
                <a:latin typeface="Tahoma"/>
                <a:cs typeface="Tahoma"/>
              </a:rPr>
              <a:t>лет,</a:t>
            </a:r>
            <a:r>
              <a:rPr sz="1980" spc="-10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5" dirty="0">
                <a:solidFill>
                  <a:srgbClr val="292C62"/>
                </a:solidFill>
                <a:latin typeface="Tahoma"/>
                <a:cs typeface="Tahoma"/>
              </a:rPr>
              <a:t>о</a:t>
            </a:r>
            <a:r>
              <a:rPr sz="1980" spc="110" dirty="0">
                <a:solidFill>
                  <a:srgbClr val="292C62"/>
                </a:solidFill>
                <a:latin typeface="Tahoma"/>
                <a:cs typeface="Tahoma"/>
              </a:rPr>
              <a:t>хв</a:t>
            </a:r>
            <a:r>
              <a:rPr sz="1980" spc="99" dirty="0">
                <a:solidFill>
                  <a:srgbClr val="292C62"/>
                </a:solidFill>
                <a:latin typeface="Tahoma"/>
                <a:cs typeface="Tahoma"/>
              </a:rPr>
              <a:t>а</a:t>
            </a:r>
            <a:r>
              <a:rPr sz="1980" spc="149" dirty="0">
                <a:solidFill>
                  <a:srgbClr val="292C62"/>
                </a:solidFill>
                <a:latin typeface="Tahoma"/>
                <a:cs typeface="Tahoma"/>
              </a:rPr>
              <a:t>чено  </a:t>
            </a:r>
            <a:r>
              <a:rPr sz="1980" spc="215" dirty="0">
                <a:solidFill>
                  <a:srgbClr val="292C62"/>
                </a:solidFill>
                <a:latin typeface="Tahoma"/>
                <a:cs typeface="Tahoma"/>
              </a:rPr>
              <a:t>программами</a:t>
            </a:r>
            <a:endParaRPr sz="198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0478" y="7214332"/>
            <a:ext cx="2513203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i="1" spc="22" dirty="0">
                <a:solidFill>
                  <a:srgbClr val="292C62"/>
                </a:solidFill>
                <a:latin typeface="Trebuchet MS"/>
                <a:cs typeface="Trebuchet MS"/>
              </a:rPr>
              <a:t>*</a:t>
            </a:r>
            <a:r>
              <a:rPr sz="1320" i="1" spc="-61" dirty="0">
                <a:solidFill>
                  <a:srgbClr val="292C62"/>
                </a:solidFill>
                <a:latin typeface="Trebuchet MS"/>
                <a:cs typeface="Trebuchet MS"/>
              </a:rPr>
              <a:t> </a:t>
            </a:r>
            <a:r>
              <a:rPr sz="1320" i="1" spc="132" dirty="0">
                <a:solidFill>
                  <a:srgbClr val="292C62"/>
                </a:solidFill>
                <a:latin typeface="Trebuchet MS"/>
                <a:cs typeface="Trebuchet MS"/>
              </a:rPr>
              <a:t>Данные</a:t>
            </a:r>
            <a:r>
              <a:rPr sz="1320" i="1" spc="-44" dirty="0">
                <a:solidFill>
                  <a:srgbClr val="292C62"/>
                </a:solidFill>
                <a:latin typeface="Trebuchet MS"/>
                <a:cs typeface="Trebuchet MS"/>
              </a:rPr>
              <a:t> </a:t>
            </a:r>
            <a:r>
              <a:rPr sz="1320" i="1" spc="6" dirty="0">
                <a:solidFill>
                  <a:srgbClr val="292C62"/>
                </a:solidFill>
                <a:latin typeface="Trebuchet MS"/>
                <a:cs typeface="Trebuchet MS"/>
              </a:rPr>
              <a:t>Росстата</a:t>
            </a:r>
            <a:r>
              <a:rPr sz="1320" i="1" spc="-88" dirty="0">
                <a:solidFill>
                  <a:srgbClr val="292C62"/>
                </a:solidFill>
                <a:latin typeface="Trebuchet MS"/>
                <a:cs typeface="Trebuchet MS"/>
              </a:rPr>
              <a:t> </a:t>
            </a:r>
            <a:r>
              <a:rPr sz="1320" i="1" spc="143" dirty="0">
                <a:solidFill>
                  <a:srgbClr val="292C62"/>
                </a:solidFill>
                <a:latin typeface="Trebuchet MS"/>
                <a:cs typeface="Trebuchet MS"/>
              </a:rPr>
              <a:t>за</a:t>
            </a:r>
            <a:r>
              <a:rPr sz="1320" i="1" spc="-77" dirty="0">
                <a:solidFill>
                  <a:srgbClr val="292C62"/>
                </a:solidFill>
                <a:latin typeface="Trebuchet MS"/>
                <a:cs typeface="Trebuchet MS"/>
              </a:rPr>
              <a:t> </a:t>
            </a:r>
            <a:r>
              <a:rPr sz="1320" i="1" spc="17" dirty="0">
                <a:solidFill>
                  <a:srgbClr val="292C62"/>
                </a:solidFill>
                <a:latin typeface="Trebuchet MS"/>
                <a:cs typeface="Trebuchet MS"/>
              </a:rPr>
              <a:t>2021</a:t>
            </a:r>
            <a:r>
              <a:rPr sz="1320" i="1" spc="-38" dirty="0">
                <a:solidFill>
                  <a:srgbClr val="292C62"/>
                </a:solidFill>
                <a:latin typeface="Trebuchet MS"/>
                <a:cs typeface="Trebuchet MS"/>
              </a:rPr>
              <a:t> </a:t>
            </a:r>
            <a:r>
              <a:rPr sz="1320" i="1" spc="-94" dirty="0">
                <a:solidFill>
                  <a:srgbClr val="292C62"/>
                </a:solidFill>
                <a:latin typeface="Trebuchet MS"/>
                <a:cs typeface="Trebuchet MS"/>
              </a:rPr>
              <a:t>г.</a:t>
            </a:r>
            <a:endParaRPr sz="132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17528" y="0"/>
            <a:ext cx="1247521" cy="1288034"/>
          </a:xfrm>
          <a:custGeom>
            <a:avLst/>
            <a:gdLst/>
            <a:ahLst/>
            <a:cxnLst/>
            <a:rect l="l" t="t" r="r" b="b"/>
            <a:pathLst>
              <a:path w="1134109" h="1170940">
                <a:moveTo>
                  <a:pt x="1133855" y="0"/>
                </a:moveTo>
                <a:lnTo>
                  <a:pt x="0" y="0"/>
                </a:lnTo>
                <a:lnTo>
                  <a:pt x="0" y="1170432"/>
                </a:lnTo>
                <a:lnTo>
                  <a:pt x="530351" y="1005839"/>
                </a:lnTo>
                <a:lnTo>
                  <a:pt x="1133855" y="1170432"/>
                </a:lnTo>
                <a:lnTo>
                  <a:pt x="1133855" y="0"/>
                </a:lnTo>
                <a:close/>
              </a:path>
            </a:pathLst>
          </a:custGeom>
          <a:solidFill>
            <a:srgbClr val="39AA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0" name="object 10"/>
          <p:cNvSpPr txBox="1"/>
          <p:nvPr/>
        </p:nvSpPr>
        <p:spPr>
          <a:xfrm>
            <a:off x="11302352" y="218770"/>
            <a:ext cx="1005840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200" b="1" spc="-38" dirty="0">
                <a:solidFill>
                  <a:srgbClr val="FFFFFF"/>
                </a:solidFill>
                <a:latin typeface="Tahoma"/>
                <a:cs typeface="Tahoma"/>
              </a:rPr>
              <a:t>202</a:t>
            </a:r>
            <a:r>
              <a:rPr sz="2200" b="1" spc="-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00" b="1" spc="-6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38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637" y="4970246"/>
            <a:ext cx="427342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110" dirty="0">
                <a:solidFill>
                  <a:srgbClr val="FFFFFF"/>
                </a:solidFill>
                <a:latin typeface="Tahoma"/>
                <a:cs typeface="Tahoma"/>
              </a:rPr>
              <a:t>ФГБОУ</a:t>
            </a:r>
            <a:r>
              <a:rPr sz="1980" b="1" spc="-6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0" b="1" spc="132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98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0" b="1" spc="132" dirty="0">
                <a:solidFill>
                  <a:srgbClr val="FFFFFF"/>
                </a:solidFill>
                <a:latin typeface="Tahoma"/>
                <a:cs typeface="Tahoma"/>
              </a:rPr>
              <a:t>ФЦДО</a:t>
            </a:r>
            <a:r>
              <a:rPr sz="1980" b="1" spc="-4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80" b="1" spc="83" dirty="0">
                <a:solidFill>
                  <a:srgbClr val="FFFFFF"/>
                </a:solidFill>
                <a:latin typeface="Tahoma"/>
                <a:cs typeface="Tahoma"/>
              </a:rPr>
              <a:t>ВЫСТУПАЕТ:</a:t>
            </a:r>
            <a:endParaRPr sz="198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817" y="1565758"/>
            <a:ext cx="6090919" cy="5978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1581" y="524155"/>
            <a:ext cx="9822307" cy="1349152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3080" spc="160" dirty="0">
                <a:solidFill>
                  <a:srgbClr val="39AA35"/>
                </a:solidFill>
              </a:rPr>
              <a:t>ОБНОВЛЕНИЕ</a:t>
            </a:r>
            <a:r>
              <a:rPr sz="3080" spc="6" dirty="0">
                <a:solidFill>
                  <a:srgbClr val="39AA35"/>
                </a:solidFill>
              </a:rPr>
              <a:t> </a:t>
            </a:r>
            <a:r>
              <a:rPr sz="3080" spc="176" dirty="0">
                <a:solidFill>
                  <a:srgbClr val="39AA35"/>
                </a:solidFill>
              </a:rPr>
              <a:t>СОДЕРЖАНИЯ</a:t>
            </a:r>
            <a:r>
              <a:rPr sz="3080" dirty="0">
                <a:solidFill>
                  <a:srgbClr val="39AA35"/>
                </a:solidFill>
              </a:rPr>
              <a:t> </a:t>
            </a:r>
            <a:r>
              <a:rPr sz="3080" spc="132" dirty="0">
                <a:solidFill>
                  <a:srgbClr val="39AA35"/>
                </a:solidFill>
              </a:rPr>
              <a:t>И</a:t>
            </a:r>
            <a:r>
              <a:rPr sz="3080" spc="-38" dirty="0">
                <a:solidFill>
                  <a:srgbClr val="39AA35"/>
                </a:solidFill>
              </a:rPr>
              <a:t> </a:t>
            </a:r>
            <a:r>
              <a:rPr sz="3080" spc="132" dirty="0">
                <a:solidFill>
                  <a:srgbClr val="39AA35"/>
                </a:solidFill>
              </a:rPr>
              <a:t>ТЕХНОЛОГИЙ</a:t>
            </a:r>
            <a:r>
              <a:rPr lang="ru-RU" sz="3080" spc="132" dirty="0">
                <a:solidFill>
                  <a:srgbClr val="39AA35"/>
                </a:solidFill>
              </a:rPr>
              <a:t> </a:t>
            </a:r>
            <a:r>
              <a:rPr lang="ru-RU" sz="2800" spc="132" dirty="0">
                <a:solidFill>
                  <a:srgbClr val="39AA35"/>
                </a:solidFill>
              </a:rPr>
              <a:t>ОБУЧЕНИЯ</a:t>
            </a:r>
            <a:br>
              <a:rPr lang="ru-RU" sz="2800" spc="132" dirty="0">
                <a:solidFill>
                  <a:srgbClr val="39AA35"/>
                </a:solidFill>
              </a:rPr>
            </a:br>
            <a:r>
              <a:rPr lang="ru-RU" sz="2800" spc="132" dirty="0">
                <a:solidFill>
                  <a:schemeClr val="bg1"/>
                </a:solidFill>
              </a:rPr>
              <a:t>КЛЮЧЕВЫЕ ЗАДАЧИ РАЗВИТИЯ НАПРАВЛЕННОСТИ</a:t>
            </a:r>
            <a:endParaRPr sz="308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9630" y="2293735"/>
            <a:ext cx="4408234" cy="184229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207455">
              <a:spcBef>
                <a:spcPts val="110"/>
              </a:spcBef>
            </a:pP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вовлечение</a:t>
            </a:r>
            <a:r>
              <a:rPr sz="1980" b="1" spc="-6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детей</a:t>
            </a:r>
            <a:r>
              <a:rPr sz="1980" b="1" spc="-33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разных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категорий</a:t>
            </a:r>
            <a:r>
              <a:rPr sz="1980" b="1" spc="-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в </a:t>
            </a:r>
            <a:r>
              <a:rPr sz="1980" b="1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деятельность,</a:t>
            </a:r>
            <a:r>
              <a:rPr sz="1980" b="1" spc="-33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связанную</a:t>
            </a:r>
            <a:r>
              <a:rPr sz="1980" b="1" spc="-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с</a:t>
            </a:r>
            <a:endParaRPr sz="1980">
              <a:latin typeface="Calibri"/>
              <a:cs typeface="Calibri"/>
            </a:endParaRPr>
          </a:p>
          <a:p>
            <a:pPr marL="13970" marR="5588"/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наблюдением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различных явлений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природы</a:t>
            </a:r>
            <a:r>
              <a:rPr sz="1980" b="1" spc="-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через</a:t>
            </a:r>
            <a:r>
              <a:rPr sz="1980" spc="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распространение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22" dirty="0">
                <a:solidFill>
                  <a:srgbClr val="292C62"/>
                </a:solidFill>
                <a:latin typeface="Calibri"/>
                <a:cs typeface="Calibri"/>
              </a:rPr>
              <a:t>методов</a:t>
            </a:r>
            <a:r>
              <a:rPr sz="1980" spc="-2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«гражданской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науки»,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развития</a:t>
            </a:r>
            <a:endParaRPr sz="1980">
              <a:latin typeface="Calibri"/>
              <a:cs typeface="Calibri"/>
            </a:endParaRPr>
          </a:p>
          <a:p>
            <a:pPr marL="13970">
              <a:spcBef>
                <a:spcPts val="17"/>
              </a:spcBef>
            </a:pP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научного</a:t>
            </a:r>
            <a:r>
              <a:rPr sz="1980" spc="2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и</a:t>
            </a:r>
            <a:r>
              <a:rPr sz="1980" spc="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экологического</a:t>
            </a:r>
            <a:r>
              <a:rPr sz="1980" spc="33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волонтерства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2016" y="5159120"/>
            <a:ext cx="3751644" cy="15376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расширение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практики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реализации </a:t>
            </a:r>
            <a:r>
              <a:rPr sz="1980" spc="-429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профориентационных программ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 в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сетевой форме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по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модели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 академического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кружка</a:t>
            </a:r>
            <a:r>
              <a:rPr sz="1980" spc="-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(</a:t>
            </a:r>
            <a:r>
              <a:rPr sz="1980" b="1" spc="-17" dirty="0">
                <a:solidFill>
                  <a:srgbClr val="292C62"/>
                </a:solidFill>
                <a:latin typeface="Calibri"/>
                <a:cs typeface="Calibri"/>
              </a:rPr>
              <a:t>«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ОДО-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ВУЗ-реальный</a:t>
            </a:r>
            <a:r>
              <a:rPr sz="1980" spc="-3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сектор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экономики».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0491" y="5129504"/>
            <a:ext cx="4693920" cy="185134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расширение</a:t>
            </a:r>
            <a:r>
              <a:rPr sz="1980" b="1" spc="-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спектра</a:t>
            </a:r>
            <a:r>
              <a:rPr sz="1980" b="1" spc="-50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программ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,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связанных </a:t>
            </a:r>
            <a:r>
              <a:rPr sz="1980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с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приоритетными</a:t>
            </a:r>
            <a:r>
              <a:rPr sz="1980" spc="33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направлениям</a:t>
            </a:r>
            <a:r>
              <a:rPr sz="1980" spc="-2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Стратегии </a:t>
            </a:r>
            <a:r>
              <a:rPr sz="1980" spc="-429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научно-технологического</a:t>
            </a:r>
            <a:r>
              <a:rPr sz="1980" spc="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развития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страны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(генетика,</a:t>
            </a:r>
            <a:r>
              <a:rPr sz="1980" spc="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астрономия,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экология,</a:t>
            </a:r>
            <a:endParaRPr sz="1980">
              <a:latin typeface="Calibri"/>
              <a:cs typeface="Calibri"/>
            </a:endParaRPr>
          </a:p>
          <a:p>
            <a:pPr marL="13970" marR="847281">
              <a:lnSpc>
                <a:spcPts val="2387"/>
              </a:lnSpc>
              <a:spcBef>
                <a:spcPts val="72"/>
              </a:spcBef>
            </a:pP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природопользование,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лесное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дело, </a:t>
            </a:r>
            <a:r>
              <a:rPr sz="1980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сельское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хозяйство)</a:t>
            </a:r>
            <a:endParaRPr sz="198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50" y="2273198"/>
            <a:ext cx="3844544" cy="5270881"/>
            <a:chOff x="0" y="2066544"/>
            <a:chExt cx="3495040" cy="4791710"/>
          </a:xfrm>
        </p:grpSpPr>
        <p:sp>
          <p:nvSpPr>
            <p:cNvPr id="8" name="object 8"/>
            <p:cNvSpPr/>
            <p:nvPr/>
          </p:nvSpPr>
          <p:spPr>
            <a:xfrm>
              <a:off x="3358896" y="2066544"/>
              <a:ext cx="102235" cy="1478280"/>
            </a:xfrm>
            <a:custGeom>
              <a:avLst/>
              <a:gdLst/>
              <a:ahLst/>
              <a:cxnLst/>
              <a:rect l="l" t="t" r="r" b="b"/>
              <a:pathLst>
                <a:path w="102235" h="1478279">
                  <a:moveTo>
                    <a:pt x="102108" y="0"/>
                  </a:moveTo>
                  <a:lnTo>
                    <a:pt x="0" y="0"/>
                  </a:lnTo>
                  <a:lnTo>
                    <a:pt x="0" y="1478279"/>
                  </a:lnTo>
                  <a:lnTo>
                    <a:pt x="102108" y="1478279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39AA35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85388"/>
              <a:ext cx="1636776" cy="26726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36648"/>
              <a:ext cx="2843783" cy="3848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90900" y="4747260"/>
              <a:ext cx="104139" cy="1477010"/>
            </a:xfrm>
            <a:custGeom>
              <a:avLst/>
              <a:gdLst/>
              <a:ahLst/>
              <a:cxnLst/>
              <a:rect l="l" t="t" r="r" b="b"/>
              <a:pathLst>
                <a:path w="104139" h="1477010">
                  <a:moveTo>
                    <a:pt x="103632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103632" y="1476755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39AA35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2688" y="665939"/>
            <a:ext cx="672811" cy="87882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127642" y="2350313"/>
            <a:ext cx="112459" cy="1624711"/>
          </a:xfrm>
          <a:custGeom>
            <a:avLst/>
            <a:gdLst/>
            <a:ahLst/>
            <a:cxnLst/>
            <a:rect l="l" t="t" r="r" b="b"/>
            <a:pathLst>
              <a:path w="102234" h="1477010">
                <a:moveTo>
                  <a:pt x="102107" y="0"/>
                </a:moveTo>
                <a:lnTo>
                  <a:pt x="0" y="0"/>
                </a:lnTo>
                <a:lnTo>
                  <a:pt x="0" y="1476756"/>
                </a:lnTo>
                <a:lnTo>
                  <a:pt x="102107" y="1476756"/>
                </a:lnTo>
                <a:lnTo>
                  <a:pt x="102107" y="0"/>
                </a:lnTo>
                <a:close/>
              </a:path>
            </a:pathLst>
          </a:custGeom>
          <a:solidFill>
            <a:srgbClr val="39AA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5" name="object 15"/>
          <p:cNvSpPr txBox="1"/>
          <p:nvPr/>
        </p:nvSpPr>
        <p:spPr>
          <a:xfrm>
            <a:off x="9522016" y="2370151"/>
            <a:ext cx="3710432" cy="9282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масштабирование</a:t>
            </a:r>
            <a:endParaRPr sz="1980">
              <a:latin typeface="Calibri"/>
              <a:cs typeface="Calibri"/>
            </a:endParaRPr>
          </a:p>
          <a:p>
            <a:pPr marL="13970" marR="5588"/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практикоориентированных</a:t>
            </a:r>
            <a:r>
              <a:rPr sz="1980" b="1" spc="-99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форм </a:t>
            </a:r>
            <a:r>
              <a:rPr sz="1980" b="1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работы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(полевые</a:t>
            </a:r>
            <a:r>
              <a:rPr sz="1980" spc="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практики,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22016" y="3275071"/>
            <a:ext cx="392347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профильные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летние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школы,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научно-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22016" y="3577576"/>
            <a:ext cx="3318574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образовательные экспедиции)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64522" y="5223662"/>
            <a:ext cx="112459" cy="1624711"/>
          </a:xfrm>
          <a:custGeom>
            <a:avLst/>
            <a:gdLst/>
            <a:ahLst/>
            <a:cxnLst/>
            <a:rect l="l" t="t" r="r" b="b"/>
            <a:pathLst>
              <a:path w="102234" h="1477010">
                <a:moveTo>
                  <a:pt x="102107" y="0"/>
                </a:moveTo>
                <a:lnTo>
                  <a:pt x="0" y="0"/>
                </a:lnTo>
                <a:lnTo>
                  <a:pt x="0" y="1476755"/>
                </a:lnTo>
                <a:lnTo>
                  <a:pt x="102107" y="1476755"/>
                </a:lnTo>
                <a:lnTo>
                  <a:pt x="102107" y="0"/>
                </a:lnTo>
                <a:close/>
              </a:path>
            </a:pathLst>
          </a:custGeom>
          <a:solidFill>
            <a:srgbClr val="39AA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" y="1740692"/>
            <a:ext cx="3627729" cy="58031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13687" y="2227377"/>
            <a:ext cx="4375404" cy="12329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внедрение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новой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модели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 «</a:t>
            </a:r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Экостанция» </a:t>
            </a:r>
            <a:r>
              <a:rPr sz="1980" b="1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(в рамках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новых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мест)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во всех субъектах </a:t>
            </a:r>
            <a:r>
              <a:rPr sz="1980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1" dirty="0">
                <a:solidFill>
                  <a:srgbClr val="292C62"/>
                </a:solidFill>
                <a:latin typeface="Calibri"/>
                <a:cs typeface="Calibri"/>
              </a:rPr>
              <a:t>РФ,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включая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тиражирование</a:t>
            </a:r>
            <a:r>
              <a:rPr sz="1980" spc="2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модели</a:t>
            </a:r>
            <a:r>
              <a:rPr sz="1980" spc="-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на 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муниципальный</a:t>
            </a:r>
            <a:r>
              <a:rPr sz="1980" spc="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уровень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7684" y="2254479"/>
            <a:ext cx="3934649" cy="184229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создание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и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тиражирование 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модели</a:t>
            </a:r>
            <a:endParaRPr sz="1980">
              <a:latin typeface="Calibri"/>
              <a:cs typeface="Calibri"/>
            </a:endParaRPr>
          </a:p>
          <a:p>
            <a:pPr marL="13970"/>
            <a:r>
              <a:rPr sz="1980" b="1" spc="-17" dirty="0">
                <a:solidFill>
                  <a:srgbClr val="292C62"/>
                </a:solidFill>
                <a:latin typeface="Calibri"/>
                <a:cs typeface="Calibri"/>
              </a:rPr>
              <a:t>«молодежный</a:t>
            </a:r>
            <a:r>
              <a:rPr sz="1980" b="1" spc="-22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карбоновый</a:t>
            </a:r>
            <a:endParaRPr sz="1980">
              <a:latin typeface="Calibri"/>
              <a:cs typeface="Calibri"/>
            </a:endParaRPr>
          </a:p>
          <a:p>
            <a:pPr marL="13970" marR="5588"/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полигон»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для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расширения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практики </a:t>
            </a:r>
            <a:r>
              <a:rPr sz="1980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участия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детей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в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 решении</a:t>
            </a:r>
            <a:r>
              <a:rPr sz="1980" spc="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научных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фундаментальных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и прикладных 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задач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2304" y="4983379"/>
            <a:ext cx="4350957" cy="12329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34227">
              <a:spcBef>
                <a:spcPts val="110"/>
              </a:spcBef>
            </a:pP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формирование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 и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развитие</a:t>
            </a:r>
            <a:r>
              <a:rPr sz="1980" spc="44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сети</a:t>
            </a:r>
            <a:r>
              <a:rPr sz="1980" b="1" spc="-2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детских </a:t>
            </a:r>
            <a:r>
              <a:rPr sz="1980" b="1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ботанических</a:t>
            </a:r>
            <a:r>
              <a:rPr sz="1980" b="1" spc="-38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садов</a:t>
            </a:r>
            <a:r>
              <a:rPr sz="1980" b="1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(в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целях</a:t>
            </a:r>
            <a:endParaRPr sz="1980">
              <a:latin typeface="Calibri"/>
              <a:cs typeface="Calibri"/>
            </a:endParaRPr>
          </a:p>
          <a:p>
            <a:pPr marL="13970" marR="5588"/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сохранения</a:t>
            </a:r>
            <a:r>
              <a:rPr sz="1980" spc="-17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биоразнообразия,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изучения </a:t>
            </a:r>
            <a:r>
              <a:rPr sz="1980" spc="-429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и </a:t>
            </a:r>
            <a:r>
              <a:rPr sz="1980" spc="-11" dirty="0">
                <a:solidFill>
                  <a:srgbClr val="292C62"/>
                </a:solidFill>
                <a:latin typeface="Calibri"/>
                <a:cs typeface="Calibri"/>
              </a:rPr>
              <a:t>преумножения</a:t>
            </a:r>
            <a:r>
              <a:rPr sz="1980" spc="6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генофонда растений).</a:t>
            </a:r>
            <a:endParaRPr sz="198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827567" y="0"/>
            <a:ext cx="4590542" cy="7543800"/>
            <a:chOff x="8019288" y="0"/>
            <a:chExt cx="417322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3020" y="0"/>
              <a:ext cx="3268979" cy="6857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9288" y="1844039"/>
              <a:ext cx="4172711" cy="350062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213359" y="2021737"/>
            <a:ext cx="114553" cy="4422902"/>
          </a:xfrm>
          <a:custGeom>
            <a:avLst/>
            <a:gdLst/>
            <a:ahLst/>
            <a:cxnLst/>
            <a:rect l="l" t="t" r="r" b="b"/>
            <a:pathLst>
              <a:path w="104140" h="4020820">
                <a:moveTo>
                  <a:pt x="103632" y="2542032"/>
                </a:moveTo>
                <a:lnTo>
                  <a:pt x="0" y="2542032"/>
                </a:lnTo>
                <a:lnTo>
                  <a:pt x="0" y="4020312"/>
                </a:lnTo>
                <a:lnTo>
                  <a:pt x="103632" y="4020312"/>
                </a:lnTo>
                <a:lnTo>
                  <a:pt x="103632" y="2542032"/>
                </a:lnTo>
                <a:close/>
              </a:path>
              <a:path w="104140" h="4020820">
                <a:moveTo>
                  <a:pt x="103632" y="0"/>
                </a:moveTo>
                <a:lnTo>
                  <a:pt x="0" y="0"/>
                </a:lnTo>
                <a:lnTo>
                  <a:pt x="0" y="1476756"/>
                </a:lnTo>
                <a:lnTo>
                  <a:pt x="103632" y="1476756"/>
                </a:lnTo>
                <a:lnTo>
                  <a:pt x="103632" y="0"/>
                </a:lnTo>
                <a:close/>
              </a:path>
            </a:pathLst>
          </a:custGeom>
          <a:solidFill>
            <a:srgbClr val="39AA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0" name="object 10"/>
          <p:cNvSpPr/>
          <p:nvPr/>
        </p:nvSpPr>
        <p:spPr>
          <a:xfrm>
            <a:off x="6095034" y="2058619"/>
            <a:ext cx="112459" cy="1624711"/>
          </a:xfrm>
          <a:custGeom>
            <a:avLst/>
            <a:gdLst/>
            <a:ahLst/>
            <a:cxnLst/>
            <a:rect l="l" t="t" r="r" b="b"/>
            <a:pathLst>
              <a:path w="102235" h="1477010">
                <a:moveTo>
                  <a:pt x="102108" y="0"/>
                </a:moveTo>
                <a:lnTo>
                  <a:pt x="0" y="0"/>
                </a:lnTo>
                <a:lnTo>
                  <a:pt x="0" y="1476755"/>
                </a:lnTo>
                <a:lnTo>
                  <a:pt x="102108" y="1476755"/>
                </a:lnTo>
                <a:lnTo>
                  <a:pt x="102108" y="0"/>
                </a:lnTo>
                <a:close/>
              </a:path>
            </a:pathLst>
          </a:custGeom>
          <a:solidFill>
            <a:srgbClr val="39AA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/>
          <p:nvPr/>
        </p:nvSpPr>
        <p:spPr>
          <a:xfrm>
            <a:off x="6207354" y="4831384"/>
            <a:ext cx="112459" cy="1624711"/>
          </a:xfrm>
          <a:custGeom>
            <a:avLst/>
            <a:gdLst/>
            <a:ahLst/>
            <a:cxnLst/>
            <a:rect l="l" t="t" r="r" b="b"/>
            <a:pathLst>
              <a:path w="102235" h="1477010">
                <a:moveTo>
                  <a:pt x="102108" y="0"/>
                </a:moveTo>
                <a:lnTo>
                  <a:pt x="0" y="0"/>
                </a:lnTo>
                <a:lnTo>
                  <a:pt x="0" y="1476755"/>
                </a:lnTo>
                <a:lnTo>
                  <a:pt x="102108" y="1476755"/>
                </a:lnTo>
                <a:lnTo>
                  <a:pt x="102108" y="0"/>
                </a:lnTo>
                <a:close/>
              </a:path>
            </a:pathLst>
          </a:custGeom>
          <a:solidFill>
            <a:srgbClr val="39AA35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2" name="object 12"/>
          <p:cNvSpPr txBox="1"/>
          <p:nvPr/>
        </p:nvSpPr>
        <p:spPr>
          <a:xfrm>
            <a:off x="6445542" y="5007126"/>
            <a:ext cx="3763517" cy="12329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разработка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и</a:t>
            </a:r>
            <a:r>
              <a:rPr sz="1980" spc="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292C62"/>
                </a:solidFill>
                <a:latin typeface="Calibri"/>
                <a:cs typeface="Calibri"/>
              </a:rPr>
              <a:t>тиражирование </a:t>
            </a:r>
            <a:r>
              <a:rPr sz="1980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инклюзивных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образовательных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 практик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по работе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с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детьми ОВЗ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и </a:t>
            </a:r>
            <a:r>
              <a:rPr sz="1980" b="1" spc="-435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детьми</a:t>
            </a:r>
            <a:r>
              <a:rPr sz="1980" b="1" spc="-11" dirty="0">
                <a:solidFill>
                  <a:srgbClr val="292C62"/>
                </a:solidFill>
                <a:latin typeface="Calibri"/>
                <a:cs typeface="Calibri"/>
              </a:rPr>
              <a:t> </a:t>
            </a:r>
            <a:r>
              <a:rPr sz="1980" b="1" dirty="0">
                <a:solidFill>
                  <a:srgbClr val="292C62"/>
                </a:solidFill>
                <a:latin typeface="Calibri"/>
                <a:cs typeface="Calibri"/>
              </a:rPr>
              <a:t>с </a:t>
            </a:r>
            <a:r>
              <a:rPr sz="1980" b="1" spc="-6" dirty="0">
                <a:solidFill>
                  <a:srgbClr val="292C62"/>
                </a:solidFill>
                <a:latin typeface="Calibri"/>
                <a:cs typeface="Calibri"/>
              </a:rPr>
              <a:t>инвалидностью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61870" y="351206"/>
            <a:ext cx="9371076" cy="142782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3554" marR="5588" indent="-240284">
              <a:spcBef>
                <a:spcPts val="110"/>
              </a:spcBef>
            </a:pPr>
            <a:r>
              <a:rPr sz="2640" spc="138" dirty="0">
                <a:solidFill>
                  <a:srgbClr val="39AA35"/>
                </a:solidFill>
              </a:rPr>
              <a:t>ОБНОВЛЕНИЕ</a:t>
            </a:r>
            <a:r>
              <a:rPr sz="2640" spc="-28" dirty="0">
                <a:solidFill>
                  <a:srgbClr val="39AA35"/>
                </a:solidFill>
              </a:rPr>
              <a:t> </a:t>
            </a:r>
            <a:r>
              <a:rPr sz="2640" spc="149" dirty="0">
                <a:solidFill>
                  <a:srgbClr val="39AA35"/>
                </a:solidFill>
              </a:rPr>
              <a:t>ИНФРАСТРУКТУРЫ</a:t>
            </a:r>
            <a:r>
              <a:rPr sz="2640" spc="-44" dirty="0">
                <a:solidFill>
                  <a:srgbClr val="39AA35"/>
                </a:solidFill>
              </a:rPr>
              <a:t> </a:t>
            </a:r>
            <a:r>
              <a:rPr sz="2640" spc="116" dirty="0">
                <a:solidFill>
                  <a:srgbClr val="39AA35"/>
                </a:solidFill>
              </a:rPr>
              <a:t>И</a:t>
            </a:r>
            <a:r>
              <a:rPr sz="2640" spc="-28" dirty="0">
                <a:solidFill>
                  <a:srgbClr val="39AA35"/>
                </a:solidFill>
              </a:rPr>
              <a:t> </a:t>
            </a:r>
            <a:r>
              <a:rPr sz="2640" spc="149" dirty="0">
                <a:solidFill>
                  <a:srgbClr val="39AA35"/>
                </a:solidFill>
              </a:rPr>
              <a:t>РЕАЛИЗАЦИЯ </a:t>
            </a:r>
            <a:r>
              <a:rPr sz="2640" spc="-754" dirty="0">
                <a:solidFill>
                  <a:srgbClr val="39AA35"/>
                </a:solidFill>
              </a:rPr>
              <a:t> </a:t>
            </a:r>
            <a:r>
              <a:rPr sz="2640" spc="154" dirty="0">
                <a:solidFill>
                  <a:srgbClr val="39AA35"/>
                </a:solidFill>
              </a:rPr>
              <a:t>СОВРЕМЕННЫХ</a:t>
            </a:r>
            <a:r>
              <a:rPr sz="2640" spc="-61" dirty="0">
                <a:solidFill>
                  <a:srgbClr val="39AA35"/>
                </a:solidFill>
              </a:rPr>
              <a:t> </a:t>
            </a:r>
            <a:r>
              <a:rPr sz="2640" spc="154" dirty="0">
                <a:solidFill>
                  <a:srgbClr val="39AA35"/>
                </a:solidFill>
              </a:rPr>
              <a:t>ОБРАЗОВАТЕЛЬНЫХ</a:t>
            </a:r>
            <a:r>
              <a:rPr sz="2640" spc="-55" dirty="0">
                <a:solidFill>
                  <a:srgbClr val="39AA35"/>
                </a:solidFill>
              </a:rPr>
              <a:t> </a:t>
            </a:r>
            <a:r>
              <a:rPr sz="2640" spc="143" dirty="0">
                <a:solidFill>
                  <a:srgbClr val="39AA35"/>
                </a:solidFill>
              </a:rPr>
              <a:t>МОДЕЛЕЙ</a:t>
            </a:r>
            <a:endParaRPr sz="2640" dirty="0"/>
          </a:p>
          <a:p>
            <a:pPr marL="3496691" marR="2557907" indent="-770446">
              <a:spcBef>
                <a:spcPts val="198"/>
              </a:spcBef>
            </a:pPr>
            <a:r>
              <a:rPr sz="1870" b="0" spc="231" dirty="0">
                <a:solidFill>
                  <a:schemeClr val="bg1"/>
                </a:solidFill>
                <a:latin typeface="Tahoma"/>
                <a:cs typeface="Tahoma"/>
              </a:rPr>
              <a:t>КЛЮЧЕВЫЕ</a:t>
            </a:r>
            <a:r>
              <a:rPr sz="1870" b="0" spc="-116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70" b="0" spc="231" dirty="0">
                <a:solidFill>
                  <a:schemeClr val="bg1"/>
                </a:solidFill>
                <a:latin typeface="Tahoma"/>
                <a:cs typeface="Tahoma"/>
              </a:rPr>
              <a:t>ЗАДАЧИ</a:t>
            </a:r>
            <a:r>
              <a:rPr sz="1870" b="0" spc="-143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70" b="0" spc="231" dirty="0">
                <a:solidFill>
                  <a:schemeClr val="bg1"/>
                </a:solidFill>
                <a:latin typeface="Tahoma"/>
                <a:cs typeface="Tahoma"/>
              </a:rPr>
              <a:t>РАЗВИТИЯ </a:t>
            </a:r>
            <a:r>
              <a:rPr sz="1870" b="0" spc="-567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870" b="0" spc="242" dirty="0">
                <a:solidFill>
                  <a:schemeClr val="bg1"/>
                </a:solidFill>
                <a:latin typeface="Tahoma"/>
                <a:cs typeface="Tahoma"/>
              </a:rPr>
              <a:t>НАПРАВЛЕННОСТИ</a:t>
            </a:r>
            <a:endParaRPr sz="187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" y="3312358"/>
            <a:ext cx="4598364" cy="42314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785" y="372300"/>
            <a:ext cx="7999222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960" b="1" spc="237" dirty="0">
                <a:solidFill>
                  <a:srgbClr val="39AA35"/>
                </a:solidFill>
                <a:latin typeface="Tahoma"/>
                <a:cs typeface="Tahoma"/>
              </a:rPr>
              <a:t>ПЛАНИРУМЫЕ</a:t>
            </a:r>
            <a:r>
              <a:rPr sz="3960" b="1" spc="-110" dirty="0">
                <a:solidFill>
                  <a:srgbClr val="39AA35"/>
                </a:solidFill>
                <a:latin typeface="Tahoma"/>
                <a:cs typeface="Tahoma"/>
              </a:rPr>
              <a:t> </a:t>
            </a:r>
            <a:r>
              <a:rPr sz="3960" b="1" spc="198" dirty="0">
                <a:solidFill>
                  <a:srgbClr val="39AA35"/>
                </a:solidFill>
                <a:latin typeface="Tahoma"/>
                <a:cs typeface="Tahoma"/>
              </a:rPr>
              <a:t>РЕЗУЛЬТАТЫ</a:t>
            </a:r>
            <a:endParaRPr sz="396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3785" y="1091336"/>
            <a:ext cx="1737170" cy="1888722"/>
          </a:xfrm>
          <a:prstGeom prst="rect">
            <a:avLst/>
          </a:prstGeom>
        </p:spPr>
        <p:txBody>
          <a:bodyPr vert="horz" wrap="square" lIns="0" tIns="134112" rIns="0" bIns="0" rtlCol="0">
            <a:spAutoFit/>
          </a:bodyPr>
          <a:lstStyle/>
          <a:p>
            <a:pPr marL="13970">
              <a:spcBef>
                <a:spcPts val="1056"/>
              </a:spcBef>
            </a:pPr>
            <a:r>
              <a:rPr sz="5280" spc="-132" dirty="0">
                <a:solidFill>
                  <a:srgbClr val="39AA35"/>
                </a:solidFill>
              </a:rPr>
              <a:t>2022</a:t>
            </a:r>
            <a:endParaRPr sz="5280"/>
          </a:p>
          <a:p>
            <a:pPr marL="13970">
              <a:spcBef>
                <a:spcPts val="952"/>
              </a:spcBef>
            </a:pPr>
            <a:r>
              <a:rPr sz="5280" dirty="0">
                <a:solidFill>
                  <a:srgbClr val="39AA35"/>
                </a:solidFill>
              </a:rPr>
              <a:t>2024</a:t>
            </a:r>
            <a:endParaRPr sz="5280"/>
          </a:p>
        </p:txBody>
      </p:sp>
      <p:sp>
        <p:nvSpPr>
          <p:cNvPr id="5" name="object 5"/>
          <p:cNvSpPr txBox="1"/>
          <p:nvPr/>
        </p:nvSpPr>
        <p:spPr>
          <a:xfrm>
            <a:off x="2687333" y="1351961"/>
            <a:ext cx="269411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99" dirty="0">
                <a:solidFill>
                  <a:srgbClr val="292C62"/>
                </a:solidFill>
                <a:latin typeface="Tahoma"/>
                <a:cs typeface="Tahoma"/>
              </a:rPr>
              <a:t>2,2</a:t>
            </a:r>
            <a:r>
              <a:rPr sz="1980" b="1" spc="-3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b="1" spc="28" dirty="0">
                <a:solidFill>
                  <a:srgbClr val="292C62"/>
                </a:solidFill>
                <a:latin typeface="Tahoma"/>
                <a:cs typeface="Tahoma"/>
              </a:rPr>
              <a:t>млн.</a:t>
            </a:r>
            <a:r>
              <a:rPr sz="1980" b="1" spc="-2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99" dirty="0">
                <a:solidFill>
                  <a:srgbClr val="292C62"/>
                </a:solidFill>
                <a:latin typeface="Tahoma"/>
                <a:cs typeface="Tahoma"/>
              </a:rPr>
              <a:t>охват</a:t>
            </a:r>
            <a:r>
              <a:rPr sz="1980" spc="-9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0" dirty="0">
                <a:solidFill>
                  <a:srgbClr val="292C62"/>
                </a:solidFill>
                <a:latin typeface="Tahoma"/>
                <a:cs typeface="Tahoma"/>
              </a:rPr>
              <a:t>детей</a:t>
            </a:r>
            <a:endParaRPr sz="198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785" y="3062867"/>
            <a:ext cx="1732280" cy="8266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5280" b="1" spc="-11" dirty="0">
                <a:solidFill>
                  <a:srgbClr val="39AA35"/>
                </a:solidFill>
                <a:latin typeface="Tahoma"/>
                <a:cs typeface="Tahoma"/>
              </a:rPr>
              <a:t>2030</a:t>
            </a:r>
            <a:endParaRPr sz="528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7333" y="2258530"/>
            <a:ext cx="4376103" cy="1489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94" dirty="0">
                <a:solidFill>
                  <a:srgbClr val="292C62"/>
                </a:solidFill>
                <a:latin typeface="Tahoma"/>
                <a:cs typeface="Tahoma"/>
              </a:rPr>
              <a:t>3,5</a:t>
            </a:r>
            <a:r>
              <a:rPr sz="1980" b="1" spc="-3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b="1" spc="28" dirty="0">
                <a:solidFill>
                  <a:srgbClr val="292C62"/>
                </a:solidFill>
                <a:latin typeface="Tahoma"/>
                <a:cs typeface="Tahoma"/>
              </a:rPr>
              <a:t>млн.</a:t>
            </a:r>
            <a:r>
              <a:rPr sz="1980" b="1" spc="-17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99" dirty="0">
                <a:solidFill>
                  <a:srgbClr val="292C62"/>
                </a:solidFill>
                <a:latin typeface="Tahoma"/>
                <a:cs typeface="Tahoma"/>
              </a:rPr>
              <a:t>охват</a:t>
            </a:r>
            <a:r>
              <a:rPr sz="1980" spc="-9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0" dirty="0">
                <a:solidFill>
                  <a:srgbClr val="292C62"/>
                </a:solidFill>
                <a:latin typeface="Tahoma"/>
                <a:cs typeface="Tahoma"/>
              </a:rPr>
              <a:t>детей</a:t>
            </a:r>
            <a:endParaRPr sz="1980">
              <a:latin typeface="Tahoma"/>
              <a:cs typeface="Tahoma"/>
            </a:endParaRPr>
          </a:p>
          <a:p>
            <a:pPr marL="13970"/>
            <a:r>
              <a:rPr sz="1980" spc="193" dirty="0">
                <a:solidFill>
                  <a:srgbClr val="292C62"/>
                </a:solidFill>
                <a:latin typeface="Tahoma"/>
                <a:cs typeface="Tahoma"/>
              </a:rPr>
              <a:t>Более</a:t>
            </a:r>
            <a:r>
              <a:rPr sz="1980" spc="-7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b="1" dirty="0">
                <a:solidFill>
                  <a:srgbClr val="292C62"/>
                </a:solidFill>
                <a:latin typeface="Tahoma"/>
                <a:cs typeface="Tahoma"/>
              </a:rPr>
              <a:t>50</a:t>
            </a:r>
            <a:r>
              <a:rPr sz="1980" b="1" spc="-3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71" dirty="0">
                <a:solidFill>
                  <a:srgbClr val="292C62"/>
                </a:solidFill>
                <a:latin typeface="Tahoma"/>
                <a:cs typeface="Tahoma"/>
              </a:rPr>
              <a:t>модульных</a:t>
            </a:r>
            <a:r>
              <a:rPr sz="1980" spc="-11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220" dirty="0">
                <a:solidFill>
                  <a:srgbClr val="292C62"/>
                </a:solidFill>
                <a:latin typeface="Tahoma"/>
                <a:cs typeface="Tahoma"/>
              </a:rPr>
              <a:t>программ</a:t>
            </a:r>
            <a:endParaRPr sz="1980">
              <a:latin typeface="Tahoma"/>
              <a:cs typeface="Tahoma"/>
            </a:endParaRPr>
          </a:p>
          <a:p>
            <a:pPr marL="46101">
              <a:spcBef>
                <a:spcPts val="1995"/>
              </a:spcBef>
            </a:pPr>
            <a:r>
              <a:rPr sz="1980" b="1" spc="-38" dirty="0">
                <a:solidFill>
                  <a:srgbClr val="292C62"/>
                </a:solidFill>
                <a:latin typeface="Tahoma"/>
                <a:cs typeface="Tahoma"/>
              </a:rPr>
              <a:t>7</a:t>
            </a:r>
            <a:r>
              <a:rPr sz="1980" b="1" spc="-4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b="1" spc="28" dirty="0">
                <a:solidFill>
                  <a:srgbClr val="292C62"/>
                </a:solidFill>
                <a:latin typeface="Tahoma"/>
                <a:cs typeface="Tahoma"/>
              </a:rPr>
              <a:t>млн.</a:t>
            </a:r>
            <a:r>
              <a:rPr sz="1980" b="1" spc="-2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99" dirty="0">
                <a:solidFill>
                  <a:srgbClr val="292C62"/>
                </a:solidFill>
                <a:latin typeface="Tahoma"/>
                <a:cs typeface="Tahoma"/>
              </a:rPr>
              <a:t>охват</a:t>
            </a:r>
            <a:r>
              <a:rPr sz="1980" spc="-9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0" dirty="0">
                <a:solidFill>
                  <a:srgbClr val="292C62"/>
                </a:solidFill>
                <a:latin typeface="Tahoma"/>
                <a:cs typeface="Tahoma"/>
              </a:rPr>
              <a:t>детей</a:t>
            </a:r>
            <a:endParaRPr sz="1980">
              <a:latin typeface="Tahoma"/>
              <a:cs typeface="Tahoma"/>
            </a:endParaRPr>
          </a:p>
          <a:p>
            <a:pPr marL="46101"/>
            <a:r>
              <a:rPr sz="1980" spc="193" dirty="0">
                <a:solidFill>
                  <a:srgbClr val="292C62"/>
                </a:solidFill>
                <a:latin typeface="Tahoma"/>
                <a:cs typeface="Tahoma"/>
              </a:rPr>
              <a:t>Более</a:t>
            </a:r>
            <a:r>
              <a:rPr sz="1980" spc="-6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b="1" spc="28" dirty="0">
                <a:solidFill>
                  <a:srgbClr val="292C62"/>
                </a:solidFill>
                <a:latin typeface="Tahoma"/>
                <a:cs typeface="Tahoma"/>
              </a:rPr>
              <a:t>500</a:t>
            </a:r>
            <a:r>
              <a:rPr sz="1980" b="1" spc="-1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165" dirty="0">
                <a:solidFill>
                  <a:srgbClr val="292C62"/>
                </a:solidFill>
                <a:latin typeface="Tahoma"/>
                <a:cs typeface="Tahoma"/>
              </a:rPr>
              <a:t>модульных</a:t>
            </a:r>
            <a:r>
              <a:rPr sz="1980" spc="-11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980" spc="215" dirty="0">
                <a:solidFill>
                  <a:srgbClr val="292C62"/>
                </a:solidFill>
                <a:latin typeface="Tahoma"/>
                <a:cs typeface="Tahoma"/>
              </a:rPr>
              <a:t>программ</a:t>
            </a:r>
            <a:endParaRPr sz="198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3462" y="1198626"/>
            <a:ext cx="5584088" cy="46235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1597" y="4322849"/>
            <a:ext cx="8904478" cy="29200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28994" indent="-315722" algn="just">
              <a:spcBef>
                <a:spcPts val="770"/>
              </a:spcBef>
              <a:buFont typeface="Wingdings"/>
              <a:buChar char=""/>
              <a:tabLst>
                <a:tab pos="329692" algn="l"/>
              </a:tabLst>
            </a:pPr>
            <a:r>
              <a:rPr sz="1540" b="1" spc="61" dirty="0">
                <a:solidFill>
                  <a:srgbClr val="292C62"/>
                </a:solidFill>
                <a:latin typeface="Tahoma"/>
                <a:cs typeface="Tahoma"/>
              </a:rPr>
              <a:t>Увеличение</a:t>
            </a:r>
            <a:r>
              <a:rPr sz="1540" b="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17" dirty="0">
                <a:solidFill>
                  <a:srgbClr val="292C62"/>
                </a:solidFill>
                <a:latin typeface="Tahoma"/>
                <a:cs typeface="Tahoma"/>
              </a:rPr>
              <a:t>охвата</a:t>
            </a:r>
            <a:r>
              <a:rPr sz="1540" b="1" spc="-3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72" dirty="0">
                <a:solidFill>
                  <a:srgbClr val="292C62"/>
                </a:solidFill>
                <a:latin typeface="Tahoma"/>
                <a:cs typeface="Tahoma"/>
              </a:rPr>
              <a:t>детей</a:t>
            </a:r>
            <a:r>
              <a:rPr sz="1540" b="1" spc="-17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66" dirty="0">
                <a:solidFill>
                  <a:srgbClr val="292C62"/>
                </a:solidFill>
                <a:latin typeface="Tahoma"/>
                <a:cs typeface="Tahoma"/>
              </a:rPr>
              <a:t>программами</a:t>
            </a:r>
            <a:r>
              <a:rPr sz="1540" b="1" spc="-1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61" dirty="0">
                <a:solidFill>
                  <a:srgbClr val="292C62"/>
                </a:solidFill>
                <a:latin typeface="Tahoma"/>
                <a:cs typeface="Tahoma"/>
              </a:rPr>
              <a:t>естественнонаучной</a:t>
            </a:r>
            <a:r>
              <a:rPr sz="1540" b="1" spc="-33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28" dirty="0">
                <a:solidFill>
                  <a:srgbClr val="292C62"/>
                </a:solidFill>
                <a:latin typeface="Tahoma"/>
                <a:cs typeface="Tahoma"/>
              </a:rPr>
              <a:t>направленности*</a:t>
            </a:r>
            <a:endParaRPr sz="1540">
              <a:latin typeface="Tahoma"/>
              <a:cs typeface="Tahoma"/>
            </a:endParaRPr>
          </a:p>
          <a:p>
            <a:pPr marL="328994" marR="6287" indent="-315722" algn="just">
              <a:spcBef>
                <a:spcPts val="660"/>
              </a:spcBef>
              <a:buFont typeface="Wingdings"/>
              <a:buChar char=""/>
              <a:tabLst>
                <a:tab pos="329692" algn="l"/>
              </a:tabLst>
            </a:pPr>
            <a:r>
              <a:rPr sz="1540" b="1" spc="66" dirty="0">
                <a:solidFill>
                  <a:srgbClr val="292C62"/>
                </a:solidFill>
                <a:latin typeface="Tahoma"/>
                <a:cs typeface="Tahoma"/>
              </a:rPr>
              <a:t>Создание </a:t>
            </a:r>
            <a:r>
              <a:rPr sz="1540" b="1" spc="55" dirty="0">
                <a:solidFill>
                  <a:srgbClr val="292C62"/>
                </a:solidFill>
                <a:latin typeface="Tahoma"/>
                <a:cs typeface="Tahoma"/>
              </a:rPr>
              <a:t>национальной </a:t>
            </a:r>
            <a:r>
              <a:rPr sz="1540" b="1" spc="66" dirty="0">
                <a:solidFill>
                  <a:srgbClr val="292C62"/>
                </a:solidFill>
                <a:latin typeface="Tahoma"/>
                <a:cs typeface="Tahoma"/>
              </a:rPr>
              <a:t>экосистемы</a:t>
            </a:r>
            <a:r>
              <a:rPr sz="1540" b="1" spc="7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50" dirty="0">
                <a:solidFill>
                  <a:srgbClr val="292C62"/>
                </a:solidFill>
                <a:latin typeface="Tahoma"/>
                <a:cs typeface="Tahoma"/>
              </a:rPr>
              <a:t>вовлечения </a:t>
            </a:r>
            <a:r>
              <a:rPr sz="1540" b="1" spc="28" dirty="0">
                <a:solidFill>
                  <a:srgbClr val="292C62"/>
                </a:solidFill>
                <a:latin typeface="Tahoma"/>
                <a:cs typeface="Tahoma"/>
              </a:rPr>
              <a:t>талантливых </a:t>
            </a:r>
            <a:r>
              <a:rPr sz="1540" b="1" spc="55" dirty="0">
                <a:solidFill>
                  <a:srgbClr val="292C62"/>
                </a:solidFill>
                <a:latin typeface="Tahoma"/>
                <a:cs typeface="Tahoma"/>
              </a:rPr>
              <a:t>школьников </a:t>
            </a:r>
            <a:r>
              <a:rPr sz="1540" b="1" spc="22" dirty="0">
                <a:solidFill>
                  <a:srgbClr val="292C62"/>
                </a:solidFill>
                <a:latin typeface="Tahoma"/>
                <a:cs typeface="Tahoma"/>
              </a:rPr>
              <a:t>в </a:t>
            </a:r>
            <a:r>
              <a:rPr sz="1540" b="1" spc="2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50" dirty="0">
                <a:solidFill>
                  <a:srgbClr val="292C62"/>
                </a:solidFill>
                <a:latin typeface="Tahoma"/>
                <a:cs typeface="Tahoma"/>
              </a:rPr>
              <a:t>науку</a:t>
            </a:r>
            <a:r>
              <a:rPr sz="1540" b="1" spc="-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38" dirty="0">
                <a:solidFill>
                  <a:srgbClr val="292C62"/>
                </a:solidFill>
                <a:latin typeface="Tahoma"/>
                <a:cs typeface="Tahoma"/>
              </a:rPr>
              <a:t>(формирование</a:t>
            </a:r>
            <a:r>
              <a:rPr sz="1540" spc="38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38" dirty="0">
                <a:solidFill>
                  <a:srgbClr val="292C62"/>
                </a:solidFill>
                <a:latin typeface="Tahoma"/>
                <a:cs typeface="Tahoma"/>
              </a:rPr>
              <a:t>предметных</a:t>
            </a:r>
            <a:r>
              <a:rPr sz="1540" spc="-33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93" dirty="0">
                <a:solidFill>
                  <a:srgbClr val="292C62"/>
                </a:solidFill>
                <a:latin typeface="Tahoma"/>
                <a:cs typeface="Tahoma"/>
              </a:rPr>
              <a:t>и</a:t>
            </a:r>
            <a:r>
              <a:rPr sz="1540" spc="-5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метапредметных</a:t>
            </a:r>
            <a:r>
              <a:rPr sz="1540" spc="-2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49" dirty="0">
                <a:solidFill>
                  <a:srgbClr val="292C62"/>
                </a:solidFill>
                <a:latin typeface="Tahoma"/>
                <a:cs typeface="Tahoma"/>
              </a:rPr>
              <a:t>компетенций</a:t>
            </a:r>
            <a:r>
              <a:rPr sz="1540" spc="-33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в</a:t>
            </a:r>
            <a:r>
              <a:rPr sz="1540" spc="-6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49" dirty="0">
                <a:solidFill>
                  <a:srgbClr val="292C62"/>
                </a:solidFill>
                <a:latin typeface="Tahoma"/>
                <a:cs typeface="Tahoma"/>
              </a:rPr>
              <a:t>прорывных </a:t>
            </a:r>
            <a:r>
              <a:rPr sz="1540" spc="-46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05" dirty="0">
                <a:solidFill>
                  <a:srgbClr val="292C62"/>
                </a:solidFill>
                <a:latin typeface="Tahoma"/>
                <a:cs typeface="Tahoma"/>
              </a:rPr>
              <a:t>областях</a:t>
            </a:r>
            <a:r>
              <a:rPr sz="1540" spc="319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32" dirty="0">
                <a:solidFill>
                  <a:srgbClr val="292C62"/>
                </a:solidFill>
                <a:latin typeface="Tahoma"/>
                <a:cs typeface="Tahoma"/>
              </a:rPr>
              <a:t>науки</a:t>
            </a:r>
            <a:r>
              <a:rPr sz="1540" spc="-10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для</a:t>
            </a:r>
            <a:r>
              <a:rPr sz="1540" spc="-8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43" dirty="0">
                <a:solidFill>
                  <a:srgbClr val="292C62"/>
                </a:solidFill>
                <a:latin typeface="Tahoma"/>
                <a:cs typeface="Tahoma"/>
              </a:rPr>
              <a:t>более</a:t>
            </a:r>
            <a:r>
              <a:rPr sz="1540" spc="-8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качественной</a:t>
            </a:r>
            <a:r>
              <a:rPr sz="1540" spc="-10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подготовки</a:t>
            </a:r>
            <a:r>
              <a:rPr sz="1540" spc="314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к</a:t>
            </a:r>
            <a:r>
              <a:rPr sz="1540" spc="-99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54" dirty="0">
                <a:solidFill>
                  <a:srgbClr val="292C62"/>
                </a:solidFill>
                <a:latin typeface="Tahoma"/>
                <a:cs typeface="Tahoma"/>
              </a:rPr>
              <a:t>профессиям</a:t>
            </a:r>
            <a:r>
              <a:rPr sz="1540" spc="-12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10" dirty="0">
                <a:solidFill>
                  <a:srgbClr val="292C62"/>
                </a:solidFill>
                <a:latin typeface="Tahoma"/>
                <a:cs typeface="Tahoma"/>
              </a:rPr>
              <a:t>будущего)</a:t>
            </a:r>
            <a:endParaRPr sz="1540">
              <a:latin typeface="Tahoma"/>
              <a:cs typeface="Tahoma"/>
            </a:endParaRPr>
          </a:p>
          <a:p>
            <a:pPr marL="328994" marR="5588" indent="-315722" algn="just">
              <a:spcBef>
                <a:spcPts val="660"/>
              </a:spcBef>
              <a:buFont typeface="Wingdings"/>
              <a:buChar char=""/>
              <a:tabLst>
                <a:tab pos="329692" algn="l"/>
              </a:tabLst>
            </a:pPr>
            <a:r>
              <a:rPr sz="1540" b="1" spc="66" dirty="0">
                <a:solidFill>
                  <a:srgbClr val="292C62"/>
                </a:solidFill>
                <a:latin typeface="Tahoma"/>
                <a:cs typeface="Tahoma"/>
              </a:rPr>
              <a:t>Обеспечено </a:t>
            </a:r>
            <a:r>
              <a:rPr sz="1540" b="1" spc="55" dirty="0">
                <a:solidFill>
                  <a:srgbClr val="292C62"/>
                </a:solidFill>
                <a:latin typeface="Tahoma"/>
                <a:cs typeface="Tahoma"/>
              </a:rPr>
              <a:t>масштабирование </a:t>
            </a:r>
            <a:r>
              <a:rPr sz="1540" b="1" spc="28" dirty="0">
                <a:solidFill>
                  <a:srgbClr val="292C62"/>
                </a:solidFill>
                <a:latin typeface="Tahoma"/>
                <a:cs typeface="Tahoma"/>
              </a:rPr>
              <a:t>новых </a:t>
            </a:r>
            <a:r>
              <a:rPr sz="1540" b="1" spc="38" dirty="0">
                <a:solidFill>
                  <a:srgbClr val="292C62"/>
                </a:solidFill>
                <a:latin typeface="Tahoma"/>
                <a:cs typeface="Tahoma"/>
              </a:rPr>
              <a:t>образовательных </a:t>
            </a:r>
            <a:r>
              <a:rPr sz="1540" b="1" spc="66" dirty="0">
                <a:solidFill>
                  <a:srgbClr val="292C62"/>
                </a:solidFill>
                <a:latin typeface="Tahoma"/>
                <a:cs typeface="Tahoma"/>
              </a:rPr>
              <a:t>моделей </a:t>
            </a:r>
            <a:r>
              <a:rPr sz="1540" b="1" spc="94" dirty="0">
                <a:solidFill>
                  <a:srgbClr val="292C62"/>
                </a:solidFill>
                <a:latin typeface="Tahoma"/>
                <a:cs typeface="Tahoma"/>
              </a:rPr>
              <a:t>и </a:t>
            </a:r>
            <a:r>
              <a:rPr sz="1540" b="1" spc="55" dirty="0">
                <a:solidFill>
                  <a:srgbClr val="292C62"/>
                </a:solidFill>
                <a:latin typeface="Tahoma"/>
                <a:cs typeface="Tahoma"/>
              </a:rPr>
              <a:t>практик </a:t>
            </a:r>
            <a:r>
              <a:rPr sz="1540" spc="11" dirty="0">
                <a:solidFill>
                  <a:srgbClr val="292C62"/>
                </a:solidFill>
                <a:latin typeface="Tahoma"/>
                <a:cs typeface="Tahoma"/>
              </a:rPr>
              <a:t>(в </a:t>
            </a:r>
            <a:r>
              <a:rPr sz="1540" spc="17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том</a:t>
            </a:r>
            <a:r>
              <a:rPr sz="1540" spc="1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38" dirty="0">
                <a:solidFill>
                  <a:srgbClr val="292C62"/>
                </a:solidFill>
                <a:latin typeface="Tahoma"/>
                <a:cs typeface="Tahoma"/>
              </a:rPr>
              <a:t>числе</a:t>
            </a:r>
            <a:r>
              <a:rPr sz="1540" spc="143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1" dirty="0">
                <a:solidFill>
                  <a:srgbClr val="292C62"/>
                </a:solidFill>
                <a:latin typeface="Tahoma"/>
                <a:cs typeface="Tahoma"/>
              </a:rPr>
              <a:t>инклюзивных)</a:t>
            </a:r>
            <a:r>
              <a:rPr sz="1540" spc="72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60" dirty="0">
                <a:solidFill>
                  <a:srgbClr val="292C62"/>
                </a:solidFill>
                <a:latin typeface="Tahoma"/>
                <a:cs typeface="Tahoma"/>
              </a:rPr>
              <a:t>по</a:t>
            </a:r>
            <a:r>
              <a:rPr sz="1540" spc="165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25" dirty="0">
                <a:solidFill>
                  <a:srgbClr val="292C62"/>
                </a:solidFill>
                <a:latin typeface="Tahoma"/>
                <a:cs typeface="Tahoma"/>
              </a:rPr>
              <a:t>естественнонаучной</a:t>
            </a:r>
            <a:r>
              <a:rPr sz="1540" spc="13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38" dirty="0">
                <a:solidFill>
                  <a:srgbClr val="292C62"/>
                </a:solidFill>
                <a:latin typeface="Tahoma"/>
                <a:cs typeface="Tahoma"/>
              </a:rPr>
              <a:t>направленности</a:t>
            </a:r>
            <a:r>
              <a:rPr sz="1540" spc="143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61" dirty="0">
                <a:solidFill>
                  <a:srgbClr val="292C62"/>
                </a:solidFill>
                <a:latin typeface="Tahoma"/>
                <a:cs typeface="Tahoma"/>
              </a:rPr>
              <a:t>(сеть </a:t>
            </a:r>
            <a:r>
              <a:rPr sz="1540" spc="66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116" dirty="0">
                <a:solidFill>
                  <a:srgbClr val="292C62"/>
                </a:solidFill>
                <a:latin typeface="Tahoma"/>
                <a:cs typeface="Tahoma"/>
              </a:rPr>
              <a:t>Экостанций, </a:t>
            </a:r>
            <a:r>
              <a:rPr sz="1540" spc="110" dirty="0">
                <a:solidFill>
                  <a:srgbClr val="292C62"/>
                </a:solidFill>
                <a:latin typeface="Tahoma"/>
                <a:cs typeface="Tahoma"/>
              </a:rPr>
              <a:t>детских </a:t>
            </a:r>
            <a:r>
              <a:rPr sz="1540" spc="121" dirty="0">
                <a:solidFill>
                  <a:srgbClr val="292C62"/>
                </a:solidFill>
                <a:latin typeface="Tahoma"/>
                <a:cs typeface="Tahoma"/>
              </a:rPr>
              <a:t>ботанических </a:t>
            </a:r>
            <a:r>
              <a:rPr sz="1540" spc="83" dirty="0">
                <a:solidFill>
                  <a:srgbClr val="292C62"/>
                </a:solidFill>
                <a:latin typeface="Tahoma"/>
                <a:cs typeface="Tahoma"/>
              </a:rPr>
              <a:t>садов, </a:t>
            </a:r>
            <a:r>
              <a:rPr sz="1540" spc="138" dirty="0">
                <a:solidFill>
                  <a:srgbClr val="292C62"/>
                </a:solidFill>
                <a:latin typeface="Tahoma"/>
                <a:cs typeface="Tahoma"/>
              </a:rPr>
              <a:t>молодежных </a:t>
            </a:r>
            <a:r>
              <a:rPr sz="1540" spc="132" dirty="0">
                <a:solidFill>
                  <a:srgbClr val="292C62"/>
                </a:solidFill>
                <a:latin typeface="Tahoma"/>
                <a:cs typeface="Tahoma"/>
              </a:rPr>
              <a:t>карбоновых </a:t>
            </a:r>
            <a:r>
              <a:rPr sz="1540" spc="143" dirty="0">
                <a:solidFill>
                  <a:srgbClr val="292C62"/>
                </a:solidFill>
                <a:latin typeface="Tahoma"/>
                <a:cs typeface="Tahoma"/>
              </a:rPr>
              <a:t>полигонов </a:t>
            </a:r>
            <a:r>
              <a:rPr sz="1540" spc="193" dirty="0">
                <a:solidFill>
                  <a:srgbClr val="292C62"/>
                </a:solidFill>
                <a:latin typeface="Tahoma"/>
                <a:cs typeface="Tahoma"/>
              </a:rPr>
              <a:t>и </a:t>
            </a:r>
            <a:r>
              <a:rPr sz="1540" spc="198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spc="28" dirty="0">
                <a:solidFill>
                  <a:srgbClr val="292C62"/>
                </a:solidFill>
                <a:latin typeface="Tahoma"/>
                <a:cs typeface="Tahoma"/>
              </a:rPr>
              <a:t>др.)</a:t>
            </a:r>
            <a:endParaRPr sz="1540">
              <a:latin typeface="Tahoma"/>
              <a:cs typeface="Tahoma"/>
            </a:endParaRPr>
          </a:p>
          <a:p>
            <a:pPr marL="328994" indent="-315722" algn="just">
              <a:spcBef>
                <a:spcPts val="660"/>
              </a:spcBef>
              <a:buFont typeface="Wingdings"/>
              <a:buChar char=""/>
              <a:tabLst>
                <a:tab pos="329692" algn="l"/>
              </a:tabLst>
            </a:pPr>
            <a:r>
              <a:rPr sz="1540" b="1" spc="66" dirty="0">
                <a:solidFill>
                  <a:srgbClr val="292C62"/>
                </a:solidFill>
                <a:latin typeface="Tahoma"/>
                <a:cs typeface="Tahoma"/>
              </a:rPr>
              <a:t>Обеспечена   </a:t>
            </a:r>
            <a:r>
              <a:rPr sz="1540" b="1" spc="121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50" dirty="0">
                <a:solidFill>
                  <a:srgbClr val="292C62"/>
                </a:solidFill>
                <a:latin typeface="Tahoma"/>
                <a:cs typeface="Tahoma"/>
              </a:rPr>
              <a:t>возможность   </a:t>
            </a:r>
            <a:r>
              <a:rPr sz="1540" b="1" spc="18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61" dirty="0">
                <a:solidFill>
                  <a:srgbClr val="292C62"/>
                </a:solidFill>
                <a:latin typeface="Tahoma"/>
                <a:cs typeface="Tahoma"/>
              </a:rPr>
              <a:t>непрерывного   </a:t>
            </a:r>
            <a:r>
              <a:rPr sz="1540" b="1" spc="143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50" dirty="0">
                <a:solidFill>
                  <a:srgbClr val="292C62"/>
                </a:solidFill>
                <a:latin typeface="Tahoma"/>
                <a:cs typeface="Tahoma"/>
              </a:rPr>
              <a:t>профессионального   </a:t>
            </a:r>
            <a:r>
              <a:rPr sz="1540" b="1" spc="182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50" dirty="0">
                <a:solidFill>
                  <a:srgbClr val="292C62"/>
                </a:solidFill>
                <a:latin typeface="Tahoma"/>
                <a:cs typeface="Tahoma"/>
              </a:rPr>
              <a:t>развития</a:t>
            </a:r>
            <a:endParaRPr sz="1540">
              <a:latin typeface="Tahoma"/>
              <a:cs typeface="Tahoma"/>
            </a:endParaRPr>
          </a:p>
          <a:p>
            <a:pPr marL="328994" algn="just"/>
            <a:r>
              <a:rPr sz="1540" b="1" spc="55" dirty="0">
                <a:solidFill>
                  <a:srgbClr val="292C62"/>
                </a:solidFill>
                <a:latin typeface="Tahoma"/>
                <a:cs typeface="Tahoma"/>
              </a:rPr>
              <a:t>педагогических</a:t>
            </a:r>
            <a:r>
              <a:rPr sz="1540" b="1" spc="-50" dirty="0">
                <a:solidFill>
                  <a:srgbClr val="292C62"/>
                </a:solidFill>
                <a:latin typeface="Tahoma"/>
                <a:cs typeface="Tahoma"/>
              </a:rPr>
              <a:t> </a:t>
            </a:r>
            <a:r>
              <a:rPr sz="1540" b="1" spc="28" dirty="0">
                <a:solidFill>
                  <a:srgbClr val="292C62"/>
                </a:solidFill>
                <a:latin typeface="Tahoma"/>
                <a:cs typeface="Tahoma"/>
              </a:rPr>
              <a:t>работников</a:t>
            </a:r>
            <a:r>
              <a:rPr sz="1320" b="1" spc="28" dirty="0">
                <a:solidFill>
                  <a:srgbClr val="292C62"/>
                </a:solidFill>
                <a:latin typeface="Tahoma"/>
                <a:cs typeface="Tahoma"/>
              </a:rPr>
              <a:t>*</a:t>
            </a:r>
            <a:endParaRPr sz="1320">
              <a:latin typeface="Tahoma"/>
              <a:cs typeface="Tahoma"/>
            </a:endParaRPr>
          </a:p>
          <a:p>
            <a:pPr marL="13970">
              <a:spcBef>
                <a:spcPts val="61"/>
              </a:spcBef>
            </a:pPr>
            <a:r>
              <a:rPr sz="1100" spc="-11" dirty="0">
                <a:solidFill>
                  <a:srgbClr val="7E7E7E"/>
                </a:solidFill>
                <a:latin typeface="Calibri"/>
                <a:cs typeface="Calibri"/>
              </a:rPr>
              <a:t>*Федеральный</a:t>
            </a:r>
            <a:r>
              <a:rPr sz="1100" spc="6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проект</a:t>
            </a:r>
            <a:r>
              <a:rPr sz="1100" spc="22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«Успех</a:t>
            </a:r>
            <a:r>
              <a:rPr sz="1100" spc="17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каждого</a:t>
            </a:r>
            <a:r>
              <a:rPr sz="1100" spc="1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ребенка»</a:t>
            </a:r>
            <a:r>
              <a:rPr sz="1100" spc="2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национального</a:t>
            </a:r>
            <a:r>
              <a:rPr sz="1100" spc="3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проекта</a:t>
            </a:r>
            <a:r>
              <a:rPr sz="1100" spc="6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7E7E7E"/>
                </a:solidFill>
                <a:latin typeface="Calibri"/>
                <a:cs typeface="Calibri"/>
              </a:rPr>
              <a:t>«Образование»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1" y="18453"/>
            <a:ext cx="13411199" cy="75437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06" y="1682732"/>
            <a:ext cx="9793088" cy="209117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algn="ctr">
              <a:lnSpc>
                <a:spcPts val="3007"/>
              </a:lnSpc>
              <a:spcBef>
                <a:spcPts val="147"/>
              </a:spcBef>
            </a:pPr>
            <a:r>
              <a:rPr sz="4000" dirty="0" err="1"/>
              <a:t>Ключевые</a:t>
            </a:r>
            <a:r>
              <a:rPr lang="ru-RU" sz="4000" dirty="0"/>
              <a:t> </a:t>
            </a:r>
            <a:r>
              <a:rPr sz="4000" dirty="0"/>
              <a:t> </a:t>
            </a:r>
            <a:r>
              <a:rPr sz="4000" dirty="0" err="1"/>
              <a:t>задачи</a:t>
            </a:r>
            <a:r>
              <a:rPr lang="ru-RU" sz="4000" dirty="0"/>
              <a:t> </a:t>
            </a:r>
            <a:r>
              <a:rPr sz="4000" spc="-15" dirty="0" err="1"/>
              <a:t>реализации</a:t>
            </a:r>
            <a:endParaRPr sz="4000" dirty="0"/>
          </a:p>
          <a:p>
            <a:pPr marL="18627" marR="7451" indent="-8382" algn="ctr">
              <a:lnSpc>
                <a:spcPct val="90100"/>
              </a:lnSpc>
              <a:spcBef>
                <a:spcPts val="154"/>
              </a:spcBef>
            </a:pPr>
            <a:r>
              <a:rPr sz="4000" dirty="0"/>
              <a:t>дополнительного</a:t>
            </a:r>
            <a:r>
              <a:rPr sz="4000" spc="-15" dirty="0"/>
              <a:t> </a:t>
            </a:r>
            <a:r>
              <a:rPr sz="4000" dirty="0"/>
              <a:t>образования</a:t>
            </a:r>
            <a:r>
              <a:rPr sz="4000" spc="-44" dirty="0"/>
              <a:t> </a:t>
            </a:r>
            <a:r>
              <a:rPr sz="4000" spc="-15" dirty="0" err="1"/>
              <a:t>детей</a:t>
            </a:r>
            <a:r>
              <a:rPr sz="4000" spc="-15" dirty="0"/>
              <a:t> </a:t>
            </a:r>
            <a:br>
              <a:rPr lang="ru-RU" sz="4000" spc="-15" dirty="0"/>
            </a:br>
            <a:r>
              <a:rPr sz="4000" spc="-15" dirty="0" err="1"/>
              <a:t>социально-</a:t>
            </a:r>
            <a:r>
              <a:rPr sz="4000" dirty="0" err="1"/>
              <a:t>гуманитарной</a:t>
            </a:r>
            <a:r>
              <a:rPr sz="4000" spc="154" dirty="0"/>
              <a:t> </a:t>
            </a:r>
            <a:r>
              <a:rPr sz="4000" spc="-15" dirty="0"/>
              <a:t>направленности </a:t>
            </a:r>
            <a:r>
              <a:rPr sz="4000" dirty="0"/>
              <a:t>на</a:t>
            </a:r>
            <a:r>
              <a:rPr sz="4000" spc="-15" dirty="0"/>
              <a:t> </a:t>
            </a:r>
            <a:r>
              <a:rPr sz="4000" dirty="0" err="1"/>
              <a:t>период</a:t>
            </a:r>
            <a:r>
              <a:rPr sz="4000" spc="29" dirty="0"/>
              <a:t> </a:t>
            </a:r>
            <a:r>
              <a:rPr sz="4000" dirty="0" err="1"/>
              <a:t>до</a:t>
            </a:r>
            <a:r>
              <a:rPr sz="4000" spc="-7" dirty="0"/>
              <a:t> </a:t>
            </a:r>
            <a:r>
              <a:rPr sz="4000" dirty="0"/>
              <a:t>2030</a:t>
            </a:r>
            <a:r>
              <a:rPr sz="4000" spc="-51" dirty="0"/>
              <a:t> </a:t>
            </a:r>
            <a:r>
              <a:rPr sz="4000" spc="-15" dirty="0"/>
              <a:t>года.</a:t>
            </a:r>
            <a:endParaRPr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" y="167484"/>
            <a:ext cx="13411199" cy="73763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0260" y="627345"/>
            <a:ext cx="9970388" cy="680934"/>
          </a:xfrm>
          <a:prstGeom prst="rect">
            <a:avLst/>
          </a:prstGeom>
        </p:spPr>
        <p:txBody>
          <a:bodyPr vert="horz" wrap="square" lIns="0" tIns="112691" rIns="0" bIns="0" rtlCol="0">
            <a:spAutoFit/>
          </a:bodyPr>
          <a:lstStyle/>
          <a:p>
            <a:pPr marL="2841563" marR="7451" indent="-2823867">
              <a:lnSpc>
                <a:spcPts val="4400"/>
              </a:lnSpc>
              <a:spcBef>
                <a:spcPts val="887"/>
              </a:spcBef>
            </a:pPr>
            <a:r>
              <a:rPr sz="4253" dirty="0"/>
              <a:t>Всероссийский</a:t>
            </a:r>
            <a:r>
              <a:rPr sz="4253" spc="-139" dirty="0"/>
              <a:t> </a:t>
            </a:r>
            <a:r>
              <a:rPr sz="4253" spc="-15" dirty="0"/>
              <a:t>мониторинг </a:t>
            </a:r>
            <a:r>
              <a:rPr sz="4253" dirty="0"/>
              <a:t>(2021</a:t>
            </a:r>
            <a:r>
              <a:rPr sz="4253" spc="-59" dirty="0"/>
              <a:t> </a:t>
            </a:r>
            <a:r>
              <a:rPr sz="4253" spc="-37" dirty="0"/>
              <a:t>г.)</a:t>
            </a:r>
            <a:endParaRPr sz="4253"/>
          </a:p>
        </p:txBody>
      </p:sp>
      <p:grpSp>
        <p:nvGrpSpPr>
          <p:cNvPr id="4" name="object 4"/>
          <p:cNvGrpSpPr/>
          <p:nvPr/>
        </p:nvGrpSpPr>
        <p:grpSpPr>
          <a:xfrm>
            <a:off x="819964" y="75996"/>
            <a:ext cx="12598146" cy="3697393"/>
            <a:chOff x="554736" y="51815"/>
            <a:chExt cx="8589645" cy="2520950"/>
          </a:xfrm>
        </p:grpSpPr>
        <p:sp>
          <p:nvSpPr>
            <p:cNvPr id="5" name="object 5"/>
            <p:cNvSpPr/>
            <p:nvPr/>
          </p:nvSpPr>
          <p:spPr>
            <a:xfrm>
              <a:off x="8244840" y="134111"/>
              <a:ext cx="647700" cy="782320"/>
            </a:xfrm>
            <a:custGeom>
              <a:avLst/>
              <a:gdLst/>
              <a:ahLst/>
              <a:cxnLst/>
              <a:rect l="l" t="t" r="r" b="b"/>
              <a:pathLst>
                <a:path w="647700" h="782319">
                  <a:moveTo>
                    <a:pt x="64770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647700" y="781812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8244840" y="134111"/>
              <a:ext cx="647700" cy="782320"/>
            </a:xfrm>
            <a:custGeom>
              <a:avLst/>
              <a:gdLst/>
              <a:ahLst/>
              <a:cxnLst/>
              <a:rect l="l" t="t" r="r" b="b"/>
              <a:pathLst>
                <a:path w="647700" h="782319">
                  <a:moveTo>
                    <a:pt x="0" y="781812"/>
                  </a:moveTo>
                  <a:lnTo>
                    <a:pt x="647700" y="781812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12700">
              <a:solidFill>
                <a:srgbClr val="FAFB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19" y="51815"/>
              <a:ext cx="1097279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7503" y="1580388"/>
              <a:ext cx="992124" cy="990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736" y="1580388"/>
              <a:ext cx="990600" cy="9921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0144" y="1580388"/>
              <a:ext cx="992124" cy="990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7647" y="1580388"/>
              <a:ext cx="992124" cy="990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1419" y="1574291"/>
              <a:ext cx="992124" cy="99669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77059" y="4138845"/>
            <a:ext cx="1872911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211668"/>
                </a:solidFill>
                <a:latin typeface="Verdana"/>
                <a:cs typeface="Verdana"/>
              </a:rPr>
              <a:t>Обучающиеся</a:t>
            </a:r>
            <a:endParaRPr sz="176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001" y="4675293"/>
            <a:ext cx="1932517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dirty="0">
                <a:solidFill>
                  <a:srgbClr val="211668"/>
                </a:solidFill>
                <a:latin typeface="Verdana"/>
                <a:cs typeface="Verdana"/>
              </a:rPr>
              <a:t>3</a:t>
            </a:r>
            <a:r>
              <a:rPr sz="2640" b="1" spc="-22" dirty="0">
                <a:solidFill>
                  <a:srgbClr val="211668"/>
                </a:solidFill>
                <a:latin typeface="Verdana"/>
                <a:cs typeface="Verdana"/>
              </a:rPr>
              <a:t> </a:t>
            </a:r>
            <a:r>
              <a:rPr sz="2640" b="1" dirty="0">
                <a:solidFill>
                  <a:srgbClr val="211668"/>
                </a:solidFill>
                <a:latin typeface="Verdana"/>
                <a:cs typeface="Verdana"/>
              </a:rPr>
              <a:t>130</a:t>
            </a:r>
            <a:r>
              <a:rPr sz="2640" b="1" spc="-29" dirty="0">
                <a:solidFill>
                  <a:srgbClr val="211668"/>
                </a:solidFill>
                <a:latin typeface="Verdana"/>
                <a:cs typeface="Verdana"/>
              </a:rPr>
              <a:t> </a:t>
            </a:r>
            <a:r>
              <a:rPr sz="2640" b="1" spc="-37" dirty="0">
                <a:solidFill>
                  <a:srgbClr val="211668"/>
                </a:solidFill>
                <a:latin typeface="Verdana"/>
                <a:cs typeface="Verdana"/>
              </a:rPr>
              <a:t>830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5094" y="4133070"/>
            <a:ext cx="1740662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211668"/>
                </a:solidFill>
                <a:latin typeface="Verdana"/>
                <a:cs typeface="Verdana"/>
              </a:rPr>
              <a:t>Организации</a:t>
            </a:r>
            <a:endParaRPr sz="176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4027" y="4669892"/>
            <a:ext cx="1343914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dirty="0">
                <a:solidFill>
                  <a:srgbClr val="211668"/>
                </a:solidFill>
                <a:latin typeface="Verdana"/>
                <a:cs typeface="Verdana"/>
              </a:rPr>
              <a:t>23</a:t>
            </a:r>
            <a:r>
              <a:rPr sz="2640" b="1" spc="-15" dirty="0">
                <a:solidFill>
                  <a:srgbClr val="211668"/>
                </a:solidFill>
                <a:latin typeface="Verdana"/>
                <a:cs typeface="Verdana"/>
              </a:rPr>
              <a:t> </a:t>
            </a:r>
            <a:r>
              <a:rPr sz="2640" b="1" spc="-37" dirty="0">
                <a:solidFill>
                  <a:srgbClr val="211668"/>
                </a:solidFill>
                <a:latin typeface="Verdana"/>
                <a:cs typeface="Verdana"/>
              </a:rPr>
              <a:t>986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2151" y="4138845"/>
            <a:ext cx="122842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211668"/>
                </a:solidFill>
                <a:latin typeface="Verdana"/>
                <a:cs typeface="Verdana"/>
              </a:rPr>
              <a:t>Педагоги</a:t>
            </a:r>
            <a:endParaRPr sz="176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68" y="4675293"/>
            <a:ext cx="1581404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dirty="0">
                <a:solidFill>
                  <a:srgbClr val="211668"/>
                </a:solidFill>
                <a:latin typeface="Verdana"/>
                <a:cs typeface="Verdana"/>
              </a:rPr>
              <a:t>125</a:t>
            </a:r>
            <a:r>
              <a:rPr sz="2640" b="1" spc="-29" dirty="0">
                <a:solidFill>
                  <a:srgbClr val="211668"/>
                </a:solidFill>
                <a:latin typeface="Verdana"/>
                <a:cs typeface="Verdana"/>
              </a:rPr>
              <a:t> </a:t>
            </a:r>
            <a:r>
              <a:rPr sz="2640" b="1" spc="-37" dirty="0">
                <a:solidFill>
                  <a:srgbClr val="211668"/>
                </a:solidFill>
                <a:latin typeface="Verdana"/>
                <a:cs typeface="Verdana"/>
              </a:rPr>
              <a:t>523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80415" y="4127670"/>
            <a:ext cx="154042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211668"/>
                </a:solidFill>
                <a:latin typeface="Verdana"/>
                <a:cs typeface="Verdana"/>
              </a:rPr>
              <a:t>Программы</a:t>
            </a:r>
            <a:endParaRPr sz="176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60299" y="4664116"/>
            <a:ext cx="1581404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dirty="0">
                <a:solidFill>
                  <a:srgbClr val="211668"/>
                </a:solidFill>
                <a:latin typeface="Verdana"/>
                <a:cs typeface="Verdana"/>
              </a:rPr>
              <a:t>105</a:t>
            </a:r>
            <a:r>
              <a:rPr sz="2640" b="1" spc="-29" dirty="0">
                <a:solidFill>
                  <a:srgbClr val="211668"/>
                </a:solidFill>
                <a:latin typeface="Verdana"/>
                <a:cs typeface="Verdana"/>
              </a:rPr>
              <a:t> </a:t>
            </a:r>
            <a:r>
              <a:rPr sz="2640" b="1" spc="-37" dirty="0">
                <a:solidFill>
                  <a:srgbClr val="211668"/>
                </a:solidFill>
                <a:latin typeface="Verdana"/>
                <a:cs typeface="Verdana"/>
              </a:rPr>
              <a:t>971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32913" y="4133070"/>
            <a:ext cx="177419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211668"/>
                </a:solidFill>
                <a:latin typeface="Verdana"/>
                <a:cs typeface="Verdana"/>
              </a:rPr>
              <a:t>Направления</a:t>
            </a:r>
            <a:endParaRPr sz="176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61005" y="4669892"/>
            <a:ext cx="515959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spc="-37" dirty="0">
                <a:solidFill>
                  <a:srgbClr val="211668"/>
                </a:solidFill>
                <a:latin typeface="Verdana"/>
                <a:cs typeface="Verdana"/>
              </a:rPr>
              <a:t>25</a:t>
            </a:r>
            <a:endParaRPr sz="264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5422" y="315849"/>
            <a:ext cx="7001806" cy="42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221668"/>
                </a:solidFill>
                <a:latin typeface="SRKDKF+Calibri"/>
                <a:cs typeface="SRKDKF+Calibri"/>
              </a:rPr>
              <a:t>Проблемы системы</a:t>
            </a:r>
            <a:r>
              <a:rPr sz="2450" spc="45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450" dirty="0">
                <a:solidFill>
                  <a:srgbClr val="221668"/>
                </a:solidFill>
                <a:latin typeface="SRKDKF+Calibri"/>
                <a:cs typeface="SRKDKF+Calibri"/>
              </a:rPr>
              <a:t>дополнительного</a:t>
            </a:r>
            <a:r>
              <a:rPr sz="2450" spc="24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450" spc="12" dirty="0">
                <a:solidFill>
                  <a:srgbClr val="221668"/>
                </a:solidFill>
                <a:latin typeface="SRKDKF+Calibri"/>
                <a:cs typeface="SRKDKF+Calibri"/>
              </a:rPr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5801" y="989377"/>
            <a:ext cx="3119629" cy="126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Недостаточная</a:t>
            </a:r>
            <a:r>
              <a:rPr sz="16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эффективность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межведомственного</a:t>
            </a:r>
            <a:r>
              <a:rPr sz="1600" spc="4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межуровневого</a:t>
            </a:r>
            <a:r>
              <a:rPr sz="1600" spc="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взаимодействия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при формировании региональных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систем</a:t>
            </a:r>
            <a:r>
              <a:rPr sz="16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4773" y="993913"/>
            <a:ext cx="3112215" cy="150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Неэффективное</a:t>
            </a:r>
            <a:r>
              <a:rPr sz="16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использование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потенциала</a:t>
            </a:r>
            <a:r>
              <a:rPr sz="16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6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 формировании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у обучающихся функциональной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грамотности</a:t>
            </a:r>
            <a:r>
              <a:rPr sz="16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 компетентностей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эмоционального,</a:t>
            </a:r>
            <a:r>
              <a:rPr sz="1600" spc="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физического,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интеллектуального развития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4828" y="2505376"/>
            <a:ext cx="2813852" cy="529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Сокращение сети</a:t>
            </a:r>
            <a:r>
              <a:rPr sz="16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77632" y="2722673"/>
            <a:ext cx="2729761" cy="773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Недостаточный</a:t>
            </a:r>
            <a:r>
              <a:rPr sz="1600" spc="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вклад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 ДОД</a:t>
            </a:r>
            <a:r>
              <a:rPr sz="16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профилактику и </a:t>
            </a:r>
            <a:r>
              <a:rPr sz="1600" spc="-11" dirty="0">
                <a:solidFill>
                  <a:srgbClr val="000000"/>
                </a:solidFill>
                <a:latin typeface="SRKDKF+Calibri"/>
                <a:cs typeface="SRKDKF+Calibri"/>
              </a:rPr>
              <a:t>преодоление</a:t>
            </a:r>
          </a:p>
          <a:p>
            <a:pPr marL="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школьной</a:t>
            </a:r>
            <a:r>
              <a:rPr sz="16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неуспешности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4828" y="3411013"/>
            <a:ext cx="3092959" cy="77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Неразвитость механизмов</a:t>
            </a:r>
            <a:r>
              <a:rPr sz="16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учета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индивидуальных</a:t>
            </a:r>
            <a:r>
              <a:rPr sz="1600" spc="-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возможностей</a:t>
            </a:r>
            <a:r>
              <a:rPr sz="1600" spc="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потребностей</a:t>
            </a:r>
            <a:r>
              <a:rPr sz="1600" spc="4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ребенка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77632" y="3778297"/>
            <a:ext cx="3215302" cy="1504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Обособленность</a:t>
            </a:r>
            <a:r>
              <a:rPr sz="1600" spc="4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6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SRKDKF+Calibri"/>
                <a:cs typeface="SRKDKF+Calibri"/>
              </a:rPr>
              <a:t>от</a:t>
            </a:r>
            <a:r>
              <a:rPr sz="16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общего</a:t>
            </a:r>
            <a:r>
              <a:rPr sz="16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профессионального</a:t>
            </a:r>
            <a:r>
              <a:rPr sz="1600" spc="5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низкий</a:t>
            </a:r>
            <a:r>
              <a:rPr sz="16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уровень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вовлеченности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профессиональных</a:t>
            </a:r>
            <a:r>
              <a:rPr sz="1600" spc="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ОО</a:t>
            </a:r>
            <a:r>
              <a:rPr sz="16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высшего образования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в реализацию</a:t>
            </a:r>
            <a:r>
              <a:rPr sz="16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</a:t>
            </a:r>
            <a:r>
              <a:rPr sz="16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4828" y="4351920"/>
            <a:ext cx="3201115" cy="1261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Несоответствие</a:t>
            </a:r>
            <a:r>
              <a:rPr sz="1600" spc="4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темпа</a:t>
            </a:r>
            <a:r>
              <a:rPr sz="1600" spc="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обновления</a:t>
            </a:r>
          </a:p>
          <a:p>
            <a:pPr marL="0" marR="0">
              <a:lnSpc>
                <a:spcPts val="192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материально</a:t>
            </a:r>
            <a:r>
              <a:rPr sz="16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технической</a:t>
            </a:r>
            <a:r>
              <a:rPr sz="16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базы,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SRKDKF+Calibri"/>
                <a:cs typeface="SRKDKF+Calibri"/>
              </a:rPr>
              <a:t>содержания</a:t>
            </a:r>
            <a:r>
              <a:rPr sz="1600" spc="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 </a:t>
            </a:r>
            <a:r>
              <a:rPr sz="1600" spc="-16" dirty="0">
                <a:solidFill>
                  <a:srgbClr val="000000"/>
                </a:solidFill>
                <a:latin typeface="SRKDKF+Calibri"/>
                <a:cs typeface="SRKDKF+Calibri"/>
              </a:rPr>
              <a:t>методов</a:t>
            </a:r>
            <a:r>
              <a:rPr sz="1600" spc="3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обучения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  <a:r>
              <a:rPr sz="16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профессионального</a:t>
            </a:r>
            <a:r>
              <a:rPr sz="1600" spc="5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педагогов</a:t>
            </a:r>
            <a:r>
              <a:rPr sz="16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4828" y="5786294"/>
            <a:ext cx="2490461" cy="529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Недостаточное</a:t>
            </a:r>
            <a:r>
              <a:rPr sz="1600" spc="4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кадровое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обеспечение</a:t>
            </a:r>
            <a:r>
              <a:rPr sz="1600" spc="5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  <a:r>
              <a:rPr sz="16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82205" y="5884973"/>
            <a:ext cx="2959100" cy="101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Недостаточное</a:t>
            </a:r>
            <a:r>
              <a:rPr sz="1600" spc="4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использование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потенциала</a:t>
            </a:r>
            <a:r>
              <a:rPr sz="16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негосударственного</a:t>
            </a:r>
            <a:r>
              <a:rPr sz="16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сектора для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4828" y="6525713"/>
            <a:ext cx="2534138" cy="773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Ограниченная</a:t>
            </a:r>
            <a:r>
              <a:rPr sz="16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доступность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инфраструктуры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6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RKDKF+Calibri"/>
                <a:cs typeface="SRKDKF+Calibri"/>
              </a:rPr>
              <a:t>различных категорий </a:t>
            </a:r>
            <a:r>
              <a:rPr sz="1600" spc="-10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0208" y="125171"/>
            <a:ext cx="1647342" cy="1448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78" y="334162"/>
            <a:ext cx="4319524" cy="649900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4107" spc="-15" dirty="0"/>
              <a:t>Обучающиеся</a:t>
            </a:r>
            <a:endParaRPr sz="4107"/>
          </a:p>
        </p:txBody>
      </p:sp>
      <p:grpSp>
        <p:nvGrpSpPr>
          <p:cNvPr id="4" name="object 4"/>
          <p:cNvGrpSpPr/>
          <p:nvPr/>
        </p:nvGrpSpPr>
        <p:grpSpPr>
          <a:xfrm>
            <a:off x="525113" y="2978216"/>
            <a:ext cx="2024719" cy="2024719"/>
            <a:chOff x="353702" y="2030602"/>
            <a:chExt cx="1380490" cy="1380490"/>
          </a:xfrm>
        </p:grpSpPr>
        <p:sp>
          <p:nvSpPr>
            <p:cNvPr id="5" name="object 5"/>
            <p:cNvSpPr/>
            <p:nvPr/>
          </p:nvSpPr>
          <p:spPr>
            <a:xfrm>
              <a:off x="1043609" y="2040127"/>
              <a:ext cx="680720" cy="1351280"/>
            </a:xfrm>
            <a:custGeom>
              <a:avLst/>
              <a:gdLst/>
              <a:ahLst/>
              <a:cxnLst/>
              <a:rect l="l" t="t" r="r" b="b"/>
              <a:pathLst>
                <a:path w="680719" h="1351279">
                  <a:moveTo>
                    <a:pt x="0" y="0"/>
                  </a:moveTo>
                  <a:lnTo>
                    <a:pt x="0" y="680593"/>
                  </a:lnTo>
                  <a:lnTo>
                    <a:pt x="118440" y="1350899"/>
                  </a:lnTo>
                  <a:lnTo>
                    <a:pt x="166546" y="1340620"/>
                  </a:lnTo>
                  <a:lnTo>
                    <a:pt x="213217" y="1327096"/>
                  </a:lnTo>
                  <a:lnTo>
                    <a:pt x="258341" y="1310459"/>
                  </a:lnTo>
                  <a:lnTo>
                    <a:pt x="301806" y="1290843"/>
                  </a:lnTo>
                  <a:lnTo>
                    <a:pt x="343502" y="1268380"/>
                  </a:lnTo>
                  <a:lnTo>
                    <a:pt x="383315" y="1243205"/>
                  </a:lnTo>
                  <a:lnTo>
                    <a:pt x="421135" y="1215450"/>
                  </a:lnTo>
                  <a:lnTo>
                    <a:pt x="456851" y="1185250"/>
                  </a:lnTo>
                  <a:lnTo>
                    <a:pt x="490350" y="1152737"/>
                  </a:lnTo>
                  <a:lnTo>
                    <a:pt x="521522" y="1118044"/>
                  </a:lnTo>
                  <a:lnTo>
                    <a:pt x="550254" y="1081305"/>
                  </a:lnTo>
                  <a:lnTo>
                    <a:pt x="576435" y="1042654"/>
                  </a:lnTo>
                  <a:lnTo>
                    <a:pt x="599954" y="1002224"/>
                  </a:lnTo>
                  <a:lnTo>
                    <a:pt x="620699" y="960147"/>
                  </a:lnTo>
                  <a:lnTo>
                    <a:pt x="638558" y="916558"/>
                  </a:lnTo>
                  <a:lnTo>
                    <a:pt x="653421" y="871590"/>
                  </a:lnTo>
                  <a:lnTo>
                    <a:pt x="665174" y="825376"/>
                  </a:lnTo>
                  <a:lnTo>
                    <a:pt x="673708" y="778050"/>
                  </a:lnTo>
                  <a:lnTo>
                    <a:pt x="678910" y="729744"/>
                  </a:lnTo>
                  <a:lnTo>
                    <a:pt x="680669" y="680593"/>
                  </a:lnTo>
                  <a:lnTo>
                    <a:pt x="678959" y="631983"/>
                  </a:lnTo>
                  <a:lnTo>
                    <a:pt x="673908" y="584296"/>
                  </a:lnTo>
                  <a:lnTo>
                    <a:pt x="665630" y="537648"/>
                  </a:lnTo>
                  <a:lnTo>
                    <a:pt x="654241" y="492153"/>
                  </a:lnTo>
                  <a:lnTo>
                    <a:pt x="639856" y="447927"/>
                  </a:lnTo>
                  <a:lnTo>
                    <a:pt x="622591" y="405084"/>
                  </a:lnTo>
                  <a:lnTo>
                    <a:pt x="602559" y="363740"/>
                  </a:lnTo>
                  <a:lnTo>
                    <a:pt x="579877" y="324010"/>
                  </a:lnTo>
                  <a:lnTo>
                    <a:pt x="554661" y="286009"/>
                  </a:lnTo>
                  <a:lnTo>
                    <a:pt x="527024" y="249852"/>
                  </a:lnTo>
                  <a:lnTo>
                    <a:pt x="497084" y="215654"/>
                  </a:lnTo>
                  <a:lnTo>
                    <a:pt x="464954" y="183531"/>
                  </a:lnTo>
                  <a:lnTo>
                    <a:pt x="430750" y="153597"/>
                  </a:lnTo>
                  <a:lnTo>
                    <a:pt x="394587" y="125967"/>
                  </a:lnTo>
                  <a:lnTo>
                    <a:pt x="356581" y="100757"/>
                  </a:lnTo>
                  <a:lnTo>
                    <a:pt x="316846" y="78082"/>
                  </a:lnTo>
                  <a:lnTo>
                    <a:pt x="275499" y="58057"/>
                  </a:lnTo>
                  <a:lnTo>
                    <a:pt x="232654" y="40797"/>
                  </a:lnTo>
                  <a:lnTo>
                    <a:pt x="188427" y="26417"/>
                  </a:lnTo>
                  <a:lnTo>
                    <a:pt x="142933" y="15032"/>
                  </a:lnTo>
                  <a:lnTo>
                    <a:pt x="96286" y="6757"/>
                  </a:lnTo>
                  <a:lnTo>
                    <a:pt x="48604" y="1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1043609" y="2040127"/>
              <a:ext cx="680720" cy="1351280"/>
            </a:xfrm>
            <a:custGeom>
              <a:avLst/>
              <a:gdLst/>
              <a:ahLst/>
              <a:cxnLst/>
              <a:rect l="l" t="t" r="r" b="b"/>
              <a:pathLst>
                <a:path w="680719" h="1351279">
                  <a:moveTo>
                    <a:pt x="0" y="0"/>
                  </a:moveTo>
                  <a:lnTo>
                    <a:pt x="48604" y="1708"/>
                  </a:lnTo>
                  <a:lnTo>
                    <a:pt x="96286" y="6757"/>
                  </a:lnTo>
                  <a:lnTo>
                    <a:pt x="142933" y="15032"/>
                  </a:lnTo>
                  <a:lnTo>
                    <a:pt x="188427" y="26417"/>
                  </a:lnTo>
                  <a:lnTo>
                    <a:pt x="232654" y="40797"/>
                  </a:lnTo>
                  <a:lnTo>
                    <a:pt x="275499" y="58057"/>
                  </a:lnTo>
                  <a:lnTo>
                    <a:pt x="316846" y="78082"/>
                  </a:lnTo>
                  <a:lnTo>
                    <a:pt x="356581" y="100757"/>
                  </a:lnTo>
                  <a:lnTo>
                    <a:pt x="394587" y="125967"/>
                  </a:lnTo>
                  <a:lnTo>
                    <a:pt x="430750" y="153597"/>
                  </a:lnTo>
                  <a:lnTo>
                    <a:pt x="464954" y="183531"/>
                  </a:lnTo>
                  <a:lnTo>
                    <a:pt x="497084" y="215654"/>
                  </a:lnTo>
                  <a:lnTo>
                    <a:pt x="527024" y="249852"/>
                  </a:lnTo>
                  <a:lnTo>
                    <a:pt x="554661" y="286009"/>
                  </a:lnTo>
                  <a:lnTo>
                    <a:pt x="579877" y="324010"/>
                  </a:lnTo>
                  <a:lnTo>
                    <a:pt x="602559" y="363740"/>
                  </a:lnTo>
                  <a:lnTo>
                    <a:pt x="622591" y="405084"/>
                  </a:lnTo>
                  <a:lnTo>
                    <a:pt x="639856" y="447927"/>
                  </a:lnTo>
                  <a:lnTo>
                    <a:pt x="654241" y="492153"/>
                  </a:lnTo>
                  <a:lnTo>
                    <a:pt x="665630" y="537648"/>
                  </a:lnTo>
                  <a:lnTo>
                    <a:pt x="673908" y="584296"/>
                  </a:lnTo>
                  <a:lnTo>
                    <a:pt x="678959" y="631983"/>
                  </a:lnTo>
                  <a:lnTo>
                    <a:pt x="680669" y="680593"/>
                  </a:lnTo>
                  <a:lnTo>
                    <a:pt x="678910" y="729744"/>
                  </a:lnTo>
                  <a:lnTo>
                    <a:pt x="673708" y="778050"/>
                  </a:lnTo>
                  <a:lnTo>
                    <a:pt x="665174" y="825376"/>
                  </a:lnTo>
                  <a:lnTo>
                    <a:pt x="653421" y="871590"/>
                  </a:lnTo>
                  <a:lnTo>
                    <a:pt x="638558" y="916558"/>
                  </a:lnTo>
                  <a:lnTo>
                    <a:pt x="620699" y="960147"/>
                  </a:lnTo>
                  <a:lnTo>
                    <a:pt x="599954" y="1002224"/>
                  </a:lnTo>
                  <a:lnTo>
                    <a:pt x="576435" y="1042654"/>
                  </a:lnTo>
                  <a:lnTo>
                    <a:pt x="550254" y="1081305"/>
                  </a:lnTo>
                  <a:lnTo>
                    <a:pt x="521522" y="1118044"/>
                  </a:lnTo>
                  <a:lnTo>
                    <a:pt x="490350" y="1152737"/>
                  </a:lnTo>
                  <a:lnTo>
                    <a:pt x="456851" y="1185250"/>
                  </a:lnTo>
                  <a:lnTo>
                    <a:pt x="421135" y="1215450"/>
                  </a:lnTo>
                  <a:lnTo>
                    <a:pt x="383315" y="1243205"/>
                  </a:lnTo>
                  <a:lnTo>
                    <a:pt x="343502" y="1268380"/>
                  </a:lnTo>
                  <a:lnTo>
                    <a:pt x="301806" y="1290843"/>
                  </a:lnTo>
                  <a:lnTo>
                    <a:pt x="258341" y="1310459"/>
                  </a:lnTo>
                  <a:lnTo>
                    <a:pt x="213217" y="1327096"/>
                  </a:lnTo>
                  <a:lnTo>
                    <a:pt x="166546" y="1340620"/>
                  </a:lnTo>
                  <a:lnTo>
                    <a:pt x="118440" y="1350899"/>
                  </a:lnTo>
                  <a:lnTo>
                    <a:pt x="0" y="68059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363227" y="2040127"/>
              <a:ext cx="798830" cy="1361440"/>
            </a:xfrm>
            <a:custGeom>
              <a:avLst/>
              <a:gdLst/>
              <a:ahLst/>
              <a:cxnLst/>
              <a:rect l="l" t="t" r="r" b="b"/>
              <a:pathLst>
                <a:path w="798830" h="1361439">
                  <a:moveTo>
                    <a:pt x="680382" y="0"/>
                  </a:moveTo>
                  <a:lnTo>
                    <a:pt x="620933" y="2571"/>
                  </a:lnTo>
                  <a:lnTo>
                    <a:pt x="561941" y="10287"/>
                  </a:lnTo>
                  <a:lnTo>
                    <a:pt x="514369" y="20427"/>
                  </a:lnTo>
                  <a:lnTo>
                    <a:pt x="468287" y="33699"/>
                  </a:lnTo>
                  <a:lnTo>
                    <a:pt x="423788" y="49967"/>
                  </a:lnTo>
                  <a:lnTo>
                    <a:pt x="380966" y="69099"/>
                  </a:lnTo>
                  <a:lnTo>
                    <a:pt x="339914" y="90961"/>
                  </a:lnTo>
                  <a:lnTo>
                    <a:pt x="300725" y="115419"/>
                  </a:lnTo>
                  <a:lnTo>
                    <a:pt x="263493" y="142341"/>
                  </a:lnTo>
                  <a:lnTo>
                    <a:pt x="228311" y="171591"/>
                  </a:lnTo>
                  <a:lnTo>
                    <a:pt x="195272" y="203038"/>
                  </a:lnTo>
                  <a:lnTo>
                    <a:pt x="164471" y="236547"/>
                  </a:lnTo>
                  <a:lnTo>
                    <a:pt x="136000" y="271985"/>
                  </a:lnTo>
                  <a:lnTo>
                    <a:pt x="109953" y="309218"/>
                  </a:lnTo>
                  <a:lnTo>
                    <a:pt x="86422" y="348112"/>
                  </a:lnTo>
                  <a:lnTo>
                    <a:pt x="65502" y="388536"/>
                  </a:lnTo>
                  <a:lnTo>
                    <a:pt x="47286" y="430353"/>
                  </a:lnTo>
                  <a:lnTo>
                    <a:pt x="31867" y="473432"/>
                  </a:lnTo>
                  <a:lnTo>
                    <a:pt x="19339" y="517639"/>
                  </a:lnTo>
                  <a:lnTo>
                    <a:pt x="9795" y="562840"/>
                  </a:lnTo>
                  <a:lnTo>
                    <a:pt x="3328" y="608901"/>
                  </a:lnTo>
                  <a:lnTo>
                    <a:pt x="32" y="655690"/>
                  </a:lnTo>
                  <a:lnTo>
                    <a:pt x="0" y="703072"/>
                  </a:lnTo>
                  <a:lnTo>
                    <a:pt x="3325" y="750915"/>
                  </a:lnTo>
                  <a:lnTo>
                    <a:pt x="10101" y="799084"/>
                  </a:lnTo>
                  <a:lnTo>
                    <a:pt x="20242" y="846657"/>
                  </a:lnTo>
                  <a:lnTo>
                    <a:pt x="33512" y="892740"/>
                  </a:lnTo>
                  <a:lnTo>
                    <a:pt x="49779" y="937239"/>
                  </a:lnTo>
                  <a:lnTo>
                    <a:pt x="68908" y="980061"/>
                  </a:lnTo>
                  <a:lnTo>
                    <a:pt x="90768" y="1021112"/>
                  </a:lnTo>
                  <a:lnTo>
                    <a:pt x="115223" y="1060299"/>
                  </a:lnTo>
                  <a:lnTo>
                    <a:pt x="142140" y="1097530"/>
                  </a:lnTo>
                  <a:lnTo>
                    <a:pt x="171387" y="1132710"/>
                  </a:lnTo>
                  <a:lnTo>
                    <a:pt x="202829" y="1165746"/>
                  </a:lnTo>
                  <a:lnTo>
                    <a:pt x="236334" y="1196545"/>
                  </a:lnTo>
                  <a:lnTo>
                    <a:pt x="271767" y="1225013"/>
                  </a:lnTo>
                  <a:lnTo>
                    <a:pt x="308995" y="1251058"/>
                  </a:lnTo>
                  <a:lnTo>
                    <a:pt x="347884" y="1274586"/>
                  </a:lnTo>
                  <a:lnTo>
                    <a:pt x="388302" y="1295504"/>
                  </a:lnTo>
                  <a:lnTo>
                    <a:pt x="430115" y="1313718"/>
                  </a:lnTo>
                  <a:lnTo>
                    <a:pt x="473189" y="1329135"/>
                  </a:lnTo>
                  <a:lnTo>
                    <a:pt x="517391" y="1341661"/>
                  </a:lnTo>
                  <a:lnTo>
                    <a:pt x="562587" y="1351204"/>
                  </a:lnTo>
                  <a:lnTo>
                    <a:pt x="608643" y="1357670"/>
                  </a:lnTo>
                  <a:lnTo>
                    <a:pt x="655427" y="1360966"/>
                  </a:lnTo>
                  <a:lnTo>
                    <a:pt x="702805" y="1360998"/>
                  </a:lnTo>
                  <a:lnTo>
                    <a:pt x="750644" y="1357673"/>
                  </a:lnTo>
                  <a:lnTo>
                    <a:pt x="798809" y="1350899"/>
                  </a:lnTo>
                  <a:lnTo>
                    <a:pt x="680382" y="680593"/>
                  </a:lnTo>
                  <a:lnTo>
                    <a:pt x="680382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363227" y="2040127"/>
              <a:ext cx="798830" cy="1361440"/>
            </a:xfrm>
            <a:custGeom>
              <a:avLst/>
              <a:gdLst/>
              <a:ahLst/>
              <a:cxnLst/>
              <a:rect l="l" t="t" r="r" b="b"/>
              <a:pathLst>
                <a:path w="798830" h="1361439">
                  <a:moveTo>
                    <a:pt x="798809" y="1350899"/>
                  </a:moveTo>
                  <a:lnTo>
                    <a:pt x="750644" y="1357673"/>
                  </a:lnTo>
                  <a:lnTo>
                    <a:pt x="702805" y="1360998"/>
                  </a:lnTo>
                  <a:lnTo>
                    <a:pt x="655427" y="1360966"/>
                  </a:lnTo>
                  <a:lnTo>
                    <a:pt x="608643" y="1357670"/>
                  </a:lnTo>
                  <a:lnTo>
                    <a:pt x="562587" y="1351204"/>
                  </a:lnTo>
                  <a:lnTo>
                    <a:pt x="517391" y="1341661"/>
                  </a:lnTo>
                  <a:lnTo>
                    <a:pt x="473189" y="1329135"/>
                  </a:lnTo>
                  <a:lnTo>
                    <a:pt x="430115" y="1313718"/>
                  </a:lnTo>
                  <a:lnTo>
                    <a:pt x="388302" y="1295504"/>
                  </a:lnTo>
                  <a:lnTo>
                    <a:pt x="347884" y="1274586"/>
                  </a:lnTo>
                  <a:lnTo>
                    <a:pt x="308995" y="1251058"/>
                  </a:lnTo>
                  <a:lnTo>
                    <a:pt x="271767" y="1225013"/>
                  </a:lnTo>
                  <a:lnTo>
                    <a:pt x="236334" y="1196545"/>
                  </a:lnTo>
                  <a:lnTo>
                    <a:pt x="202829" y="1165746"/>
                  </a:lnTo>
                  <a:lnTo>
                    <a:pt x="171387" y="1132710"/>
                  </a:lnTo>
                  <a:lnTo>
                    <a:pt x="142140" y="1097530"/>
                  </a:lnTo>
                  <a:lnTo>
                    <a:pt x="115223" y="1060299"/>
                  </a:lnTo>
                  <a:lnTo>
                    <a:pt x="90768" y="1021112"/>
                  </a:lnTo>
                  <a:lnTo>
                    <a:pt x="68908" y="980061"/>
                  </a:lnTo>
                  <a:lnTo>
                    <a:pt x="49779" y="937239"/>
                  </a:lnTo>
                  <a:lnTo>
                    <a:pt x="33512" y="892740"/>
                  </a:lnTo>
                  <a:lnTo>
                    <a:pt x="20242" y="846657"/>
                  </a:lnTo>
                  <a:lnTo>
                    <a:pt x="10101" y="799084"/>
                  </a:lnTo>
                  <a:lnTo>
                    <a:pt x="3325" y="750915"/>
                  </a:lnTo>
                  <a:lnTo>
                    <a:pt x="0" y="703072"/>
                  </a:lnTo>
                  <a:lnTo>
                    <a:pt x="32" y="655690"/>
                  </a:lnTo>
                  <a:lnTo>
                    <a:pt x="3328" y="608901"/>
                  </a:lnTo>
                  <a:lnTo>
                    <a:pt x="9795" y="562840"/>
                  </a:lnTo>
                  <a:lnTo>
                    <a:pt x="19339" y="517639"/>
                  </a:lnTo>
                  <a:lnTo>
                    <a:pt x="31867" y="473432"/>
                  </a:lnTo>
                  <a:lnTo>
                    <a:pt x="47286" y="430353"/>
                  </a:lnTo>
                  <a:lnTo>
                    <a:pt x="65502" y="388536"/>
                  </a:lnTo>
                  <a:lnTo>
                    <a:pt x="86422" y="348112"/>
                  </a:lnTo>
                  <a:lnTo>
                    <a:pt x="109953" y="309218"/>
                  </a:lnTo>
                  <a:lnTo>
                    <a:pt x="136000" y="271985"/>
                  </a:lnTo>
                  <a:lnTo>
                    <a:pt x="164471" y="236547"/>
                  </a:lnTo>
                  <a:lnTo>
                    <a:pt x="195272" y="203038"/>
                  </a:lnTo>
                  <a:lnTo>
                    <a:pt x="228311" y="171591"/>
                  </a:lnTo>
                  <a:lnTo>
                    <a:pt x="263493" y="142341"/>
                  </a:lnTo>
                  <a:lnTo>
                    <a:pt x="300725" y="115419"/>
                  </a:lnTo>
                  <a:lnTo>
                    <a:pt x="339914" y="90961"/>
                  </a:lnTo>
                  <a:lnTo>
                    <a:pt x="380966" y="69099"/>
                  </a:lnTo>
                  <a:lnTo>
                    <a:pt x="423788" y="49967"/>
                  </a:lnTo>
                  <a:lnTo>
                    <a:pt x="468287" y="33699"/>
                  </a:lnTo>
                  <a:lnTo>
                    <a:pt x="514369" y="20427"/>
                  </a:lnTo>
                  <a:lnTo>
                    <a:pt x="561941" y="10287"/>
                  </a:lnTo>
                  <a:lnTo>
                    <a:pt x="620933" y="2571"/>
                  </a:lnTo>
                  <a:lnTo>
                    <a:pt x="680382" y="0"/>
                  </a:lnTo>
                  <a:lnTo>
                    <a:pt x="680382" y="680593"/>
                  </a:lnTo>
                  <a:lnTo>
                    <a:pt x="798809" y="13508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27877" y="3663121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243847"/>
                </a:solidFill>
                <a:latin typeface="Arial"/>
                <a:cs typeface="Arial"/>
              </a:rPr>
              <a:t>47%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048" y="3998401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243847"/>
                </a:solidFill>
                <a:latin typeface="Arial"/>
                <a:cs typeface="Arial"/>
              </a:rPr>
              <a:t>53%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019" y="2237622"/>
            <a:ext cx="469392" cy="335669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2053" spc="-37" dirty="0">
                <a:solidFill>
                  <a:srgbClr val="585858"/>
                </a:solidFill>
                <a:latin typeface="Calibri"/>
                <a:cs typeface="Calibri"/>
              </a:rPr>
              <a:t>Пол</a:t>
            </a:r>
            <a:endParaRPr sz="2053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2297" y="5467857"/>
            <a:ext cx="131318" cy="131318"/>
            <a:chOff x="372236" y="3728084"/>
            <a:chExt cx="89535" cy="89535"/>
          </a:xfrm>
        </p:grpSpPr>
        <p:sp>
          <p:nvSpPr>
            <p:cNvPr id="13" name="object 13"/>
            <p:cNvSpPr/>
            <p:nvPr/>
          </p:nvSpPr>
          <p:spPr>
            <a:xfrm>
              <a:off x="381761" y="3737609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4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4" y="70103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761" y="3737609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4" y="70103"/>
                  </a:lnTo>
                  <a:lnTo>
                    <a:pt x="70104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4045" y="5383853"/>
            <a:ext cx="871728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Мальчики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21306" y="5467857"/>
            <a:ext cx="131318" cy="131318"/>
            <a:chOff x="1169288" y="3728084"/>
            <a:chExt cx="89535" cy="89535"/>
          </a:xfrm>
        </p:grpSpPr>
        <p:sp>
          <p:nvSpPr>
            <p:cNvPr id="17" name="object 17"/>
            <p:cNvSpPr/>
            <p:nvPr/>
          </p:nvSpPr>
          <p:spPr>
            <a:xfrm>
              <a:off x="1178813" y="3737609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78813" y="3737609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63427" y="5383853"/>
            <a:ext cx="735753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Девочки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60449" y="2999079"/>
            <a:ext cx="2088049" cy="2087118"/>
            <a:chOff x="2559613" y="2044826"/>
            <a:chExt cx="1423670" cy="1423035"/>
          </a:xfrm>
        </p:grpSpPr>
        <p:sp>
          <p:nvSpPr>
            <p:cNvPr id="21" name="object 21"/>
            <p:cNvSpPr/>
            <p:nvPr/>
          </p:nvSpPr>
          <p:spPr>
            <a:xfrm>
              <a:off x="3271266" y="2054351"/>
              <a:ext cx="702310" cy="718185"/>
            </a:xfrm>
            <a:custGeom>
              <a:avLst/>
              <a:gdLst/>
              <a:ahLst/>
              <a:cxnLst/>
              <a:rect l="l" t="t" r="r" b="b"/>
              <a:pathLst>
                <a:path w="702310" h="718185">
                  <a:moveTo>
                    <a:pt x="0" y="0"/>
                  </a:moveTo>
                  <a:lnTo>
                    <a:pt x="0" y="701929"/>
                  </a:lnTo>
                  <a:lnTo>
                    <a:pt x="701801" y="717931"/>
                  </a:lnTo>
                  <a:lnTo>
                    <a:pt x="701929" y="701929"/>
                  </a:lnTo>
                  <a:lnTo>
                    <a:pt x="700309" y="653877"/>
                  </a:lnTo>
                  <a:lnTo>
                    <a:pt x="695522" y="606694"/>
                  </a:lnTo>
                  <a:lnTo>
                    <a:pt x="687671" y="560483"/>
                  </a:lnTo>
                  <a:lnTo>
                    <a:pt x="676860" y="515349"/>
                  </a:lnTo>
                  <a:lnTo>
                    <a:pt x="663193" y="471397"/>
                  </a:lnTo>
                  <a:lnTo>
                    <a:pt x="646777" y="428732"/>
                  </a:lnTo>
                  <a:lnTo>
                    <a:pt x="627714" y="387457"/>
                  </a:lnTo>
                  <a:lnTo>
                    <a:pt x="606109" y="347678"/>
                  </a:lnTo>
                  <a:lnTo>
                    <a:pt x="582068" y="309500"/>
                  </a:lnTo>
                  <a:lnTo>
                    <a:pt x="555693" y="273026"/>
                  </a:lnTo>
                  <a:lnTo>
                    <a:pt x="527090" y="238362"/>
                  </a:lnTo>
                  <a:lnTo>
                    <a:pt x="496363" y="205612"/>
                  </a:lnTo>
                  <a:lnTo>
                    <a:pt x="463617" y="174881"/>
                  </a:lnTo>
                  <a:lnTo>
                    <a:pt x="428956" y="146274"/>
                  </a:lnTo>
                  <a:lnTo>
                    <a:pt x="392484" y="119894"/>
                  </a:lnTo>
                  <a:lnTo>
                    <a:pt x="354306" y="95847"/>
                  </a:lnTo>
                  <a:lnTo>
                    <a:pt x="314527" y="74237"/>
                  </a:lnTo>
                  <a:lnTo>
                    <a:pt x="273250" y="55169"/>
                  </a:lnTo>
                  <a:lnTo>
                    <a:pt x="230581" y="38748"/>
                  </a:lnTo>
                  <a:lnTo>
                    <a:pt x="186623" y="25077"/>
                  </a:lnTo>
                  <a:lnTo>
                    <a:pt x="141482" y="14263"/>
                  </a:lnTo>
                  <a:lnTo>
                    <a:pt x="95261" y="6408"/>
                  </a:lnTo>
                  <a:lnTo>
                    <a:pt x="48065" y="1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1266" y="2054351"/>
              <a:ext cx="702310" cy="718185"/>
            </a:xfrm>
            <a:custGeom>
              <a:avLst/>
              <a:gdLst/>
              <a:ahLst/>
              <a:cxnLst/>
              <a:rect l="l" t="t" r="r" b="b"/>
              <a:pathLst>
                <a:path w="702310" h="718185">
                  <a:moveTo>
                    <a:pt x="0" y="0"/>
                  </a:moveTo>
                  <a:lnTo>
                    <a:pt x="48065" y="1619"/>
                  </a:lnTo>
                  <a:lnTo>
                    <a:pt x="95261" y="6408"/>
                  </a:lnTo>
                  <a:lnTo>
                    <a:pt x="141482" y="14263"/>
                  </a:lnTo>
                  <a:lnTo>
                    <a:pt x="186623" y="25077"/>
                  </a:lnTo>
                  <a:lnTo>
                    <a:pt x="230581" y="38748"/>
                  </a:lnTo>
                  <a:lnTo>
                    <a:pt x="273250" y="55169"/>
                  </a:lnTo>
                  <a:lnTo>
                    <a:pt x="314527" y="74237"/>
                  </a:lnTo>
                  <a:lnTo>
                    <a:pt x="354306" y="95847"/>
                  </a:lnTo>
                  <a:lnTo>
                    <a:pt x="392484" y="119894"/>
                  </a:lnTo>
                  <a:lnTo>
                    <a:pt x="428956" y="146274"/>
                  </a:lnTo>
                  <a:lnTo>
                    <a:pt x="463617" y="174881"/>
                  </a:lnTo>
                  <a:lnTo>
                    <a:pt x="496363" y="205612"/>
                  </a:lnTo>
                  <a:lnTo>
                    <a:pt x="527090" y="238362"/>
                  </a:lnTo>
                  <a:lnTo>
                    <a:pt x="555693" y="273026"/>
                  </a:lnTo>
                  <a:lnTo>
                    <a:pt x="582068" y="309500"/>
                  </a:lnTo>
                  <a:lnTo>
                    <a:pt x="606109" y="347678"/>
                  </a:lnTo>
                  <a:lnTo>
                    <a:pt x="627714" y="387457"/>
                  </a:lnTo>
                  <a:lnTo>
                    <a:pt x="646777" y="428732"/>
                  </a:lnTo>
                  <a:lnTo>
                    <a:pt x="663193" y="471397"/>
                  </a:lnTo>
                  <a:lnTo>
                    <a:pt x="676860" y="515349"/>
                  </a:lnTo>
                  <a:lnTo>
                    <a:pt x="687671" y="560483"/>
                  </a:lnTo>
                  <a:lnTo>
                    <a:pt x="695522" y="606694"/>
                  </a:lnTo>
                  <a:lnTo>
                    <a:pt x="700309" y="653877"/>
                  </a:lnTo>
                  <a:lnTo>
                    <a:pt x="701929" y="701929"/>
                  </a:lnTo>
                  <a:lnTo>
                    <a:pt x="701929" y="707263"/>
                  </a:lnTo>
                  <a:lnTo>
                    <a:pt x="701929" y="712597"/>
                  </a:lnTo>
                  <a:lnTo>
                    <a:pt x="701801" y="717931"/>
                  </a:lnTo>
                  <a:lnTo>
                    <a:pt x="0" y="70192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80766" y="2756280"/>
              <a:ext cx="892810" cy="702310"/>
            </a:xfrm>
            <a:custGeom>
              <a:avLst/>
              <a:gdLst/>
              <a:ahLst/>
              <a:cxnLst/>
              <a:rect l="l" t="t" r="r" b="b"/>
              <a:pathLst>
                <a:path w="892810" h="702310">
                  <a:moveTo>
                    <a:pt x="190499" y="0"/>
                  </a:moveTo>
                  <a:lnTo>
                    <a:pt x="0" y="675639"/>
                  </a:lnTo>
                  <a:lnTo>
                    <a:pt x="42912" y="686353"/>
                  </a:lnTo>
                  <a:lnTo>
                    <a:pt x="86407" y="694293"/>
                  </a:lnTo>
                  <a:lnTo>
                    <a:pt x="130355" y="699446"/>
                  </a:lnTo>
                  <a:lnTo>
                    <a:pt x="174624" y="701801"/>
                  </a:lnTo>
                  <a:lnTo>
                    <a:pt x="222697" y="701284"/>
                  </a:lnTo>
                  <a:lnTo>
                    <a:pt x="269975" y="697577"/>
                  </a:lnTo>
                  <a:lnTo>
                    <a:pt x="316351" y="690784"/>
                  </a:lnTo>
                  <a:lnTo>
                    <a:pt x="361718" y="681005"/>
                  </a:lnTo>
                  <a:lnTo>
                    <a:pt x="405969" y="668344"/>
                  </a:lnTo>
                  <a:lnTo>
                    <a:pt x="448996" y="652903"/>
                  </a:lnTo>
                  <a:lnTo>
                    <a:pt x="490693" y="634783"/>
                  </a:lnTo>
                  <a:lnTo>
                    <a:pt x="530954" y="614087"/>
                  </a:lnTo>
                  <a:lnTo>
                    <a:pt x="569669" y="590917"/>
                  </a:lnTo>
                  <a:lnTo>
                    <a:pt x="606734" y="565376"/>
                  </a:lnTo>
                  <a:lnTo>
                    <a:pt x="642040" y="537565"/>
                  </a:lnTo>
                  <a:lnTo>
                    <a:pt x="675481" y="507587"/>
                  </a:lnTo>
                  <a:lnTo>
                    <a:pt x="706949" y="475544"/>
                  </a:lnTo>
                  <a:lnTo>
                    <a:pt x="736338" y="441537"/>
                  </a:lnTo>
                  <a:lnTo>
                    <a:pt x="763540" y="405671"/>
                  </a:lnTo>
                  <a:lnTo>
                    <a:pt x="788448" y="368045"/>
                  </a:lnTo>
                  <a:lnTo>
                    <a:pt x="810956" y="328764"/>
                  </a:lnTo>
                  <a:lnTo>
                    <a:pt x="830957" y="287928"/>
                  </a:lnTo>
                  <a:lnTo>
                    <a:pt x="848342" y="245641"/>
                  </a:lnTo>
                  <a:lnTo>
                    <a:pt x="863006" y="202004"/>
                  </a:lnTo>
                  <a:lnTo>
                    <a:pt x="874840" y="157119"/>
                  </a:lnTo>
                  <a:lnTo>
                    <a:pt x="883739" y="111089"/>
                  </a:lnTo>
                  <a:lnTo>
                    <a:pt x="889595" y="64016"/>
                  </a:lnTo>
                  <a:lnTo>
                    <a:pt x="892301" y="16001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0766" y="2756280"/>
              <a:ext cx="892810" cy="702310"/>
            </a:xfrm>
            <a:custGeom>
              <a:avLst/>
              <a:gdLst/>
              <a:ahLst/>
              <a:cxnLst/>
              <a:rect l="l" t="t" r="r" b="b"/>
              <a:pathLst>
                <a:path w="892810" h="702310">
                  <a:moveTo>
                    <a:pt x="892301" y="16001"/>
                  </a:moveTo>
                  <a:lnTo>
                    <a:pt x="889595" y="64016"/>
                  </a:lnTo>
                  <a:lnTo>
                    <a:pt x="883739" y="111089"/>
                  </a:lnTo>
                  <a:lnTo>
                    <a:pt x="874840" y="157119"/>
                  </a:lnTo>
                  <a:lnTo>
                    <a:pt x="863006" y="202004"/>
                  </a:lnTo>
                  <a:lnTo>
                    <a:pt x="848342" y="245641"/>
                  </a:lnTo>
                  <a:lnTo>
                    <a:pt x="830957" y="287928"/>
                  </a:lnTo>
                  <a:lnTo>
                    <a:pt x="810956" y="328764"/>
                  </a:lnTo>
                  <a:lnTo>
                    <a:pt x="788448" y="368045"/>
                  </a:lnTo>
                  <a:lnTo>
                    <a:pt x="763540" y="405671"/>
                  </a:lnTo>
                  <a:lnTo>
                    <a:pt x="736338" y="441537"/>
                  </a:lnTo>
                  <a:lnTo>
                    <a:pt x="706949" y="475544"/>
                  </a:lnTo>
                  <a:lnTo>
                    <a:pt x="675481" y="507587"/>
                  </a:lnTo>
                  <a:lnTo>
                    <a:pt x="642040" y="537565"/>
                  </a:lnTo>
                  <a:lnTo>
                    <a:pt x="606734" y="565376"/>
                  </a:lnTo>
                  <a:lnTo>
                    <a:pt x="569669" y="590917"/>
                  </a:lnTo>
                  <a:lnTo>
                    <a:pt x="530954" y="614087"/>
                  </a:lnTo>
                  <a:lnTo>
                    <a:pt x="490693" y="634783"/>
                  </a:lnTo>
                  <a:lnTo>
                    <a:pt x="448996" y="652903"/>
                  </a:lnTo>
                  <a:lnTo>
                    <a:pt x="405969" y="668344"/>
                  </a:lnTo>
                  <a:lnTo>
                    <a:pt x="361718" y="681005"/>
                  </a:lnTo>
                  <a:lnTo>
                    <a:pt x="316351" y="690784"/>
                  </a:lnTo>
                  <a:lnTo>
                    <a:pt x="269975" y="697577"/>
                  </a:lnTo>
                  <a:lnTo>
                    <a:pt x="222697" y="701284"/>
                  </a:lnTo>
                  <a:lnTo>
                    <a:pt x="174624" y="701801"/>
                  </a:lnTo>
                  <a:lnTo>
                    <a:pt x="130355" y="699446"/>
                  </a:lnTo>
                  <a:lnTo>
                    <a:pt x="86407" y="694293"/>
                  </a:lnTo>
                  <a:lnTo>
                    <a:pt x="42912" y="686353"/>
                  </a:lnTo>
                  <a:lnTo>
                    <a:pt x="0" y="675639"/>
                  </a:lnTo>
                  <a:lnTo>
                    <a:pt x="190499" y="0"/>
                  </a:lnTo>
                  <a:lnTo>
                    <a:pt x="892301" y="160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69138" y="2231262"/>
              <a:ext cx="702310" cy="1200785"/>
            </a:xfrm>
            <a:custGeom>
              <a:avLst/>
              <a:gdLst/>
              <a:ahLst/>
              <a:cxnLst/>
              <a:rect l="l" t="t" r="r" b="b"/>
              <a:pathLst>
                <a:path w="702310" h="1200785">
                  <a:moveTo>
                    <a:pt x="236291" y="0"/>
                  </a:moveTo>
                  <a:lnTo>
                    <a:pt x="199893" y="34668"/>
                  </a:lnTo>
                  <a:lnTo>
                    <a:pt x="166201" y="71699"/>
                  </a:lnTo>
                  <a:lnTo>
                    <a:pt x="135317" y="110933"/>
                  </a:lnTo>
                  <a:lnTo>
                    <a:pt x="107339" y="152209"/>
                  </a:lnTo>
                  <a:lnTo>
                    <a:pt x="82367" y="195366"/>
                  </a:lnTo>
                  <a:lnTo>
                    <a:pt x="60501" y="240244"/>
                  </a:lnTo>
                  <a:lnTo>
                    <a:pt x="41842" y="286681"/>
                  </a:lnTo>
                  <a:lnTo>
                    <a:pt x="26487" y="334518"/>
                  </a:lnTo>
                  <a:lnTo>
                    <a:pt x="15009" y="381213"/>
                  </a:lnTo>
                  <a:lnTo>
                    <a:pt x="6817" y="427934"/>
                  </a:lnTo>
                  <a:lnTo>
                    <a:pt x="1838" y="474549"/>
                  </a:lnTo>
                  <a:lnTo>
                    <a:pt x="0" y="520931"/>
                  </a:lnTo>
                  <a:lnTo>
                    <a:pt x="1230" y="566950"/>
                  </a:lnTo>
                  <a:lnTo>
                    <a:pt x="5457" y="612477"/>
                  </a:lnTo>
                  <a:lnTo>
                    <a:pt x="12608" y="657383"/>
                  </a:lnTo>
                  <a:lnTo>
                    <a:pt x="22611" y="701538"/>
                  </a:lnTo>
                  <a:lnTo>
                    <a:pt x="35395" y="744814"/>
                  </a:lnTo>
                  <a:lnTo>
                    <a:pt x="50885" y="787082"/>
                  </a:lnTo>
                  <a:lnTo>
                    <a:pt x="69012" y="828212"/>
                  </a:lnTo>
                  <a:lnTo>
                    <a:pt x="89701" y="868076"/>
                  </a:lnTo>
                  <a:lnTo>
                    <a:pt x="112882" y="906544"/>
                  </a:lnTo>
                  <a:lnTo>
                    <a:pt x="138482" y="943488"/>
                  </a:lnTo>
                  <a:lnTo>
                    <a:pt x="166428" y="978777"/>
                  </a:lnTo>
                  <a:lnTo>
                    <a:pt x="196648" y="1012284"/>
                  </a:lnTo>
                  <a:lnTo>
                    <a:pt x="229071" y="1043878"/>
                  </a:lnTo>
                  <a:lnTo>
                    <a:pt x="263624" y="1073431"/>
                  </a:lnTo>
                  <a:lnTo>
                    <a:pt x="300235" y="1100814"/>
                  </a:lnTo>
                  <a:lnTo>
                    <a:pt x="338831" y="1125898"/>
                  </a:lnTo>
                  <a:lnTo>
                    <a:pt x="379340" y="1148553"/>
                  </a:lnTo>
                  <a:lnTo>
                    <a:pt x="421691" y="1168651"/>
                  </a:lnTo>
                  <a:lnTo>
                    <a:pt x="465811" y="1186062"/>
                  </a:lnTo>
                  <a:lnTo>
                    <a:pt x="511627" y="1200658"/>
                  </a:lnTo>
                  <a:lnTo>
                    <a:pt x="702127" y="525018"/>
                  </a:lnTo>
                  <a:lnTo>
                    <a:pt x="236291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569138" y="2231262"/>
              <a:ext cx="702310" cy="1200785"/>
            </a:xfrm>
            <a:custGeom>
              <a:avLst/>
              <a:gdLst/>
              <a:ahLst/>
              <a:cxnLst/>
              <a:rect l="l" t="t" r="r" b="b"/>
              <a:pathLst>
                <a:path w="702310" h="1200785">
                  <a:moveTo>
                    <a:pt x="511627" y="1200658"/>
                  </a:moveTo>
                  <a:lnTo>
                    <a:pt x="465811" y="1186062"/>
                  </a:lnTo>
                  <a:lnTo>
                    <a:pt x="421691" y="1168651"/>
                  </a:lnTo>
                  <a:lnTo>
                    <a:pt x="379340" y="1148553"/>
                  </a:lnTo>
                  <a:lnTo>
                    <a:pt x="338831" y="1125898"/>
                  </a:lnTo>
                  <a:lnTo>
                    <a:pt x="300235" y="1100814"/>
                  </a:lnTo>
                  <a:lnTo>
                    <a:pt x="263624" y="1073431"/>
                  </a:lnTo>
                  <a:lnTo>
                    <a:pt x="229071" y="1043878"/>
                  </a:lnTo>
                  <a:lnTo>
                    <a:pt x="196648" y="1012284"/>
                  </a:lnTo>
                  <a:lnTo>
                    <a:pt x="166428" y="978777"/>
                  </a:lnTo>
                  <a:lnTo>
                    <a:pt x="138482" y="943488"/>
                  </a:lnTo>
                  <a:lnTo>
                    <a:pt x="112882" y="906544"/>
                  </a:lnTo>
                  <a:lnTo>
                    <a:pt x="89701" y="868076"/>
                  </a:lnTo>
                  <a:lnTo>
                    <a:pt x="69012" y="828212"/>
                  </a:lnTo>
                  <a:lnTo>
                    <a:pt x="50885" y="787082"/>
                  </a:lnTo>
                  <a:lnTo>
                    <a:pt x="35395" y="744814"/>
                  </a:lnTo>
                  <a:lnTo>
                    <a:pt x="22611" y="701538"/>
                  </a:lnTo>
                  <a:lnTo>
                    <a:pt x="12608" y="657383"/>
                  </a:lnTo>
                  <a:lnTo>
                    <a:pt x="5457" y="612477"/>
                  </a:lnTo>
                  <a:lnTo>
                    <a:pt x="1230" y="566950"/>
                  </a:lnTo>
                  <a:lnTo>
                    <a:pt x="0" y="520931"/>
                  </a:lnTo>
                  <a:lnTo>
                    <a:pt x="1838" y="474549"/>
                  </a:lnTo>
                  <a:lnTo>
                    <a:pt x="6817" y="427934"/>
                  </a:lnTo>
                  <a:lnTo>
                    <a:pt x="15009" y="381213"/>
                  </a:lnTo>
                  <a:lnTo>
                    <a:pt x="26487" y="334518"/>
                  </a:lnTo>
                  <a:lnTo>
                    <a:pt x="41842" y="286681"/>
                  </a:lnTo>
                  <a:lnTo>
                    <a:pt x="60501" y="240244"/>
                  </a:lnTo>
                  <a:lnTo>
                    <a:pt x="82367" y="195366"/>
                  </a:lnTo>
                  <a:lnTo>
                    <a:pt x="107339" y="152209"/>
                  </a:lnTo>
                  <a:lnTo>
                    <a:pt x="135317" y="110933"/>
                  </a:lnTo>
                  <a:lnTo>
                    <a:pt x="166201" y="71699"/>
                  </a:lnTo>
                  <a:lnTo>
                    <a:pt x="199893" y="34668"/>
                  </a:lnTo>
                  <a:lnTo>
                    <a:pt x="236291" y="0"/>
                  </a:lnTo>
                  <a:lnTo>
                    <a:pt x="702127" y="525018"/>
                  </a:lnTo>
                  <a:lnTo>
                    <a:pt x="511627" y="120065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805430" y="2054351"/>
              <a:ext cx="466090" cy="702310"/>
            </a:xfrm>
            <a:custGeom>
              <a:avLst/>
              <a:gdLst/>
              <a:ahLst/>
              <a:cxnLst/>
              <a:rect l="l" t="t" r="r" b="b"/>
              <a:pathLst>
                <a:path w="466089" h="702310">
                  <a:moveTo>
                    <a:pt x="465835" y="0"/>
                  </a:moveTo>
                  <a:lnTo>
                    <a:pt x="414535" y="1877"/>
                  </a:lnTo>
                  <a:lnTo>
                    <a:pt x="363780" y="7462"/>
                  </a:lnTo>
                  <a:lnTo>
                    <a:pt x="313760" y="16682"/>
                  </a:lnTo>
                  <a:lnTo>
                    <a:pt x="264663" y="29463"/>
                  </a:lnTo>
                  <a:lnTo>
                    <a:pt x="216677" y="45735"/>
                  </a:lnTo>
                  <a:lnTo>
                    <a:pt x="169991" y="65425"/>
                  </a:lnTo>
                  <a:lnTo>
                    <a:pt x="124791" y="88459"/>
                  </a:lnTo>
                  <a:lnTo>
                    <a:pt x="81267" y="114767"/>
                  </a:lnTo>
                  <a:lnTo>
                    <a:pt x="39607" y="144275"/>
                  </a:lnTo>
                  <a:lnTo>
                    <a:pt x="0" y="176911"/>
                  </a:lnTo>
                  <a:lnTo>
                    <a:pt x="465835" y="701929"/>
                  </a:lnTo>
                  <a:lnTo>
                    <a:pt x="4658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5430" y="2054351"/>
              <a:ext cx="466090" cy="702310"/>
            </a:xfrm>
            <a:custGeom>
              <a:avLst/>
              <a:gdLst/>
              <a:ahLst/>
              <a:cxnLst/>
              <a:rect l="l" t="t" r="r" b="b"/>
              <a:pathLst>
                <a:path w="466089" h="702310">
                  <a:moveTo>
                    <a:pt x="0" y="176911"/>
                  </a:moveTo>
                  <a:lnTo>
                    <a:pt x="39607" y="144275"/>
                  </a:lnTo>
                  <a:lnTo>
                    <a:pt x="81267" y="114767"/>
                  </a:lnTo>
                  <a:lnTo>
                    <a:pt x="124791" y="88459"/>
                  </a:lnTo>
                  <a:lnTo>
                    <a:pt x="169991" y="65425"/>
                  </a:lnTo>
                  <a:lnTo>
                    <a:pt x="216677" y="45735"/>
                  </a:lnTo>
                  <a:lnTo>
                    <a:pt x="264663" y="29463"/>
                  </a:lnTo>
                  <a:lnTo>
                    <a:pt x="313760" y="16682"/>
                  </a:lnTo>
                  <a:lnTo>
                    <a:pt x="363780" y="7462"/>
                  </a:lnTo>
                  <a:lnTo>
                    <a:pt x="414535" y="1877"/>
                  </a:lnTo>
                  <a:lnTo>
                    <a:pt x="465835" y="0"/>
                  </a:lnTo>
                  <a:lnTo>
                    <a:pt x="465835" y="701929"/>
                  </a:lnTo>
                  <a:lnTo>
                    <a:pt x="0" y="17691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41511" y="4377565"/>
            <a:ext cx="48895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243847"/>
                </a:solidFill>
                <a:latin typeface="Arial"/>
                <a:cs typeface="Arial"/>
              </a:rPr>
              <a:t>29%</a:t>
            </a:r>
            <a:endParaRPr sz="176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68030" y="4042731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243847"/>
                </a:solidFill>
                <a:latin typeface="Arial"/>
                <a:cs typeface="Arial"/>
              </a:rPr>
              <a:t>34%</a:t>
            </a:r>
            <a:endParaRPr sz="176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44500" y="3189817"/>
            <a:ext cx="1240535" cy="53177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lnSpc>
                <a:spcPts val="2046"/>
              </a:lnSpc>
              <a:spcBef>
                <a:spcPts val="147"/>
              </a:spcBef>
            </a:pPr>
            <a:r>
              <a:rPr sz="1760" b="1" spc="-37" dirty="0">
                <a:solidFill>
                  <a:srgbClr val="243847"/>
                </a:solidFill>
                <a:latin typeface="Arial"/>
                <a:cs typeface="Arial"/>
              </a:rPr>
              <a:t>12%</a:t>
            </a:r>
            <a:endParaRPr sz="1760">
              <a:latin typeface="Arial"/>
              <a:cs typeface="Arial"/>
            </a:endParaRPr>
          </a:p>
          <a:p>
            <a:pPr marL="771162">
              <a:lnSpc>
                <a:spcPts val="2046"/>
              </a:lnSpc>
            </a:pPr>
            <a:r>
              <a:rPr sz="1760" b="1" spc="-37" dirty="0">
                <a:solidFill>
                  <a:srgbClr val="243847"/>
                </a:solidFill>
                <a:latin typeface="Arial"/>
                <a:cs typeface="Arial"/>
              </a:rPr>
              <a:t>25%</a:t>
            </a:r>
            <a:endParaRPr sz="176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5304" y="2254199"/>
            <a:ext cx="900599" cy="335669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2053" spc="-15" dirty="0">
                <a:solidFill>
                  <a:srgbClr val="585858"/>
                </a:solidFill>
                <a:latin typeface="Calibri"/>
                <a:cs typeface="Calibri"/>
              </a:rPr>
              <a:t>Возраст</a:t>
            </a:r>
            <a:endParaRPr sz="2053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78757" y="5745022"/>
            <a:ext cx="1827276" cy="350181"/>
            <a:chOff x="2435732" y="3917060"/>
            <a:chExt cx="1245870" cy="238760"/>
          </a:xfrm>
        </p:grpSpPr>
        <p:sp>
          <p:nvSpPr>
            <p:cNvPr id="34" name="object 34"/>
            <p:cNvSpPr/>
            <p:nvPr/>
          </p:nvSpPr>
          <p:spPr>
            <a:xfrm>
              <a:off x="2445257" y="3926585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70104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70104" y="68579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445257" y="3926585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0" y="68579"/>
                  </a:moveTo>
                  <a:lnTo>
                    <a:pt x="70104" y="68579"/>
                  </a:lnTo>
                  <a:lnTo>
                    <a:pt x="70104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601973" y="3926585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70103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70103" y="68579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601973" y="3926585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79">
                  <a:moveTo>
                    <a:pt x="0" y="68579"/>
                  </a:moveTo>
                  <a:lnTo>
                    <a:pt x="70103" y="68579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685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445257" y="4075937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4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4" y="70103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445257" y="4075937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0" y="70103"/>
                  </a:moveTo>
                  <a:lnTo>
                    <a:pt x="70104" y="70103"/>
                  </a:lnTo>
                  <a:lnTo>
                    <a:pt x="70104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722371" y="5659227"/>
            <a:ext cx="1288034" cy="45388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lnSpc>
                <a:spcPts val="1745"/>
              </a:lnSpc>
              <a:spcBef>
                <a:spcPts val="139"/>
              </a:spcBef>
            </a:pP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467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467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младше</a:t>
            </a:r>
            <a:endParaRPr sz="1467">
              <a:latin typeface="Calibri"/>
              <a:cs typeface="Calibri"/>
            </a:endParaRPr>
          </a:p>
          <a:p>
            <a:pPr marL="18627">
              <a:lnSpc>
                <a:spcPts val="1745"/>
              </a:lnSpc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11-</a:t>
            </a: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15 </a:t>
            </a:r>
            <a:r>
              <a:rPr sz="1467" b="1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75274" y="5964073"/>
            <a:ext cx="131318" cy="131318"/>
            <a:chOff x="3592448" y="4066413"/>
            <a:chExt cx="89535" cy="89535"/>
          </a:xfrm>
        </p:grpSpPr>
        <p:sp>
          <p:nvSpPr>
            <p:cNvPr id="42" name="object 42"/>
            <p:cNvSpPr/>
            <p:nvPr/>
          </p:nvSpPr>
          <p:spPr>
            <a:xfrm>
              <a:off x="3601973" y="407593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601973" y="407593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418885" y="5659227"/>
            <a:ext cx="778595" cy="45388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lnSpc>
                <a:spcPts val="1745"/>
              </a:lnSpc>
              <a:spcBef>
                <a:spcPts val="139"/>
              </a:spcBef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7-</a:t>
            </a: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467" b="1" spc="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467">
              <a:latin typeface="Calibri"/>
              <a:cs typeface="Calibri"/>
            </a:endParaRPr>
          </a:p>
          <a:p>
            <a:pPr marL="18627">
              <a:lnSpc>
                <a:spcPts val="1745"/>
              </a:lnSpc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16-</a:t>
            </a: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r>
              <a:rPr sz="1467" b="1" spc="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387074" y="3069116"/>
            <a:ext cx="2037757" cy="2037757"/>
            <a:chOff x="5032312" y="2092579"/>
            <a:chExt cx="1389380" cy="1389380"/>
          </a:xfrm>
        </p:grpSpPr>
        <p:sp>
          <p:nvSpPr>
            <p:cNvPr id="46" name="object 46"/>
            <p:cNvSpPr/>
            <p:nvPr/>
          </p:nvSpPr>
          <p:spPr>
            <a:xfrm>
              <a:off x="5726938" y="2102104"/>
              <a:ext cx="191135" cy="685165"/>
            </a:xfrm>
            <a:custGeom>
              <a:avLst/>
              <a:gdLst/>
              <a:ahLst/>
              <a:cxnLst/>
              <a:rect l="l" t="t" r="r" b="b"/>
              <a:pathLst>
                <a:path w="191135" h="685164">
                  <a:moveTo>
                    <a:pt x="0" y="0"/>
                  </a:moveTo>
                  <a:lnTo>
                    <a:pt x="0" y="684910"/>
                  </a:lnTo>
                  <a:lnTo>
                    <a:pt x="190626" y="27050"/>
                  </a:lnTo>
                  <a:lnTo>
                    <a:pt x="143767" y="15269"/>
                  </a:lnTo>
                  <a:lnTo>
                    <a:pt x="96265" y="6810"/>
                  </a:lnTo>
                  <a:lnTo>
                    <a:pt x="48287" y="1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6938" y="2102104"/>
              <a:ext cx="191135" cy="685165"/>
            </a:xfrm>
            <a:custGeom>
              <a:avLst/>
              <a:gdLst/>
              <a:ahLst/>
              <a:cxnLst/>
              <a:rect l="l" t="t" r="r" b="b"/>
              <a:pathLst>
                <a:path w="191135" h="685164">
                  <a:moveTo>
                    <a:pt x="0" y="0"/>
                  </a:moveTo>
                  <a:lnTo>
                    <a:pt x="48287" y="1708"/>
                  </a:lnTo>
                  <a:lnTo>
                    <a:pt x="96265" y="6810"/>
                  </a:lnTo>
                  <a:lnTo>
                    <a:pt x="143767" y="15269"/>
                  </a:lnTo>
                  <a:lnTo>
                    <a:pt x="190626" y="27050"/>
                  </a:lnTo>
                  <a:lnTo>
                    <a:pt x="0" y="68491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041837" y="2102104"/>
              <a:ext cx="1370330" cy="1370330"/>
            </a:xfrm>
            <a:custGeom>
              <a:avLst/>
              <a:gdLst/>
              <a:ahLst/>
              <a:cxnLst/>
              <a:rect l="l" t="t" r="r" b="b"/>
              <a:pathLst>
                <a:path w="1370329" h="1370329">
                  <a:moveTo>
                    <a:pt x="685100" y="0"/>
                  </a:moveTo>
                  <a:lnTo>
                    <a:pt x="637299" y="1658"/>
                  </a:lnTo>
                  <a:lnTo>
                    <a:pt x="590235" y="6570"/>
                  </a:lnTo>
                  <a:lnTo>
                    <a:pt x="544035" y="14639"/>
                  </a:lnTo>
                  <a:lnTo>
                    <a:pt x="498828" y="25768"/>
                  </a:lnTo>
                  <a:lnTo>
                    <a:pt x="454743" y="39861"/>
                  </a:lnTo>
                  <a:lnTo>
                    <a:pt x="411908" y="56821"/>
                  </a:lnTo>
                  <a:lnTo>
                    <a:pt x="370452" y="76552"/>
                  </a:lnTo>
                  <a:lnTo>
                    <a:pt x="330502" y="98956"/>
                  </a:lnTo>
                  <a:lnTo>
                    <a:pt x="292188" y="123938"/>
                  </a:lnTo>
                  <a:lnTo>
                    <a:pt x="255637" y="151401"/>
                  </a:lnTo>
                  <a:lnTo>
                    <a:pt x="220979" y="181249"/>
                  </a:lnTo>
                  <a:lnTo>
                    <a:pt x="188341" y="213384"/>
                  </a:lnTo>
                  <a:lnTo>
                    <a:pt x="157852" y="247711"/>
                  </a:lnTo>
                  <a:lnTo>
                    <a:pt x="129641" y="284133"/>
                  </a:lnTo>
                  <a:lnTo>
                    <a:pt x="103835" y="322552"/>
                  </a:lnTo>
                  <a:lnTo>
                    <a:pt x="80564" y="362874"/>
                  </a:lnTo>
                  <a:lnTo>
                    <a:pt x="59955" y="405001"/>
                  </a:lnTo>
                  <a:lnTo>
                    <a:pt x="42138" y="448836"/>
                  </a:lnTo>
                  <a:lnTo>
                    <a:pt x="27240" y="494283"/>
                  </a:lnTo>
                  <a:lnTo>
                    <a:pt x="15278" y="541746"/>
                  </a:lnTo>
                  <a:lnTo>
                    <a:pt x="6803" y="589253"/>
                  </a:lnTo>
                  <a:lnTo>
                    <a:pt x="1736" y="636659"/>
                  </a:lnTo>
                  <a:lnTo>
                    <a:pt x="0" y="683823"/>
                  </a:lnTo>
                  <a:lnTo>
                    <a:pt x="1513" y="730599"/>
                  </a:lnTo>
                  <a:lnTo>
                    <a:pt x="6198" y="776845"/>
                  </a:lnTo>
                  <a:lnTo>
                    <a:pt x="13975" y="822417"/>
                  </a:lnTo>
                  <a:lnTo>
                    <a:pt x="24765" y="867171"/>
                  </a:lnTo>
                  <a:lnTo>
                    <a:pt x="38490" y="910965"/>
                  </a:lnTo>
                  <a:lnTo>
                    <a:pt x="55070" y="953653"/>
                  </a:lnTo>
                  <a:lnTo>
                    <a:pt x="74426" y="995094"/>
                  </a:lnTo>
                  <a:lnTo>
                    <a:pt x="96479" y="1035142"/>
                  </a:lnTo>
                  <a:lnTo>
                    <a:pt x="121151" y="1073656"/>
                  </a:lnTo>
                  <a:lnTo>
                    <a:pt x="148361" y="1110490"/>
                  </a:lnTo>
                  <a:lnTo>
                    <a:pt x="178032" y="1145503"/>
                  </a:lnTo>
                  <a:lnTo>
                    <a:pt x="210083" y="1178549"/>
                  </a:lnTo>
                  <a:lnTo>
                    <a:pt x="244437" y="1209486"/>
                  </a:lnTo>
                  <a:lnTo>
                    <a:pt x="281013" y="1238170"/>
                  </a:lnTo>
                  <a:lnTo>
                    <a:pt x="319734" y="1264457"/>
                  </a:lnTo>
                  <a:lnTo>
                    <a:pt x="360519" y="1288205"/>
                  </a:lnTo>
                  <a:lnTo>
                    <a:pt x="403290" y="1309268"/>
                  </a:lnTo>
                  <a:lnTo>
                    <a:pt x="447968" y="1327505"/>
                  </a:lnTo>
                  <a:lnTo>
                    <a:pt x="494473" y="1342770"/>
                  </a:lnTo>
                  <a:lnTo>
                    <a:pt x="541921" y="1354749"/>
                  </a:lnTo>
                  <a:lnTo>
                    <a:pt x="589415" y="1363238"/>
                  </a:lnTo>
                  <a:lnTo>
                    <a:pt x="636812" y="1368318"/>
                  </a:lnTo>
                  <a:lnTo>
                    <a:pt x="683967" y="1370067"/>
                  </a:lnTo>
                  <a:lnTo>
                    <a:pt x="730738" y="1368564"/>
                  </a:lnTo>
                  <a:lnTo>
                    <a:pt x="776981" y="1363889"/>
                  </a:lnTo>
                  <a:lnTo>
                    <a:pt x="822551" y="1356120"/>
                  </a:lnTo>
                  <a:lnTo>
                    <a:pt x="867305" y="1345337"/>
                  </a:lnTo>
                  <a:lnTo>
                    <a:pt x="911099" y="1331619"/>
                  </a:lnTo>
                  <a:lnTo>
                    <a:pt x="953790" y="1315045"/>
                  </a:lnTo>
                  <a:lnTo>
                    <a:pt x="995234" y="1295694"/>
                  </a:lnTo>
                  <a:lnTo>
                    <a:pt x="1035287" y="1273645"/>
                  </a:lnTo>
                  <a:lnTo>
                    <a:pt x="1073805" y="1248977"/>
                  </a:lnTo>
                  <a:lnTo>
                    <a:pt x="1110645" y="1221769"/>
                  </a:lnTo>
                  <a:lnTo>
                    <a:pt x="1145663" y="1192101"/>
                  </a:lnTo>
                  <a:lnTo>
                    <a:pt x="1178714" y="1160051"/>
                  </a:lnTo>
                  <a:lnTo>
                    <a:pt x="1209657" y="1125699"/>
                  </a:lnTo>
                  <a:lnTo>
                    <a:pt x="1238346" y="1089123"/>
                  </a:lnTo>
                  <a:lnTo>
                    <a:pt x="1264638" y="1050403"/>
                  </a:lnTo>
                  <a:lnTo>
                    <a:pt x="1288389" y="1009619"/>
                  </a:lnTo>
                  <a:lnTo>
                    <a:pt x="1309455" y="966848"/>
                  </a:lnTo>
                  <a:lnTo>
                    <a:pt x="1327694" y="922170"/>
                  </a:lnTo>
                  <a:lnTo>
                    <a:pt x="1342960" y="875664"/>
                  </a:lnTo>
                  <a:lnTo>
                    <a:pt x="1354923" y="828202"/>
                  </a:lnTo>
                  <a:lnTo>
                    <a:pt x="1363398" y="780695"/>
                  </a:lnTo>
                  <a:lnTo>
                    <a:pt x="1368464" y="733288"/>
                  </a:lnTo>
                  <a:lnTo>
                    <a:pt x="1370201" y="686125"/>
                  </a:lnTo>
                  <a:lnTo>
                    <a:pt x="1368688" y="639348"/>
                  </a:lnTo>
                  <a:lnTo>
                    <a:pt x="1364003" y="593101"/>
                  </a:lnTo>
                  <a:lnTo>
                    <a:pt x="1356226" y="547527"/>
                  </a:lnTo>
                  <a:lnTo>
                    <a:pt x="1345435" y="502771"/>
                  </a:lnTo>
                  <a:lnTo>
                    <a:pt x="1331711" y="458976"/>
                  </a:lnTo>
                  <a:lnTo>
                    <a:pt x="1315131" y="416284"/>
                  </a:lnTo>
                  <a:lnTo>
                    <a:pt x="1295775" y="374840"/>
                  </a:lnTo>
                  <a:lnTo>
                    <a:pt x="1273721" y="334788"/>
                  </a:lnTo>
                  <a:lnTo>
                    <a:pt x="1249050" y="296269"/>
                  </a:lnTo>
                  <a:lnTo>
                    <a:pt x="1221839" y="259429"/>
                  </a:lnTo>
                  <a:lnTo>
                    <a:pt x="1192169" y="224410"/>
                  </a:lnTo>
                  <a:lnTo>
                    <a:pt x="1160117" y="191356"/>
                  </a:lnTo>
                  <a:lnTo>
                    <a:pt x="1125764" y="160411"/>
                  </a:lnTo>
                  <a:lnTo>
                    <a:pt x="1089187" y="131717"/>
                  </a:lnTo>
                  <a:lnTo>
                    <a:pt x="1050467" y="105419"/>
                  </a:lnTo>
                  <a:lnTo>
                    <a:pt x="1009682" y="81660"/>
                  </a:lnTo>
                  <a:lnTo>
                    <a:pt x="966911" y="60583"/>
                  </a:lnTo>
                  <a:lnTo>
                    <a:pt x="922233" y="42332"/>
                  </a:lnTo>
                  <a:lnTo>
                    <a:pt x="875727" y="27050"/>
                  </a:lnTo>
                  <a:lnTo>
                    <a:pt x="685100" y="684910"/>
                  </a:lnTo>
                  <a:lnTo>
                    <a:pt x="685100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041837" y="2102104"/>
              <a:ext cx="1370330" cy="1370330"/>
            </a:xfrm>
            <a:custGeom>
              <a:avLst/>
              <a:gdLst/>
              <a:ahLst/>
              <a:cxnLst/>
              <a:rect l="l" t="t" r="r" b="b"/>
              <a:pathLst>
                <a:path w="1370329" h="1370329">
                  <a:moveTo>
                    <a:pt x="875727" y="27050"/>
                  </a:moveTo>
                  <a:lnTo>
                    <a:pt x="922233" y="42332"/>
                  </a:lnTo>
                  <a:lnTo>
                    <a:pt x="966911" y="60583"/>
                  </a:lnTo>
                  <a:lnTo>
                    <a:pt x="1009682" y="81660"/>
                  </a:lnTo>
                  <a:lnTo>
                    <a:pt x="1050467" y="105419"/>
                  </a:lnTo>
                  <a:lnTo>
                    <a:pt x="1089187" y="131717"/>
                  </a:lnTo>
                  <a:lnTo>
                    <a:pt x="1125764" y="160411"/>
                  </a:lnTo>
                  <a:lnTo>
                    <a:pt x="1160117" y="191356"/>
                  </a:lnTo>
                  <a:lnTo>
                    <a:pt x="1192169" y="224410"/>
                  </a:lnTo>
                  <a:lnTo>
                    <a:pt x="1221839" y="259429"/>
                  </a:lnTo>
                  <a:lnTo>
                    <a:pt x="1249050" y="296269"/>
                  </a:lnTo>
                  <a:lnTo>
                    <a:pt x="1273721" y="334788"/>
                  </a:lnTo>
                  <a:lnTo>
                    <a:pt x="1295775" y="374840"/>
                  </a:lnTo>
                  <a:lnTo>
                    <a:pt x="1315131" y="416284"/>
                  </a:lnTo>
                  <a:lnTo>
                    <a:pt x="1331711" y="458976"/>
                  </a:lnTo>
                  <a:lnTo>
                    <a:pt x="1345435" y="502771"/>
                  </a:lnTo>
                  <a:lnTo>
                    <a:pt x="1356226" y="547527"/>
                  </a:lnTo>
                  <a:lnTo>
                    <a:pt x="1364003" y="593101"/>
                  </a:lnTo>
                  <a:lnTo>
                    <a:pt x="1368688" y="639348"/>
                  </a:lnTo>
                  <a:lnTo>
                    <a:pt x="1370201" y="686125"/>
                  </a:lnTo>
                  <a:lnTo>
                    <a:pt x="1368464" y="733288"/>
                  </a:lnTo>
                  <a:lnTo>
                    <a:pt x="1363398" y="780695"/>
                  </a:lnTo>
                  <a:lnTo>
                    <a:pt x="1354923" y="828202"/>
                  </a:lnTo>
                  <a:lnTo>
                    <a:pt x="1342960" y="875664"/>
                  </a:lnTo>
                  <a:lnTo>
                    <a:pt x="1327694" y="922170"/>
                  </a:lnTo>
                  <a:lnTo>
                    <a:pt x="1309455" y="966848"/>
                  </a:lnTo>
                  <a:lnTo>
                    <a:pt x="1288389" y="1009619"/>
                  </a:lnTo>
                  <a:lnTo>
                    <a:pt x="1264638" y="1050403"/>
                  </a:lnTo>
                  <a:lnTo>
                    <a:pt x="1238346" y="1089123"/>
                  </a:lnTo>
                  <a:lnTo>
                    <a:pt x="1209657" y="1125699"/>
                  </a:lnTo>
                  <a:lnTo>
                    <a:pt x="1178714" y="1160051"/>
                  </a:lnTo>
                  <a:lnTo>
                    <a:pt x="1145663" y="1192101"/>
                  </a:lnTo>
                  <a:lnTo>
                    <a:pt x="1110645" y="1221769"/>
                  </a:lnTo>
                  <a:lnTo>
                    <a:pt x="1073805" y="1248977"/>
                  </a:lnTo>
                  <a:lnTo>
                    <a:pt x="1035287" y="1273645"/>
                  </a:lnTo>
                  <a:lnTo>
                    <a:pt x="995234" y="1295694"/>
                  </a:lnTo>
                  <a:lnTo>
                    <a:pt x="953790" y="1315045"/>
                  </a:lnTo>
                  <a:lnTo>
                    <a:pt x="911099" y="1331619"/>
                  </a:lnTo>
                  <a:lnTo>
                    <a:pt x="867305" y="1345337"/>
                  </a:lnTo>
                  <a:lnTo>
                    <a:pt x="822551" y="1356120"/>
                  </a:lnTo>
                  <a:lnTo>
                    <a:pt x="776981" y="1363889"/>
                  </a:lnTo>
                  <a:lnTo>
                    <a:pt x="730738" y="1368564"/>
                  </a:lnTo>
                  <a:lnTo>
                    <a:pt x="683967" y="1370067"/>
                  </a:lnTo>
                  <a:lnTo>
                    <a:pt x="636812" y="1368318"/>
                  </a:lnTo>
                  <a:lnTo>
                    <a:pt x="589415" y="1363238"/>
                  </a:lnTo>
                  <a:lnTo>
                    <a:pt x="541921" y="1354749"/>
                  </a:lnTo>
                  <a:lnTo>
                    <a:pt x="494473" y="1342770"/>
                  </a:lnTo>
                  <a:lnTo>
                    <a:pt x="447968" y="1327505"/>
                  </a:lnTo>
                  <a:lnTo>
                    <a:pt x="403290" y="1309268"/>
                  </a:lnTo>
                  <a:lnTo>
                    <a:pt x="360519" y="1288205"/>
                  </a:lnTo>
                  <a:lnTo>
                    <a:pt x="319734" y="1264457"/>
                  </a:lnTo>
                  <a:lnTo>
                    <a:pt x="281013" y="1238170"/>
                  </a:lnTo>
                  <a:lnTo>
                    <a:pt x="244437" y="1209486"/>
                  </a:lnTo>
                  <a:lnTo>
                    <a:pt x="210083" y="1178549"/>
                  </a:lnTo>
                  <a:lnTo>
                    <a:pt x="178032" y="1145503"/>
                  </a:lnTo>
                  <a:lnTo>
                    <a:pt x="148361" y="1110490"/>
                  </a:lnTo>
                  <a:lnTo>
                    <a:pt x="121151" y="1073656"/>
                  </a:lnTo>
                  <a:lnTo>
                    <a:pt x="96479" y="1035142"/>
                  </a:lnTo>
                  <a:lnTo>
                    <a:pt x="74426" y="995094"/>
                  </a:lnTo>
                  <a:lnTo>
                    <a:pt x="55070" y="953653"/>
                  </a:lnTo>
                  <a:lnTo>
                    <a:pt x="38490" y="910965"/>
                  </a:lnTo>
                  <a:lnTo>
                    <a:pt x="24765" y="867171"/>
                  </a:lnTo>
                  <a:lnTo>
                    <a:pt x="13975" y="822417"/>
                  </a:lnTo>
                  <a:lnTo>
                    <a:pt x="6198" y="776845"/>
                  </a:lnTo>
                  <a:lnTo>
                    <a:pt x="1513" y="730599"/>
                  </a:lnTo>
                  <a:lnTo>
                    <a:pt x="0" y="683823"/>
                  </a:lnTo>
                  <a:lnTo>
                    <a:pt x="1736" y="636659"/>
                  </a:lnTo>
                  <a:lnTo>
                    <a:pt x="6803" y="589253"/>
                  </a:lnTo>
                  <a:lnTo>
                    <a:pt x="15278" y="541746"/>
                  </a:lnTo>
                  <a:lnTo>
                    <a:pt x="27240" y="494283"/>
                  </a:lnTo>
                  <a:lnTo>
                    <a:pt x="42138" y="448836"/>
                  </a:lnTo>
                  <a:lnTo>
                    <a:pt x="59955" y="405001"/>
                  </a:lnTo>
                  <a:lnTo>
                    <a:pt x="80564" y="362874"/>
                  </a:lnTo>
                  <a:lnTo>
                    <a:pt x="103835" y="322552"/>
                  </a:lnTo>
                  <a:lnTo>
                    <a:pt x="129641" y="284133"/>
                  </a:lnTo>
                  <a:lnTo>
                    <a:pt x="157852" y="247711"/>
                  </a:lnTo>
                  <a:lnTo>
                    <a:pt x="188341" y="213384"/>
                  </a:lnTo>
                  <a:lnTo>
                    <a:pt x="220979" y="181249"/>
                  </a:lnTo>
                  <a:lnTo>
                    <a:pt x="255637" y="151401"/>
                  </a:lnTo>
                  <a:lnTo>
                    <a:pt x="292188" y="123938"/>
                  </a:lnTo>
                  <a:lnTo>
                    <a:pt x="330502" y="98956"/>
                  </a:lnTo>
                  <a:lnTo>
                    <a:pt x="370452" y="76552"/>
                  </a:lnTo>
                  <a:lnTo>
                    <a:pt x="411908" y="56821"/>
                  </a:lnTo>
                  <a:lnTo>
                    <a:pt x="454743" y="39861"/>
                  </a:lnTo>
                  <a:lnTo>
                    <a:pt x="498828" y="25768"/>
                  </a:lnTo>
                  <a:lnTo>
                    <a:pt x="544035" y="14639"/>
                  </a:lnTo>
                  <a:lnTo>
                    <a:pt x="590235" y="6570"/>
                  </a:lnTo>
                  <a:lnTo>
                    <a:pt x="637299" y="1658"/>
                  </a:lnTo>
                  <a:lnTo>
                    <a:pt x="685100" y="0"/>
                  </a:lnTo>
                  <a:lnTo>
                    <a:pt x="685100" y="684910"/>
                  </a:lnTo>
                  <a:lnTo>
                    <a:pt x="875727" y="270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743495" y="4209441"/>
            <a:ext cx="799084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243847"/>
                </a:solidFill>
                <a:latin typeface="Arial"/>
                <a:cs typeface="Arial"/>
              </a:rPr>
              <a:t>95,51%</a:t>
            </a:r>
            <a:endParaRPr sz="176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76574" y="2188441"/>
            <a:ext cx="1861735" cy="862053"/>
          </a:xfrm>
          <a:prstGeom prst="rect">
            <a:avLst/>
          </a:prstGeom>
        </p:spPr>
        <p:txBody>
          <a:bodyPr vert="horz" wrap="square" lIns="0" tIns="158327" rIns="0" bIns="0" rtlCol="0">
            <a:spAutoFit/>
          </a:bodyPr>
          <a:lstStyle/>
          <a:p>
            <a:pPr marL="18627">
              <a:spcBef>
                <a:spcPts val="1247"/>
              </a:spcBef>
            </a:pPr>
            <a:r>
              <a:rPr sz="2053" dirty="0">
                <a:solidFill>
                  <a:srgbClr val="585858"/>
                </a:solidFill>
                <a:latin typeface="Calibri"/>
                <a:cs typeface="Calibri"/>
              </a:rPr>
              <a:t>ОВЗ</a:t>
            </a:r>
            <a:r>
              <a:rPr sz="2053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53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2053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53" spc="-15" dirty="0">
                <a:solidFill>
                  <a:srgbClr val="585858"/>
                </a:solidFill>
                <a:latin typeface="Calibri"/>
                <a:cs typeface="Calibri"/>
              </a:rPr>
              <a:t>инвалиды</a:t>
            </a:r>
            <a:endParaRPr sz="2053">
              <a:latin typeface="Calibri"/>
              <a:cs typeface="Calibri"/>
            </a:endParaRPr>
          </a:p>
          <a:p>
            <a:pPr marL="753466">
              <a:spcBef>
                <a:spcPts val="946"/>
              </a:spcBef>
            </a:pPr>
            <a:r>
              <a:rPr sz="1760" b="1" spc="-15" dirty="0">
                <a:solidFill>
                  <a:srgbClr val="243847"/>
                </a:solidFill>
                <a:latin typeface="Arial"/>
                <a:cs typeface="Arial"/>
              </a:rPr>
              <a:t>4,49%</a:t>
            </a:r>
            <a:endParaRPr sz="176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327188" y="5572913"/>
            <a:ext cx="131318" cy="468461"/>
            <a:chOff x="4991480" y="3799713"/>
            <a:chExt cx="89535" cy="319405"/>
          </a:xfrm>
        </p:grpSpPr>
        <p:sp>
          <p:nvSpPr>
            <p:cNvPr id="53" name="object 53"/>
            <p:cNvSpPr/>
            <p:nvPr/>
          </p:nvSpPr>
          <p:spPr>
            <a:xfrm>
              <a:off x="5001005" y="380923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001005" y="380923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001005" y="4039362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001005" y="4039362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470799" y="5375184"/>
            <a:ext cx="2089912" cy="699550"/>
          </a:xfrm>
          <a:prstGeom prst="rect">
            <a:avLst/>
          </a:prstGeom>
        </p:spPr>
        <p:txBody>
          <a:bodyPr vert="horz" wrap="square" lIns="0" tIns="131318" rIns="0" bIns="0" rtlCol="0">
            <a:spAutoFit/>
          </a:bodyPr>
          <a:lstStyle/>
          <a:p>
            <a:pPr marL="18627">
              <a:spcBef>
                <a:spcPts val="1034"/>
              </a:spcBef>
            </a:pP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ОВЗ</a:t>
            </a:r>
            <a:r>
              <a:rPr sz="1467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sz="1467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инвалиды</a:t>
            </a:r>
            <a:endParaRPr sz="1467">
              <a:latin typeface="Calibri"/>
              <a:cs typeface="Calibri"/>
            </a:endParaRPr>
          </a:p>
          <a:p>
            <a:pPr marL="18627">
              <a:spcBef>
                <a:spcPts val="887"/>
              </a:spcBef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Остальные</a:t>
            </a:r>
            <a:r>
              <a:rPr sz="1467" b="1" spc="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обучающиеся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704633" y="3105064"/>
            <a:ext cx="2086187" cy="2086187"/>
            <a:chOff x="7294284" y="2117089"/>
            <a:chExt cx="1422400" cy="1422400"/>
          </a:xfrm>
        </p:grpSpPr>
        <p:sp>
          <p:nvSpPr>
            <p:cNvPr id="59" name="object 59"/>
            <p:cNvSpPr/>
            <p:nvPr/>
          </p:nvSpPr>
          <p:spPr>
            <a:xfrm>
              <a:off x="8005317" y="2126614"/>
              <a:ext cx="50800" cy="701675"/>
            </a:xfrm>
            <a:custGeom>
              <a:avLst/>
              <a:gdLst/>
              <a:ahLst/>
              <a:cxnLst/>
              <a:rect l="l" t="t" r="r" b="b"/>
              <a:pathLst>
                <a:path w="50800" h="701675">
                  <a:moveTo>
                    <a:pt x="0" y="0"/>
                  </a:moveTo>
                  <a:lnTo>
                    <a:pt x="0" y="701421"/>
                  </a:lnTo>
                  <a:lnTo>
                    <a:pt x="50800" y="1905"/>
                  </a:lnTo>
                  <a:lnTo>
                    <a:pt x="25447" y="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005317" y="2126614"/>
              <a:ext cx="50800" cy="701675"/>
            </a:xfrm>
            <a:custGeom>
              <a:avLst/>
              <a:gdLst/>
              <a:ahLst/>
              <a:cxnLst/>
              <a:rect l="l" t="t" r="r" b="b"/>
              <a:pathLst>
                <a:path w="50800" h="701675">
                  <a:moveTo>
                    <a:pt x="0" y="0"/>
                  </a:moveTo>
                  <a:lnTo>
                    <a:pt x="12741" y="119"/>
                  </a:lnTo>
                  <a:lnTo>
                    <a:pt x="25447" y="476"/>
                  </a:lnTo>
                  <a:lnTo>
                    <a:pt x="38129" y="1071"/>
                  </a:lnTo>
                  <a:lnTo>
                    <a:pt x="50800" y="1905"/>
                  </a:lnTo>
                  <a:lnTo>
                    <a:pt x="0" y="7014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303809" y="2126614"/>
              <a:ext cx="1403350" cy="1403350"/>
            </a:xfrm>
            <a:custGeom>
              <a:avLst/>
              <a:gdLst/>
              <a:ahLst/>
              <a:cxnLst/>
              <a:rect l="l" t="t" r="r" b="b"/>
              <a:pathLst>
                <a:path w="1403350" h="1403350">
                  <a:moveTo>
                    <a:pt x="701508" y="0"/>
                  </a:moveTo>
                  <a:lnTo>
                    <a:pt x="653923" y="1593"/>
                  </a:lnTo>
                  <a:lnTo>
                    <a:pt x="607152" y="6306"/>
                  </a:lnTo>
                  <a:lnTo>
                    <a:pt x="561302" y="14041"/>
                  </a:lnTo>
                  <a:lnTo>
                    <a:pt x="516479" y="24698"/>
                  </a:lnTo>
                  <a:lnTo>
                    <a:pt x="472789" y="38178"/>
                  </a:lnTo>
                  <a:lnTo>
                    <a:pt x="430341" y="54382"/>
                  </a:lnTo>
                  <a:lnTo>
                    <a:pt x="389239" y="73211"/>
                  </a:lnTo>
                  <a:lnTo>
                    <a:pt x="349591" y="94566"/>
                  </a:lnTo>
                  <a:lnTo>
                    <a:pt x="311504" y="118348"/>
                  </a:lnTo>
                  <a:lnTo>
                    <a:pt x="275084" y="144457"/>
                  </a:lnTo>
                  <a:lnTo>
                    <a:pt x="240438" y="172795"/>
                  </a:lnTo>
                  <a:lnTo>
                    <a:pt x="207672" y="203263"/>
                  </a:lnTo>
                  <a:lnTo>
                    <a:pt x="176894" y="235761"/>
                  </a:lnTo>
                  <a:lnTo>
                    <a:pt x="148209" y="270190"/>
                  </a:lnTo>
                  <a:lnTo>
                    <a:pt x="121725" y="306452"/>
                  </a:lnTo>
                  <a:lnTo>
                    <a:pt x="97547" y="344447"/>
                  </a:lnTo>
                  <a:lnTo>
                    <a:pt x="75784" y="384076"/>
                  </a:lnTo>
                  <a:lnTo>
                    <a:pt x="56541" y="425241"/>
                  </a:lnTo>
                  <a:lnTo>
                    <a:pt x="39925" y="467841"/>
                  </a:lnTo>
                  <a:lnTo>
                    <a:pt x="26043" y="511778"/>
                  </a:lnTo>
                  <a:lnTo>
                    <a:pt x="15001" y="556953"/>
                  </a:lnTo>
                  <a:lnTo>
                    <a:pt x="6906" y="603267"/>
                  </a:lnTo>
                  <a:lnTo>
                    <a:pt x="1865" y="650621"/>
                  </a:lnTo>
                  <a:lnTo>
                    <a:pt x="0" y="698632"/>
                  </a:lnTo>
                  <a:lnTo>
                    <a:pt x="1355" y="746007"/>
                  </a:lnTo>
                  <a:lnTo>
                    <a:pt x="5836" y="792635"/>
                  </a:lnTo>
                  <a:lnTo>
                    <a:pt x="13344" y="838404"/>
                  </a:lnTo>
                  <a:lnTo>
                    <a:pt x="23785" y="883201"/>
                  </a:lnTo>
                  <a:lnTo>
                    <a:pt x="37060" y="926915"/>
                  </a:lnTo>
                  <a:lnTo>
                    <a:pt x="53074" y="969434"/>
                  </a:lnTo>
                  <a:lnTo>
                    <a:pt x="71729" y="1010647"/>
                  </a:lnTo>
                  <a:lnTo>
                    <a:pt x="92930" y="1050441"/>
                  </a:lnTo>
                  <a:lnTo>
                    <a:pt x="116580" y="1088704"/>
                  </a:lnTo>
                  <a:lnTo>
                    <a:pt x="142581" y="1125325"/>
                  </a:lnTo>
                  <a:lnTo>
                    <a:pt x="170839" y="1160192"/>
                  </a:lnTo>
                  <a:lnTo>
                    <a:pt x="201255" y="1193193"/>
                  </a:lnTo>
                  <a:lnTo>
                    <a:pt x="233734" y="1224216"/>
                  </a:lnTo>
                  <a:lnTo>
                    <a:pt x="268178" y="1253150"/>
                  </a:lnTo>
                  <a:lnTo>
                    <a:pt x="304492" y="1279882"/>
                  </a:lnTo>
                  <a:lnTo>
                    <a:pt x="342578" y="1304301"/>
                  </a:lnTo>
                  <a:lnTo>
                    <a:pt x="382341" y="1326294"/>
                  </a:lnTo>
                  <a:lnTo>
                    <a:pt x="423683" y="1345751"/>
                  </a:lnTo>
                  <a:lnTo>
                    <a:pt x="466509" y="1362558"/>
                  </a:lnTo>
                  <a:lnTo>
                    <a:pt x="510720" y="1376605"/>
                  </a:lnTo>
                  <a:lnTo>
                    <a:pt x="556222" y="1387780"/>
                  </a:lnTo>
                  <a:lnTo>
                    <a:pt x="602917" y="1395970"/>
                  </a:lnTo>
                  <a:lnTo>
                    <a:pt x="650708" y="1401064"/>
                  </a:lnTo>
                  <a:lnTo>
                    <a:pt x="698719" y="1402929"/>
                  </a:lnTo>
                  <a:lnTo>
                    <a:pt x="746095" y="1401573"/>
                  </a:lnTo>
                  <a:lnTo>
                    <a:pt x="792723" y="1397093"/>
                  </a:lnTo>
                  <a:lnTo>
                    <a:pt x="838491" y="1389585"/>
                  </a:lnTo>
                  <a:lnTo>
                    <a:pt x="883288" y="1379145"/>
                  </a:lnTo>
                  <a:lnTo>
                    <a:pt x="927002" y="1365871"/>
                  </a:lnTo>
                  <a:lnTo>
                    <a:pt x="969522" y="1349858"/>
                  </a:lnTo>
                  <a:lnTo>
                    <a:pt x="1010734" y="1331204"/>
                  </a:lnTo>
                  <a:lnTo>
                    <a:pt x="1050528" y="1310005"/>
                  </a:lnTo>
                  <a:lnTo>
                    <a:pt x="1088792" y="1286358"/>
                  </a:lnTo>
                  <a:lnTo>
                    <a:pt x="1125413" y="1260360"/>
                  </a:lnTo>
                  <a:lnTo>
                    <a:pt x="1160280" y="1232106"/>
                  </a:lnTo>
                  <a:lnTo>
                    <a:pt x="1193281" y="1201694"/>
                  </a:lnTo>
                  <a:lnTo>
                    <a:pt x="1224304" y="1169220"/>
                  </a:lnTo>
                  <a:lnTo>
                    <a:pt x="1253237" y="1134781"/>
                  </a:lnTo>
                  <a:lnTo>
                    <a:pt x="1279970" y="1098474"/>
                  </a:lnTo>
                  <a:lnTo>
                    <a:pt x="1304388" y="1060395"/>
                  </a:lnTo>
                  <a:lnTo>
                    <a:pt x="1326382" y="1020641"/>
                  </a:lnTo>
                  <a:lnTo>
                    <a:pt x="1345838" y="979308"/>
                  </a:lnTo>
                  <a:lnTo>
                    <a:pt x="1362646" y="936493"/>
                  </a:lnTo>
                  <a:lnTo>
                    <a:pt x="1376693" y="892293"/>
                  </a:lnTo>
                  <a:lnTo>
                    <a:pt x="1387867" y="846805"/>
                  </a:lnTo>
                  <a:lnTo>
                    <a:pt x="1396057" y="800124"/>
                  </a:lnTo>
                  <a:lnTo>
                    <a:pt x="1401151" y="752348"/>
                  </a:lnTo>
                  <a:lnTo>
                    <a:pt x="1403017" y="704322"/>
                  </a:lnTo>
                  <a:lnTo>
                    <a:pt x="1401661" y="656934"/>
                  </a:lnTo>
                  <a:lnTo>
                    <a:pt x="1397180" y="610297"/>
                  </a:lnTo>
                  <a:lnTo>
                    <a:pt x="1389672" y="564520"/>
                  </a:lnTo>
                  <a:lnTo>
                    <a:pt x="1379231" y="519717"/>
                  </a:lnTo>
                  <a:lnTo>
                    <a:pt x="1365956" y="475999"/>
                  </a:lnTo>
                  <a:lnTo>
                    <a:pt x="1349942" y="433478"/>
                  </a:lnTo>
                  <a:lnTo>
                    <a:pt x="1331287" y="392265"/>
                  </a:lnTo>
                  <a:lnTo>
                    <a:pt x="1310086" y="352472"/>
                  </a:lnTo>
                  <a:lnTo>
                    <a:pt x="1286437" y="314210"/>
                  </a:lnTo>
                  <a:lnTo>
                    <a:pt x="1260435" y="277592"/>
                  </a:lnTo>
                  <a:lnTo>
                    <a:pt x="1232178" y="242728"/>
                  </a:lnTo>
                  <a:lnTo>
                    <a:pt x="1201761" y="209731"/>
                  </a:lnTo>
                  <a:lnTo>
                    <a:pt x="1169283" y="178713"/>
                  </a:lnTo>
                  <a:lnTo>
                    <a:pt x="1134838" y="149785"/>
                  </a:lnTo>
                  <a:lnTo>
                    <a:pt x="1098524" y="123058"/>
                  </a:lnTo>
                  <a:lnTo>
                    <a:pt x="1060438" y="98644"/>
                  </a:lnTo>
                  <a:lnTo>
                    <a:pt x="1020675" y="76656"/>
                  </a:lnTo>
                  <a:lnTo>
                    <a:pt x="979333" y="57204"/>
                  </a:lnTo>
                  <a:lnTo>
                    <a:pt x="936507" y="40401"/>
                  </a:lnTo>
                  <a:lnTo>
                    <a:pt x="892296" y="26357"/>
                  </a:lnTo>
                  <a:lnTo>
                    <a:pt x="846794" y="15186"/>
                  </a:lnTo>
                  <a:lnTo>
                    <a:pt x="800099" y="6998"/>
                  </a:lnTo>
                  <a:lnTo>
                    <a:pt x="752308" y="1905"/>
                  </a:lnTo>
                  <a:lnTo>
                    <a:pt x="701508" y="701421"/>
                  </a:lnTo>
                  <a:lnTo>
                    <a:pt x="701508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3809" y="2126614"/>
              <a:ext cx="1403350" cy="1403350"/>
            </a:xfrm>
            <a:custGeom>
              <a:avLst/>
              <a:gdLst/>
              <a:ahLst/>
              <a:cxnLst/>
              <a:rect l="l" t="t" r="r" b="b"/>
              <a:pathLst>
                <a:path w="1403350" h="1403350">
                  <a:moveTo>
                    <a:pt x="752308" y="1905"/>
                  </a:moveTo>
                  <a:lnTo>
                    <a:pt x="800099" y="6998"/>
                  </a:lnTo>
                  <a:lnTo>
                    <a:pt x="846794" y="15186"/>
                  </a:lnTo>
                  <a:lnTo>
                    <a:pt x="892296" y="26357"/>
                  </a:lnTo>
                  <a:lnTo>
                    <a:pt x="936507" y="40401"/>
                  </a:lnTo>
                  <a:lnTo>
                    <a:pt x="979333" y="57204"/>
                  </a:lnTo>
                  <a:lnTo>
                    <a:pt x="1020675" y="76656"/>
                  </a:lnTo>
                  <a:lnTo>
                    <a:pt x="1060438" y="98644"/>
                  </a:lnTo>
                  <a:lnTo>
                    <a:pt x="1098524" y="123058"/>
                  </a:lnTo>
                  <a:lnTo>
                    <a:pt x="1134838" y="149785"/>
                  </a:lnTo>
                  <a:lnTo>
                    <a:pt x="1169283" y="178713"/>
                  </a:lnTo>
                  <a:lnTo>
                    <a:pt x="1201761" y="209731"/>
                  </a:lnTo>
                  <a:lnTo>
                    <a:pt x="1232178" y="242728"/>
                  </a:lnTo>
                  <a:lnTo>
                    <a:pt x="1260435" y="277592"/>
                  </a:lnTo>
                  <a:lnTo>
                    <a:pt x="1286437" y="314210"/>
                  </a:lnTo>
                  <a:lnTo>
                    <a:pt x="1310086" y="352472"/>
                  </a:lnTo>
                  <a:lnTo>
                    <a:pt x="1331287" y="392265"/>
                  </a:lnTo>
                  <a:lnTo>
                    <a:pt x="1349942" y="433478"/>
                  </a:lnTo>
                  <a:lnTo>
                    <a:pt x="1365956" y="475999"/>
                  </a:lnTo>
                  <a:lnTo>
                    <a:pt x="1379231" y="519717"/>
                  </a:lnTo>
                  <a:lnTo>
                    <a:pt x="1389672" y="564520"/>
                  </a:lnTo>
                  <a:lnTo>
                    <a:pt x="1397180" y="610297"/>
                  </a:lnTo>
                  <a:lnTo>
                    <a:pt x="1401661" y="656934"/>
                  </a:lnTo>
                  <a:lnTo>
                    <a:pt x="1403017" y="704322"/>
                  </a:lnTo>
                  <a:lnTo>
                    <a:pt x="1401151" y="752348"/>
                  </a:lnTo>
                  <a:lnTo>
                    <a:pt x="1396057" y="800124"/>
                  </a:lnTo>
                  <a:lnTo>
                    <a:pt x="1387867" y="846805"/>
                  </a:lnTo>
                  <a:lnTo>
                    <a:pt x="1376693" y="892293"/>
                  </a:lnTo>
                  <a:lnTo>
                    <a:pt x="1362646" y="936493"/>
                  </a:lnTo>
                  <a:lnTo>
                    <a:pt x="1345838" y="979308"/>
                  </a:lnTo>
                  <a:lnTo>
                    <a:pt x="1326382" y="1020641"/>
                  </a:lnTo>
                  <a:lnTo>
                    <a:pt x="1304388" y="1060395"/>
                  </a:lnTo>
                  <a:lnTo>
                    <a:pt x="1279970" y="1098474"/>
                  </a:lnTo>
                  <a:lnTo>
                    <a:pt x="1253237" y="1134781"/>
                  </a:lnTo>
                  <a:lnTo>
                    <a:pt x="1224304" y="1169220"/>
                  </a:lnTo>
                  <a:lnTo>
                    <a:pt x="1193281" y="1201694"/>
                  </a:lnTo>
                  <a:lnTo>
                    <a:pt x="1160280" y="1232106"/>
                  </a:lnTo>
                  <a:lnTo>
                    <a:pt x="1125413" y="1260360"/>
                  </a:lnTo>
                  <a:lnTo>
                    <a:pt x="1088792" y="1286358"/>
                  </a:lnTo>
                  <a:lnTo>
                    <a:pt x="1050528" y="1310005"/>
                  </a:lnTo>
                  <a:lnTo>
                    <a:pt x="1010734" y="1331204"/>
                  </a:lnTo>
                  <a:lnTo>
                    <a:pt x="969522" y="1349858"/>
                  </a:lnTo>
                  <a:lnTo>
                    <a:pt x="927002" y="1365871"/>
                  </a:lnTo>
                  <a:lnTo>
                    <a:pt x="883288" y="1379145"/>
                  </a:lnTo>
                  <a:lnTo>
                    <a:pt x="838491" y="1389585"/>
                  </a:lnTo>
                  <a:lnTo>
                    <a:pt x="792723" y="1397093"/>
                  </a:lnTo>
                  <a:lnTo>
                    <a:pt x="746095" y="1401573"/>
                  </a:lnTo>
                  <a:lnTo>
                    <a:pt x="698719" y="1402929"/>
                  </a:lnTo>
                  <a:lnTo>
                    <a:pt x="650708" y="1401064"/>
                  </a:lnTo>
                  <a:lnTo>
                    <a:pt x="602917" y="1395970"/>
                  </a:lnTo>
                  <a:lnTo>
                    <a:pt x="556222" y="1387780"/>
                  </a:lnTo>
                  <a:lnTo>
                    <a:pt x="510720" y="1376605"/>
                  </a:lnTo>
                  <a:lnTo>
                    <a:pt x="466509" y="1362558"/>
                  </a:lnTo>
                  <a:lnTo>
                    <a:pt x="423683" y="1345751"/>
                  </a:lnTo>
                  <a:lnTo>
                    <a:pt x="382341" y="1326294"/>
                  </a:lnTo>
                  <a:lnTo>
                    <a:pt x="342578" y="1304301"/>
                  </a:lnTo>
                  <a:lnTo>
                    <a:pt x="304492" y="1279882"/>
                  </a:lnTo>
                  <a:lnTo>
                    <a:pt x="268178" y="1253150"/>
                  </a:lnTo>
                  <a:lnTo>
                    <a:pt x="233734" y="1224216"/>
                  </a:lnTo>
                  <a:lnTo>
                    <a:pt x="201255" y="1193193"/>
                  </a:lnTo>
                  <a:lnTo>
                    <a:pt x="170839" y="1160192"/>
                  </a:lnTo>
                  <a:lnTo>
                    <a:pt x="142581" y="1125325"/>
                  </a:lnTo>
                  <a:lnTo>
                    <a:pt x="116580" y="1088704"/>
                  </a:lnTo>
                  <a:lnTo>
                    <a:pt x="92930" y="1050441"/>
                  </a:lnTo>
                  <a:lnTo>
                    <a:pt x="71729" y="1010647"/>
                  </a:lnTo>
                  <a:lnTo>
                    <a:pt x="53074" y="969434"/>
                  </a:lnTo>
                  <a:lnTo>
                    <a:pt x="37060" y="926915"/>
                  </a:lnTo>
                  <a:lnTo>
                    <a:pt x="23785" y="883201"/>
                  </a:lnTo>
                  <a:lnTo>
                    <a:pt x="13344" y="838404"/>
                  </a:lnTo>
                  <a:lnTo>
                    <a:pt x="5836" y="792635"/>
                  </a:lnTo>
                  <a:lnTo>
                    <a:pt x="1355" y="746007"/>
                  </a:lnTo>
                  <a:lnTo>
                    <a:pt x="0" y="698632"/>
                  </a:lnTo>
                  <a:lnTo>
                    <a:pt x="1865" y="650621"/>
                  </a:lnTo>
                  <a:lnTo>
                    <a:pt x="6906" y="603267"/>
                  </a:lnTo>
                  <a:lnTo>
                    <a:pt x="15001" y="556953"/>
                  </a:lnTo>
                  <a:lnTo>
                    <a:pt x="26043" y="511778"/>
                  </a:lnTo>
                  <a:lnTo>
                    <a:pt x="39925" y="467841"/>
                  </a:lnTo>
                  <a:lnTo>
                    <a:pt x="56541" y="425241"/>
                  </a:lnTo>
                  <a:lnTo>
                    <a:pt x="75784" y="384076"/>
                  </a:lnTo>
                  <a:lnTo>
                    <a:pt x="97547" y="344447"/>
                  </a:lnTo>
                  <a:lnTo>
                    <a:pt x="121725" y="306452"/>
                  </a:lnTo>
                  <a:lnTo>
                    <a:pt x="148209" y="270190"/>
                  </a:lnTo>
                  <a:lnTo>
                    <a:pt x="176894" y="235761"/>
                  </a:lnTo>
                  <a:lnTo>
                    <a:pt x="207672" y="203263"/>
                  </a:lnTo>
                  <a:lnTo>
                    <a:pt x="240438" y="172795"/>
                  </a:lnTo>
                  <a:lnTo>
                    <a:pt x="275084" y="144457"/>
                  </a:lnTo>
                  <a:lnTo>
                    <a:pt x="311504" y="118348"/>
                  </a:lnTo>
                  <a:lnTo>
                    <a:pt x="349591" y="94566"/>
                  </a:lnTo>
                  <a:lnTo>
                    <a:pt x="389239" y="73211"/>
                  </a:lnTo>
                  <a:lnTo>
                    <a:pt x="430341" y="54382"/>
                  </a:lnTo>
                  <a:lnTo>
                    <a:pt x="472789" y="38178"/>
                  </a:lnTo>
                  <a:lnTo>
                    <a:pt x="516479" y="24698"/>
                  </a:lnTo>
                  <a:lnTo>
                    <a:pt x="561302" y="14041"/>
                  </a:lnTo>
                  <a:lnTo>
                    <a:pt x="607152" y="6306"/>
                  </a:lnTo>
                  <a:lnTo>
                    <a:pt x="653923" y="1593"/>
                  </a:lnTo>
                  <a:lnTo>
                    <a:pt x="701508" y="0"/>
                  </a:lnTo>
                  <a:lnTo>
                    <a:pt x="701508" y="701421"/>
                  </a:lnTo>
                  <a:lnTo>
                    <a:pt x="752308" y="19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177134" y="4342249"/>
            <a:ext cx="734822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spc="-15" dirty="0">
                <a:solidFill>
                  <a:srgbClr val="404040"/>
                </a:solidFill>
                <a:latin typeface="Arial"/>
                <a:cs typeface="Arial"/>
              </a:rPr>
              <a:t>98,85%</a:t>
            </a:r>
            <a:endParaRPr sz="1613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641989" y="2041855"/>
            <a:ext cx="2212848" cy="1079334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algn="ctr">
              <a:spcBef>
                <a:spcPts val="154"/>
              </a:spcBef>
            </a:pPr>
            <a:r>
              <a:rPr sz="2053" spc="-37" dirty="0">
                <a:solidFill>
                  <a:srgbClr val="585858"/>
                </a:solidFill>
                <a:latin typeface="Calibri"/>
                <a:cs typeface="Calibri"/>
              </a:rPr>
              <a:t>Трудная</a:t>
            </a:r>
            <a:r>
              <a:rPr sz="2053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53" spc="-15" dirty="0">
                <a:solidFill>
                  <a:srgbClr val="585858"/>
                </a:solidFill>
                <a:latin typeface="Calibri"/>
                <a:cs typeface="Calibri"/>
              </a:rPr>
              <a:t>жизненная</a:t>
            </a:r>
            <a:endParaRPr sz="2053">
              <a:latin typeface="Calibri"/>
              <a:cs typeface="Calibri"/>
            </a:endParaRPr>
          </a:p>
          <a:p>
            <a:pPr marL="931" algn="ctr">
              <a:spcBef>
                <a:spcPts val="51"/>
              </a:spcBef>
            </a:pPr>
            <a:r>
              <a:rPr sz="2053" spc="-15" dirty="0">
                <a:solidFill>
                  <a:srgbClr val="585858"/>
                </a:solidFill>
                <a:latin typeface="Calibri"/>
                <a:cs typeface="Calibri"/>
              </a:rPr>
              <a:t>ситуация</a:t>
            </a:r>
            <a:endParaRPr sz="2053">
              <a:latin typeface="Calibri"/>
              <a:cs typeface="Calibri"/>
            </a:endParaRPr>
          </a:p>
          <a:p>
            <a:pPr marL="931355">
              <a:spcBef>
                <a:spcPts val="1298"/>
              </a:spcBef>
            </a:pPr>
            <a:r>
              <a:rPr sz="1613" b="1" spc="-15" dirty="0">
                <a:solidFill>
                  <a:srgbClr val="404040"/>
                </a:solidFill>
                <a:latin typeface="Arial"/>
                <a:cs typeface="Arial"/>
              </a:rPr>
              <a:t>1,15%</a:t>
            </a:r>
            <a:endParaRPr sz="1613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0668812" y="5660085"/>
            <a:ext cx="131318" cy="694773"/>
            <a:chOff x="7269860" y="3859148"/>
            <a:chExt cx="89535" cy="473709"/>
          </a:xfrm>
        </p:grpSpPr>
        <p:sp>
          <p:nvSpPr>
            <p:cNvPr id="66" name="object 66"/>
            <p:cNvSpPr/>
            <p:nvPr/>
          </p:nvSpPr>
          <p:spPr>
            <a:xfrm>
              <a:off x="7279385" y="3868673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7" name="object 67"/>
            <p:cNvSpPr/>
            <p:nvPr/>
          </p:nvSpPr>
          <p:spPr>
            <a:xfrm>
              <a:off x="7279385" y="3868673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8" name="object 68"/>
            <p:cNvSpPr/>
            <p:nvPr/>
          </p:nvSpPr>
          <p:spPr>
            <a:xfrm>
              <a:off x="7279385" y="425272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279385" y="4252721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103"/>
                  </a:moveTo>
                  <a:lnTo>
                    <a:pt x="70103" y="70103"/>
                  </a:lnTo>
                  <a:lnTo>
                    <a:pt x="70103" y="0"/>
                  </a:lnTo>
                  <a:lnTo>
                    <a:pt x="0" y="0"/>
                  </a:lnTo>
                  <a:lnTo>
                    <a:pt x="0" y="701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0812796" y="5576077"/>
            <a:ext cx="2088981" cy="81058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Сложные</a:t>
            </a:r>
            <a:r>
              <a:rPr sz="1467" b="1" spc="-5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жизненные</a:t>
            </a:r>
            <a:endParaRPr sz="1467">
              <a:latin typeface="Calibri"/>
              <a:cs typeface="Calibri"/>
            </a:endParaRPr>
          </a:p>
          <a:p>
            <a:pPr marL="18627">
              <a:spcBef>
                <a:spcPts val="37"/>
              </a:spcBef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обстоятельства</a:t>
            </a:r>
            <a:endParaRPr sz="1467">
              <a:latin typeface="Calibri"/>
              <a:cs typeface="Calibri"/>
            </a:endParaRPr>
          </a:p>
          <a:p>
            <a:pPr marL="18627">
              <a:spcBef>
                <a:spcPts val="873"/>
              </a:spcBef>
            </a:pP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Остальные</a:t>
            </a:r>
            <a:r>
              <a:rPr sz="1467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67" b="1" spc="-15" dirty="0">
                <a:solidFill>
                  <a:srgbClr val="585858"/>
                </a:solidFill>
                <a:latin typeface="Calibri"/>
                <a:cs typeface="Calibri"/>
              </a:rPr>
              <a:t>обучающиеся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080385" y="276791"/>
            <a:ext cx="4348395" cy="935059"/>
            <a:chOff x="4823205" y="188721"/>
            <a:chExt cx="2964815" cy="637540"/>
          </a:xfrm>
        </p:grpSpPr>
        <p:sp>
          <p:nvSpPr>
            <p:cNvPr id="72" name="object 72"/>
            <p:cNvSpPr/>
            <p:nvPr/>
          </p:nvSpPr>
          <p:spPr>
            <a:xfrm>
              <a:off x="4829555" y="195071"/>
              <a:ext cx="2952115" cy="624840"/>
            </a:xfrm>
            <a:custGeom>
              <a:avLst/>
              <a:gdLst/>
              <a:ahLst/>
              <a:cxnLst/>
              <a:rect l="l" t="t" r="r" b="b"/>
              <a:pathLst>
                <a:path w="2952115" h="624840">
                  <a:moveTo>
                    <a:pt x="2847848" y="0"/>
                  </a:moveTo>
                  <a:lnTo>
                    <a:pt x="104140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520700"/>
                  </a:lnTo>
                  <a:lnTo>
                    <a:pt x="8181" y="561242"/>
                  </a:lnTo>
                  <a:lnTo>
                    <a:pt x="30495" y="594344"/>
                  </a:lnTo>
                  <a:lnTo>
                    <a:pt x="63597" y="616658"/>
                  </a:lnTo>
                  <a:lnTo>
                    <a:pt x="104140" y="624839"/>
                  </a:lnTo>
                  <a:lnTo>
                    <a:pt x="2847848" y="624839"/>
                  </a:lnTo>
                  <a:lnTo>
                    <a:pt x="2888390" y="616658"/>
                  </a:lnTo>
                  <a:lnTo>
                    <a:pt x="2921492" y="594344"/>
                  </a:lnTo>
                  <a:lnTo>
                    <a:pt x="2943806" y="561242"/>
                  </a:lnTo>
                  <a:lnTo>
                    <a:pt x="2951988" y="520700"/>
                  </a:lnTo>
                  <a:lnTo>
                    <a:pt x="2951988" y="104139"/>
                  </a:lnTo>
                  <a:lnTo>
                    <a:pt x="2943806" y="63597"/>
                  </a:lnTo>
                  <a:lnTo>
                    <a:pt x="2921492" y="30495"/>
                  </a:lnTo>
                  <a:lnTo>
                    <a:pt x="2888390" y="818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829555" y="195071"/>
              <a:ext cx="2952115" cy="624840"/>
            </a:xfrm>
            <a:custGeom>
              <a:avLst/>
              <a:gdLst/>
              <a:ahLst/>
              <a:cxnLst/>
              <a:rect l="l" t="t" r="r" b="b"/>
              <a:pathLst>
                <a:path w="2952115" h="624840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2847848" y="0"/>
                  </a:lnTo>
                  <a:lnTo>
                    <a:pt x="2888390" y="8181"/>
                  </a:lnTo>
                  <a:lnTo>
                    <a:pt x="2921492" y="30495"/>
                  </a:lnTo>
                  <a:lnTo>
                    <a:pt x="2943806" y="63597"/>
                  </a:lnTo>
                  <a:lnTo>
                    <a:pt x="2951988" y="104139"/>
                  </a:lnTo>
                  <a:lnTo>
                    <a:pt x="2951988" y="520700"/>
                  </a:lnTo>
                  <a:lnTo>
                    <a:pt x="2943806" y="561242"/>
                  </a:lnTo>
                  <a:lnTo>
                    <a:pt x="2921492" y="594344"/>
                  </a:lnTo>
                  <a:lnTo>
                    <a:pt x="2888390" y="616658"/>
                  </a:lnTo>
                  <a:lnTo>
                    <a:pt x="2847848" y="624839"/>
                  </a:lnTo>
                  <a:lnTo>
                    <a:pt x="104140" y="624839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39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303905" y="600523"/>
            <a:ext cx="3899493" cy="26795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613" b="1" spc="4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13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613" b="1" spc="-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130</a:t>
            </a:r>
            <a:r>
              <a:rPr sz="1613" b="1" spc="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830</a:t>
            </a:r>
            <a:r>
              <a:rPr sz="1613" b="1" spc="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spc="-15" dirty="0">
                <a:solidFill>
                  <a:srgbClr val="FFFFFF"/>
                </a:solidFill>
                <a:latin typeface="Verdana"/>
                <a:cs typeface="Verdana"/>
              </a:rPr>
              <a:t>обучающихся</a:t>
            </a:r>
            <a:endParaRPr sz="1613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0208" y="125171"/>
            <a:ext cx="1647342" cy="1448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78" y="334162"/>
            <a:ext cx="2814489" cy="649900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4107" spc="-15" dirty="0"/>
              <a:t>Педагоги</a:t>
            </a:r>
            <a:endParaRPr sz="4107"/>
          </a:p>
        </p:txBody>
      </p:sp>
      <p:grpSp>
        <p:nvGrpSpPr>
          <p:cNvPr id="4" name="object 4"/>
          <p:cNvGrpSpPr/>
          <p:nvPr/>
        </p:nvGrpSpPr>
        <p:grpSpPr>
          <a:xfrm>
            <a:off x="3826180" y="2320510"/>
            <a:ext cx="1731349" cy="1732280"/>
            <a:chOff x="2604429" y="1582166"/>
            <a:chExt cx="1180465" cy="1181100"/>
          </a:xfrm>
        </p:grpSpPr>
        <p:sp>
          <p:nvSpPr>
            <p:cNvPr id="5" name="object 5"/>
            <p:cNvSpPr/>
            <p:nvPr/>
          </p:nvSpPr>
          <p:spPr>
            <a:xfrm>
              <a:off x="3194811" y="1591691"/>
              <a:ext cx="221615" cy="581025"/>
            </a:xfrm>
            <a:custGeom>
              <a:avLst/>
              <a:gdLst/>
              <a:ahLst/>
              <a:cxnLst/>
              <a:rect l="l" t="t" r="r" b="b"/>
              <a:pathLst>
                <a:path w="221614" h="581025">
                  <a:moveTo>
                    <a:pt x="0" y="0"/>
                  </a:moveTo>
                  <a:lnTo>
                    <a:pt x="0" y="581025"/>
                  </a:lnTo>
                  <a:lnTo>
                    <a:pt x="221234" y="43687"/>
                  </a:lnTo>
                  <a:lnTo>
                    <a:pt x="167699" y="24699"/>
                  </a:lnTo>
                  <a:lnTo>
                    <a:pt x="112712" y="11033"/>
                  </a:lnTo>
                  <a:lnTo>
                    <a:pt x="56677" y="2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3194811" y="1591691"/>
              <a:ext cx="221615" cy="581025"/>
            </a:xfrm>
            <a:custGeom>
              <a:avLst/>
              <a:gdLst/>
              <a:ahLst/>
              <a:cxnLst/>
              <a:rect l="l" t="t" r="r" b="b"/>
              <a:pathLst>
                <a:path w="221614" h="581025">
                  <a:moveTo>
                    <a:pt x="0" y="0"/>
                  </a:moveTo>
                  <a:lnTo>
                    <a:pt x="56677" y="2772"/>
                  </a:lnTo>
                  <a:lnTo>
                    <a:pt x="112712" y="11033"/>
                  </a:lnTo>
                  <a:lnTo>
                    <a:pt x="167699" y="24699"/>
                  </a:lnTo>
                  <a:lnTo>
                    <a:pt x="221234" y="43687"/>
                  </a:lnTo>
                  <a:lnTo>
                    <a:pt x="0" y="58102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3194811" y="1635379"/>
              <a:ext cx="581025" cy="560705"/>
            </a:xfrm>
            <a:custGeom>
              <a:avLst/>
              <a:gdLst/>
              <a:ahLst/>
              <a:cxnLst/>
              <a:rect l="l" t="t" r="r" b="b"/>
              <a:pathLst>
                <a:path w="581025" h="560705">
                  <a:moveTo>
                    <a:pt x="221234" y="0"/>
                  </a:moveTo>
                  <a:lnTo>
                    <a:pt x="0" y="537337"/>
                  </a:lnTo>
                  <a:lnTo>
                    <a:pt x="580516" y="560578"/>
                  </a:lnTo>
                  <a:lnTo>
                    <a:pt x="580450" y="512132"/>
                  </a:lnTo>
                  <a:lnTo>
                    <a:pt x="576422" y="464412"/>
                  </a:lnTo>
                  <a:lnTo>
                    <a:pt x="568559" y="417616"/>
                  </a:lnTo>
                  <a:lnTo>
                    <a:pt x="556989" y="371941"/>
                  </a:lnTo>
                  <a:lnTo>
                    <a:pt x="541838" y="327584"/>
                  </a:lnTo>
                  <a:lnTo>
                    <a:pt x="523232" y="284744"/>
                  </a:lnTo>
                  <a:lnTo>
                    <a:pt x="501299" y="243617"/>
                  </a:lnTo>
                  <a:lnTo>
                    <a:pt x="476165" y="204401"/>
                  </a:lnTo>
                  <a:lnTo>
                    <a:pt x="447956" y="167294"/>
                  </a:lnTo>
                  <a:lnTo>
                    <a:pt x="416799" y="132493"/>
                  </a:lnTo>
                  <a:lnTo>
                    <a:pt x="382822" y="100197"/>
                  </a:lnTo>
                  <a:lnTo>
                    <a:pt x="346150" y="70601"/>
                  </a:lnTo>
                  <a:lnTo>
                    <a:pt x="306910" y="43905"/>
                  </a:lnTo>
                  <a:lnTo>
                    <a:pt x="265229" y="20305"/>
                  </a:lnTo>
                  <a:lnTo>
                    <a:pt x="22123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3194811" y="1635379"/>
              <a:ext cx="581025" cy="560705"/>
            </a:xfrm>
            <a:custGeom>
              <a:avLst/>
              <a:gdLst/>
              <a:ahLst/>
              <a:cxnLst/>
              <a:rect l="l" t="t" r="r" b="b"/>
              <a:pathLst>
                <a:path w="581025" h="560705">
                  <a:moveTo>
                    <a:pt x="221234" y="0"/>
                  </a:moveTo>
                  <a:lnTo>
                    <a:pt x="265229" y="20305"/>
                  </a:lnTo>
                  <a:lnTo>
                    <a:pt x="306910" y="43905"/>
                  </a:lnTo>
                  <a:lnTo>
                    <a:pt x="346150" y="70601"/>
                  </a:lnTo>
                  <a:lnTo>
                    <a:pt x="382822" y="100197"/>
                  </a:lnTo>
                  <a:lnTo>
                    <a:pt x="416799" y="132493"/>
                  </a:lnTo>
                  <a:lnTo>
                    <a:pt x="447956" y="167294"/>
                  </a:lnTo>
                  <a:lnTo>
                    <a:pt x="476165" y="204401"/>
                  </a:lnTo>
                  <a:lnTo>
                    <a:pt x="501299" y="243617"/>
                  </a:lnTo>
                  <a:lnTo>
                    <a:pt x="523232" y="284744"/>
                  </a:lnTo>
                  <a:lnTo>
                    <a:pt x="541838" y="327584"/>
                  </a:lnTo>
                  <a:lnTo>
                    <a:pt x="556989" y="371941"/>
                  </a:lnTo>
                  <a:lnTo>
                    <a:pt x="568559" y="417616"/>
                  </a:lnTo>
                  <a:lnTo>
                    <a:pt x="576422" y="464412"/>
                  </a:lnTo>
                  <a:lnTo>
                    <a:pt x="580450" y="512132"/>
                  </a:lnTo>
                  <a:lnTo>
                    <a:pt x="580516" y="560578"/>
                  </a:lnTo>
                  <a:lnTo>
                    <a:pt x="0" y="537337"/>
                  </a:lnTo>
                  <a:lnTo>
                    <a:pt x="22123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" name="object 9"/>
            <p:cNvSpPr/>
            <p:nvPr/>
          </p:nvSpPr>
          <p:spPr>
            <a:xfrm>
              <a:off x="3029965" y="2172716"/>
              <a:ext cx="745490" cy="581025"/>
            </a:xfrm>
            <a:custGeom>
              <a:avLst/>
              <a:gdLst/>
              <a:ahLst/>
              <a:cxnLst/>
              <a:rect l="l" t="t" r="r" b="b"/>
              <a:pathLst>
                <a:path w="745489" h="581025">
                  <a:moveTo>
                    <a:pt x="164845" y="0"/>
                  </a:moveTo>
                  <a:lnTo>
                    <a:pt x="0" y="557148"/>
                  </a:lnTo>
                  <a:lnTo>
                    <a:pt x="34823" y="566265"/>
                  </a:lnTo>
                  <a:lnTo>
                    <a:pt x="70088" y="573214"/>
                  </a:lnTo>
                  <a:lnTo>
                    <a:pt x="105709" y="577973"/>
                  </a:lnTo>
                  <a:lnTo>
                    <a:pt x="141604" y="580516"/>
                  </a:lnTo>
                  <a:lnTo>
                    <a:pt x="189302" y="580497"/>
                  </a:lnTo>
                  <a:lnTo>
                    <a:pt x="236087" y="576685"/>
                  </a:lnTo>
                  <a:lnTo>
                    <a:pt x="281806" y="569224"/>
                  </a:lnTo>
                  <a:lnTo>
                    <a:pt x="326303" y="558258"/>
                  </a:lnTo>
                  <a:lnTo>
                    <a:pt x="369423" y="543931"/>
                  </a:lnTo>
                  <a:lnTo>
                    <a:pt x="411010" y="526385"/>
                  </a:lnTo>
                  <a:lnTo>
                    <a:pt x="450909" y="505765"/>
                  </a:lnTo>
                  <a:lnTo>
                    <a:pt x="488965" y="482214"/>
                  </a:lnTo>
                  <a:lnTo>
                    <a:pt x="525022" y="455876"/>
                  </a:lnTo>
                  <a:lnTo>
                    <a:pt x="558926" y="426894"/>
                  </a:lnTo>
                  <a:lnTo>
                    <a:pt x="590522" y="395412"/>
                  </a:lnTo>
                  <a:lnTo>
                    <a:pt x="619653" y="361573"/>
                  </a:lnTo>
                  <a:lnTo>
                    <a:pt x="646165" y="325520"/>
                  </a:lnTo>
                  <a:lnTo>
                    <a:pt x="669902" y="287398"/>
                  </a:lnTo>
                  <a:lnTo>
                    <a:pt x="690709" y="247350"/>
                  </a:lnTo>
                  <a:lnTo>
                    <a:pt x="708431" y="205519"/>
                  </a:lnTo>
                  <a:lnTo>
                    <a:pt x="722913" y="162049"/>
                  </a:lnTo>
                  <a:lnTo>
                    <a:pt x="733999" y="117084"/>
                  </a:lnTo>
                  <a:lnTo>
                    <a:pt x="741534" y="70766"/>
                  </a:lnTo>
                  <a:lnTo>
                    <a:pt x="745362" y="23240"/>
                  </a:lnTo>
                  <a:lnTo>
                    <a:pt x="164845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9965" y="2172716"/>
              <a:ext cx="745490" cy="581025"/>
            </a:xfrm>
            <a:custGeom>
              <a:avLst/>
              <a:gdLst/>
              <a:ahLst/>
              <a:cxnLst/>
              <a:rect l="l" t="t" r="r" b="b"/>
              <a:pathLst>
                <a:path w="745489" h="581025">
                  <a:moveTo>
                    <a:pt x="745362" y="23240"/>
                  </a:moveTo>
                  <a:lnTo>
                    <a:pt x="741534" y="70766"/>
                  </a:lnTo>
                  <a:lnTo>
                    <a:pt x="733999" y="117084"/>
                  </a:lnTo>
                  <a:lnTo>
                    <a:pt x="722913" y="162049"/>
                  </a:lnTo>
                  <a:lnTo>
                    <a:pt x="708431" y="205519"/>
                  </a:lnTo>
                  <a:lnTo>
                    <a:pt x="690709" y="247350"/>
                  </a:lnTo>
                  <a:lnTo>
                    <a:pt x="669902" y="287398"/>
                  </a:lnTo>
                  <a:lnTo>
                    <a:pt x="646165" y="325520"/>
                  </a:lnTo>
                  <a:lnTo>
                    <a:pt x="619653" y="361573"/>
                  </a:lnTo>
                  <a:lnTo>
                    <a:pt x="590522" y="395412"/>
                  </a:lnTo>
                  <a:lnTo>
                    <a:pt x="558926" y="426894"/>
                  </a:lnTo>
                  <a:lnTo>
                    <a:pt x="525022" y="455876"/>
                  </a:lnTo>
                  <a:lnTo>
                    <a:pt x="488965" y="482214"/>
                  </a:lnTo>
                  <a:lnTo>
                    <a:pt x="450909" y="505765"/>
                  </a:lnTo>
                  <a:lnTo>
                    <a:pt x="411010" y="526385"/>
                  </a:lnTo>
                  <a:lnTo>
                    <a:pt x="369423" y="543931"/>
                  </a:lnTo>
                  <a:lnTo>
                    <a:pt x="326303" y="558258"/>
                  </a:lnTo>
                  <a:lnTo>
                    <a:pt x="281806" y="569224"/>
                  </a:lnTo>
                  <a:lnTo>
                    <a:pt x="236087" y="576685"/>
                  </a:lnTo>
                  <a:lnTo>
                    <a:pt x="189302" y="580497"/>
                  </a:lnTo>
                  <a:lnTo>
                    <a:pt x="141604" y="580516"/>
                  </a:lnTo>
                  <a:lnTo>
                    <a:pt x="105709" y="577973"/>
                  </a:lnTo>
                  <a:lnTo>
                    <a:pt x="70088" y="573214"/>
                  </a:lnTo>
                  <a:lnTo>
                    <a:pt x="34823" y="566265"/>
                  </a:lnTo>
                  <a:lnTo>
                    <a:pt x="0" y="557148"/>
                  </a:lnTo>
                  <a:lnTo>
                    <a:pt x="164845" y="0"/>
                  </a:lnTo>
                  <a:lnTo>
                    <a:pt x="745362" y="232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3954" y="1879473"/>
              <a:ext cx="581025" cy="850900"/>
            </a:xfrm>
            <a:custGeom>
              <a:avLst/>
              <a:gdLst/>
              <a:ahLst/>
              <a:cxnLst/>
              <a:rect l="l" t="t" r="r" b="b"/>
              <a:pathLst>
                <a:path w="581025" h="850900">
                  <a:moveTo>
                    <a:pt x="79334" y="0"/>
                  </a:moveTo>
                  <a:lnTo>
                    <a:pt x="47616" y="62531"/>
                  </a:lnTo>
                  <a:lnTo>
                    <a:pt x="23708" y="128396"/>
                  </a:lnTo>
                  <a:lnTo>
                    <a:pt x="12032" y="174640"/>
                  </a:lnTo>
                  <a:lnTo>
                    <a:pt x="4257" y="220930"/>
                  </a:lnTo>
                  <a:lnTo>
                    <a:pt x="279" y="267081"/>
                  </a:lnTo>
                  <a:lnTo>
                    <a:pt x="0" y="312907"/>
                  </a:lnTo>
                  <a:lnTo>
                    <a:pt x="3316" y="358223"/>
                  </a:lnTo>
                  <a:lnTo>
                    <a:pt x="10129" y="402842"/>
                  </a:lnTo>
                  <a:lnTo>
                    <a:pt x="20336" y="446580"/>
                  </a:lnTo>
                  <a:lnTo>
                    <a:pt x="33837" y="489249"/>
                  </a:lnTo>
                  <a:lnTo>
                    <a:pt x="50531" y="530665"/>
                  </a:lnTo>
                  <a:lnTo>
                    <a:pt x="70317" y="570642"/>
                  </a:lnTo>
                  <a:lnTo>
                    <a:pt x="93093" y="608994"/>
                  </a:lnTo>
                  <a:lnTo>
                    <a:pt x="118760" y="645535"/>
                  </a:lnTo>
                  <a:lnTo>
                    <a:pt x="147215" y="680080"/>
                  </a:lnTo>
                  <a:lnTo>
                    <a:pt x="178358" y="712443"/>
                  </a:lnTo>
                  <a:lnTo>
                    <a:pt x="212089" y="742438"/>
                  </a:lnTo>
                  <a:lnTo>
                    <a:pt x="248305" y="769879"/>
                  </a:lnTo>
                  <a:lnTo>
                    <a:pt x="286906" y="794580"/>
                  </a:lnTo>
                  <a:lnTo>
                    <a:pt x="327792" y="816357"/>
                  </a:lnTo>
                  <a:lnTo>
                    <a:pt x="370860" y="835022"/>
                  </a:lnTo>
                  <a:lnTo>
                    <a:pt x="416011" y="850391"/>
                  </a:lnTo>
                  <a:lnTo>
                    <a:pt x="580857" y="293243"/>
                  </a:lnTo>
                  <a:lnTo>
                    <a:pt x="793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613954" y="1879473"/>
              <a:ext cx="581025" cy="850900"/>
            </a:xfrm>
            <a:custGeom>
              <a:avLst/>
              <a:gdLst/>
              <a:ahLst/>
              <a:cxnLst/>
              <a:rect l="l" t="t" r="r" b="b"/>
              <a:pathLst>
                <a:path w="581025" h="850900">
                  <a:moveTo>
                    <a:pt x="416011" y="850391"/>
                  </a:moveTo>
                  <a:lnTo>
                    <a:pt x="370860" y="835022"/>
                  </a:lnTo>
                  <a:lnTo>
                    <a:pt x="327792" y="816357"/>
                  </a:lnTo>
                  <a:lnTo>
                    <a:pt x="286906" y="794580"/>
                  </a:lnTo>
                  <a:lnTo>
                    <a:pt x="248305" y="769879"/>
                  </a:lnTo>
                  <a:lnTo>
                    <a:pt x="212089" y="742438"/>
                  </a:lnTo>
                  <a:lnTo>
                    <a:pt x="178358" y="712443"/>
                  </a:lnTo>
                  <a:lnTo>
                    <a:pt x="147215" y="680080"/>
                  </a:lnTo>
                  <a:lnTo>
                    <a:pt x="118760" y="645535"/>
                  </a:lnTo>
                  <a:lnTo>
                    <a:pt x="93093" y="608994"/>
                  </a:lnTo>
                  <a:lnTo>
                    <a:pt x="70317" y="570642"/>
                  </a:lnTo>
                  <a:lnTo>
                    <a:pt x="50531" y="530665"/>
                  </a:lnTo>
                  <a:lnTo>
                    <a:pt x="33837" y="489249"/>
                  </a:lnTo>
                  <a:lnTo>
                    <a:pt x="20336" y="446580"/>
                  </a:lnTo>
                  <a:lnTo>
                    <a:pt x="10129" y="402842"/>
                  </a:lnTo>
                  <a:lnTo>
                    <a:pt x="3316" y="358223"/>
                  </a:lnTo>
                  <a:lnTo>
                    <a:pt x="0" y="312907"/>
                  </a:lnTo>
                  <a:lnTo>
                    <a:pt x="279" y="267081"/>
                  </a:lnTo>
                  <a:lnTo>
                    <a:pt x="4257" y="220930"/>
                  </a:lnTo>
                  <a:lnTo>
                    <a:pt x="12032" y="174640"/>
                  </a:lnTo>
                  <a:lnTo>
                    <a:pt x="23708" y="128396"/>
                  </a:lnTo>
                  <a:lnTo>
                    <a:pt x="47616" y="62531"/>
                  </a:lnTo>
                  <a:lnTo>
                    <a:pt x="79334" y="0"/>
                  </a:lnTo>
                  <a:lnTo>
                    <a:pt x="580857" y="293243"/>
                  </a:lnTo>
                  <a:lnTo>
                    <a:pt x="416011" y="8503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3288" y="1591691"/>
              <a:ext cx="501650" cy="581025"/>
            </a:xfrm>
            <a:custGeom>
              <a:avLst/>
              <a:gdLst/>
              <a:ahLst/>
              <a:cxnLst/>
              <a:rect l="l" t="t" r="r" b="b"/>
              <a:pathLst>
                <a:path w="501650" h="581025">
                  <a:moveTo>
                    <a:pt x="501523" y="0"/>
                  </a:moveTo>
                  <a:lnTo>
                    <a:pt x="450264" y="2259"/>
                  </a:lnTo>
                  <a:lnTo>
                    <a:pt x="399903" y="8943"/>
                  </a:lnTo>
                  <a:lnTo>
                    <a:pt x="350686" y="19909"/>
                  </a:lnTo>
                  <a:lnTo>
                    <a:pt x="302862" y="35014"/>
                  </a:lnTo>
                  <a:lnTo>
                    <a:pt x="256676" y="54116"/>
                  </a:lnTo>
                  <a:lnTo>
                    <a:pt x="212375" y="77073"/>
                  </a:lnTo>
                  <a:lnTo>
                    <a:pt x="170207" y="103741"/>
                  </a:lnTo>
                  <a:lnTo>
                    <a:pt x="130419" y="133980"/>
                  </a:lnTo>
                  <a:lnTo>
                    <a:pt x="93257" y="167645"/>
                  </a:lnTo>
                  <a:lnTo>
                    <a:pt x="58969" y="204596"/>
                  </a:lnTo>
                  <a:lnTo>
                    <a:pt x="27800" y="244689"/>
                  </a:lnTo>
                  <a:lnTo>
                    <a:pt x="0" y="287782"/>
                  </a:lnTo>
                  <a:lnTo>
                    <a:pt x="501523" y="581025"/>
                  </a:lnTo>
                  <a:lnTo>
                    <a:pt x="501523" y="0"/>
                  </a:lnTo>
                  <a:close/>
                </a:path>
              </a:pathLst>
            </a:custGeom>
            <a:solidFill>
              <a:srgbClr val="E3E8E8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3288" y="1591691"/>
              <a:ext cx="501650" cy="581025"/>
            </a:xfrm>
            <a:custGeom>
              <a:avLst/>
              <a:gdLst/>
              <a:ahLst/>
              <a:cxnLst/>
              <a:rect l="l" t="t" r="r" b="b"/>
              <a:pathLst>
                <a:path w="501650" h="581025">
                  <a:moveTo>
                    <a:pt x="0" y="287782"/>
                  </a:moveTo>
                  <a:lnTo>
                    <a:pt x="27800" y="244689"/>
                  </a:lnTo>
                  <a:lnTo>
                    <a:pt x="58969" y="204596"/>
                  </a:lnTo>
                  <a:lnTo>
                    <a:pt x="93257" y="167645"/>
                  </a:lnTo>
                  <a:lnTo>
                    <a:pt x="130419" y="133980"/>
                  </a:lnTo>
                  <a:lnTo>
                    <a:pt x="170207" y="103741"/>
                  </a:lnTo>
                  <a:lnTo>
                    <a:pt x="212375" y="77073"/>
                  </a:lnTo>
                  <a:lnTo>
                    <a:pt x="256676" y="54116"/>
                  </a:lnTo>
                  <a:lnTo>
                    <a:pt x="302862" y="35014"/>
                  </a:lnTo>
                  <a:lnTo>
                    <a:pt x="350686" y="19909"/>
                  </a:lnTo>
                  <a:lnTo>
                    <a:pt x="399903" y="8943"/>
                  </a:lnTo>
                  <a:lnTo>
                    <a:pt x="450264" y="2259"/>
                  </a:lnTo>
                  <a:lnTo>
                    <a:pt x="501523" y="0"/>
                  </a:lnTo>
                  <a:lnTo>
                    <a:pt x="501523" y="581025"/>
                  </a:lnTo>
                  <a:lnTo>
                    <a:pt x="0" y="2877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16710" y="2812069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19%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5046" y="3488775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29%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7682" y="3177710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29%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7058" y="2557254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17%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8971" y="1583782"/>
            <a:ext cx="721783" cy="742682"/>
          </a:xfrm>
          <a:prstGeom prst="rect">
            <a:avLst/>
          </a:prstGeom>
        </p:spPr>
        <p:txBody>
          <a:bodyPr vert="horz" wrap="square" lIns="0" tIns="118279" rIns="0" bIns="0" rtlCol="0">
            <a:spAutoFit/>
          </a:bodyPr>
          <a:lstStyle/>
          <a:p>
            <a:pPr marL="18627">
              <a:spcBef>
                <a:spcPts val="931"/>
              </a:spcBef>
            </a:pPr>
            <a:r>
              <a:rPr sz="1540" spc="-15" dirty="0">
                <a:solidFill>
                  <a:srgbClr val="585858"/>
                </a:solidFill>
                <a:latin typeface="Calibri"/>
                <a:cs typeface="Calibri"/>
              </a:rPr>
              <a:t>Возраст</a:t>
            </a:r>
            <a:endParaRPr sz="1540">
              <a:latin typeface="Calibri"/>
              <a:cs typeface="Calibri"/>
            </a:endParaRPr>
          </a:p>
          <a:p>
            <a:pPr marL="377199">
              <a:spcBef>
                <a:spcPts val="880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76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77488" y="4491076"/>
            <a:ext cx="2467101" cy="122005"/>
            <a:chOff x="2025776" y="3062097"/>
            <a:chExt cx="1682114" cy="83185"/>
          </a:xfrm>
        </p:grpSpPr>
        <p:sp>
          <p:nvSpPr>
            <p:cNvPr id="21" name="object 21"/>
            <p:cNvSpPr/>
            <p:nvPr/>
          </p:nvSpPr>
          <p:spPr>
            <a:xfrm>
              <a:off x="2035301" y="307162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35301" y="307162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5401" y="307162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5401" y="307162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635501" y="307162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5501" y="3071622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52415" y="4413776"/>
            <a:ext cx="699430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36-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r>
              <a:rPr sz="1320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977489" y="4806238"/>
            <a:ext cx="120142" cy="120142"/>
            <a:chOff x="2025776" y="3276980"/>
            <a:chExt cx="81915" cy="81915"/>
          </a:xfrm>
        </p:grpSpPr>
        <p:sp>
          <p:nvSpPr>
            <p:cNvPr id="29" name="object 29"/>
            <p:cNvSpPr/>
            <p:nvPr/>
          </p:nvSpPr>
          <p:spPr>
            <a:xfrm>
              <a:off x="2035301" y="32865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035301" y="32865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04896" y="4300153"/>
            <a:ext cx="699430" cy="655222"/>
          </a:xfrm>
          <a:prstGeom prst="rect">
            <a:avLst/>
          </a:prstGeom>
        </p:spPr>
        <p:txBody>
          <a:bodyPr vert="horz" wrap="square" lIns="0" tIns="132249" rIns="0" bIns="0" rtlCol="0">
            <a:spAutoFit/>
          </a:bodyPr>
          <a:lstStyle/>
          <a:p>
            <a:pPr marL="18627">
              <a:spcBef>
                <a:spcPts val="1041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18-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r>
              <a:rPr sz="1320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895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46-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55</a:t>
            </a:r>
            <a:r>
              <a:rPr sz="1320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150969" y="4806238"/>
            <a:ext cx="120142" cy="120142"/>
            <a:chOff x="2825876" y="3276980"/>
            <a:chExt cx="81915" cy="81915"/>
          </a:xfrm>
        </p:grpSpPr>
        <p:sp>
          <p:nvSpPr>
            <p:cNvPr id="33" name="object 33"/>
            <p:cNvSpPr/>
            <p:nvPr/>
          </p:nvSpPr>
          <p:spPr>
            <a:xfrm>
              <a:off x="2835401" y="32865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3E8E8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835401" y="32865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278377" y="4300152"/>
            <a:ext cx="1025398" cy="655222"/>
          </a:xfrm>
          <a:prstGeom prst="rect">
            <a:avLst/>
          </a:prstGeom>
        </p:spPr>
        <p:txBody>
          <a:bodyPr vert="horz" wrap="square" lIns="0" tIns="132249" rIns="0" bIns="0" rtlCol="0">
            <a:spAutoFit/>
          </a:bodyPr>
          <a:lstStyle/>
          <a:p>
            <a:pPr marL="18627">
              <a:spcBef>
                <a:spcPts val="1041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26-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r>
              <a:rPr sz="1320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895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старше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55</a:t>
            </a:r>
            <a:r>
              <a:rPr sz="132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00075" y="2311756"/>
            <a:ext cx="1739731" cy="1740662"/>
            <a:chOff x="4768449" y="1576197"/>
            <a:chExt cx="1186180" cy="1186815"/>
          </a:xfrm>
        </p:grpSpPr>
        <p:sp>
          <p:nvSpPr>
            <p:cNvPr id="37" name="object 37"/>
            <p:cNvSpPr/>
            <p:nvPr/>
          </p:nvSpPr>
          <p:spPr>
            <a:xfrm>
              <a:off x="5361559" y="1585722"/>
              <a:ext cx="393065" cy="584200"/>
            </a:xfrm>
            <a:custGeom>
              <a:avLst/>
              <a:gdLst/>
              <a:ahLst/>
              <a:cxnLst/>
              <a:rect l="l" t="t" r="r" b="b"/>
              <a:pathLst>
                <a:path w="393064" h="584200">
                  <a:moveTo>
                    <a:pt x="0" y="0"/>
                  </a:moveTo>
                  <a:lnTo>
                    <a:pt x="0" y="583819"/>
                  </a:lnTo>
                  <a:lnTo>
                    <a:pt x="392556" y="151764"/>
                  </a:lnTo>
                  <a:lnTo>
                    <a:pt x="355576" y="120838"/>
                  </a:lnTo>
                  <a:lnTo>
                    <a:pt x="316412" y="93225"/>
                  </a:lnTo>
                  <a:lnTo>
                    <a:pt x="275288" y="69012"/>
                  </a:lnTo>
                  <a:lnTo>
                    <a:pt x="232431" y="48287"/>
                  </a:lnTo>
                  <a:lnTo>
                    <a:pt x="188065" y="31135"/>
                  </a:lnTo>
                  <a:lnTo>
                    <a:pt x="142414" y="17643"/>
                  </a:lnTo>
                  <a:lnTo>
                    <a:pt x="95702" y="7899"/>
                  </a:lnTo>
                  <a:lnTo>
                    <a:pt x="48156" y="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1559" y="1585722"/>
              <a:ext cx="393065" cy="584200"/>
            </a:xfrm>
            <a:custGeom>
              <a:avLst/>
              <a:gdLst/>
              <a:ahLst/>
              <a:cxnLst/>
              <a:rect l="l" t="t" r="r" b="b"/>
              <a:pathLst>
                <a:path w="393064" h="584200">
                  <a:moveTo>
                    <a:pt x="0" y="0"/>
                  </a:moveTo>
                  <a:lnTo>
                    <a:pt x="48156" y="1989"/>
                  </a:lnTo>
                  <a:lnTo>
                    <a:pt x="95702" y="7899"/>
                  </a:lnTo>
                  <a:lnTo>
                    <a:pt x="142414" y="17643"/>
                  </a:lnTo>
                  <a:lnTo>
                    <a:pt x="188065" y="31135"/>
                  </a:lnTo>
                  <a:lnTo>
                    <a:pt x="232431" y="48287"/>
                  </a:lnTo>
                  <a:lnTo>
                    <a:pt x="275288" y="69012"/>
                  </a:lnTo>
                  <a:lnTo>
                    <a:pt x="316412" y="93225"/>
                  </a:lnTo>
                  <a:lnTo>
                    <a:pt x="355576" y="120838"/>
                  </a:lnTo>
                  <a:lnTo>
                    <a:pt x="392556" y="151764"/>
                  </a:lnTo>
                  <a:lnTo>
                    <a:pt x="0" y="58381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361559" y="1737487"/>
              <a:ext cx="583565" cy="726440"/>
            </a:xfrm>
            <a:custGeom>
              <a:avLst/>
              <a:gdLst/>
              <a:ahLst/>
              <a:cxnLst/>
              <a:rect l="l" t="t" r="r" b="b"/>
              <a:pathLst>
                <a:path w="583564" h="726439">
                  <a:moveTo>
                    <a:pt x="392556" y="0"/>
                  </a:moveTo>
                  <a:lnTo>
                    <a:pt x="0" y="432054"/>
                  </a:lnTo>
                  <a:lnTo>
                    <a:pt x="504063" y="726439"/>
                  </a:lnTo>
                  <a:lnTo>
                    <a:pt x="526683" y="683782"/>
                  </a:lnTo>
                  <a:lnTo>
                    <a:pt x="545485" y="640003"/>
                  </a:lnTo>
                  <a:lnTo>
                    <a:pt x="560504" y="595324"/>
                  </a:lnTo>
                  <a:lnTo>
                    <a:pt x="571772" y="549968"/>
                  </a:lnTo>
                  <a:lnTo>
                    <a:pt x="579325" y="504157"/>
                  </a:lnTo>
                  <a:lnTo>
                    <a:pt x="583197" y="458115"/>
                  </a:lnTo>
                  <a:lnTo>
                    <a:pt x="583421" y="412063"/>
                  </a:lnTo>
                  <a:lnTo>
                    <a:pt x="580031" y="366225"/>
                  </a:lnTo>
                  <a:lnTo>
                    <a:pt x="573063" y="320822"/>
                  </a:lnTo>
                  <a:lnTo>
                    <a:pt x="562549" y="276078"/>
                  </a:lnTo>
                  <a:lnTo>
                    <a:pt x="548524" y="232215"/>
                  </a:lnTo>
                  <a:lnTo>
                    <a:pt x="531023" y="189455"/>
                  </a:lnTo>
                  <a:lnTo>
                    <a:pt x="510078" y="148022"/>
                  </a:lnTo>
                  <a:lnTo>
                    <a:pt x="485726" y="108137"/>
                  </a:lnTo>
                  <a:lnTo>
                    <a:pt x="457998" y="70023"/>
                  </a:lnTo>
                  <a:lnTo>
                    <a:pt x="426930" y="33903"/>
                  </a:lnTo>
                  <a:lnTo>
                    <a:pt x="392556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1559" y="1737487"/>
              <a:ext cx="583565" cy="726440"/>
            </a:xfrm>
            <a:custGeom>
              <a:avLst/>
              <a:gdLst/>
              <a:ahLst/>
              <a:cxnLst/>
              <a:rect l="l" t="t" r="r" b="b"/>
              <a:pathLst>
                <a:path w="583564" h="726439">
                  <a:moveTo>
                    <a:pt x="392556" y="0"/>
                  </a:moveTo>
                  <a:lnTo>
                    <a:pt x="426930" y="33903"/>
                  </a:lnTo>
                  <a:lnTo>
                    <a:pt x="457998" y="70023"/>
                  </a:lnTo>
                  <a:lnTo>
                    <a:pt x="485726" y="108137"/>
                  </a:lnTo>
                  <a:lnTo>
                    <a:pt x="510078" y="148022"/>
                  </a:lnTo>
                  <a:lnTo>
                    <a:pt x="531023" y="189455"/>
                  </a:lnTo>
                  <a:lnTo>
                    <a:pt x="548524" y="232215"/>
                  </a:lnTo>
                  <a:lnTo>
                    <a:pt x="562549" y="276078"/>
                  </a:lnTo>
                  <a:lnTo>
                    <a:pt x="573063" y="320822"/>
                  </a:lnTo>
                  <a:lnTo>
                    <a:pt x="580031" y="366225"/>
                  </a:lnTo>
                  <a:lnTo>
                    <a:pt x="583421" y="412063"/>
                  </a:lnTo>
                  <a:lnTo>
                    <a:pt x="583197" y="458115"/>
                  </a:lnTo>
                  <a:lnTo>
                    <a:pt x="579325" y="504157"/>
                  </a:lnTo>
                  <a:lnTo>
                    <a:pt x="571772" y="549968"/>
                  </a:lnTo>
                  <a:lnTo>
                    <a:pt x="560504" y="595324"/>
                  </a:lnTo>
                  <a:lnTo>
                    <a:pt x="545485" y="640003"/>
                  </a:lnTo>
                  <a:lnTo>
                    <a:pt x="526683" y="683782"/>
                  </a:lnTo>
                  <a:lnTo>
                    <a:pt x="504063" y="726439"/>
                  </a:lnTo>
                  <a:lnTo>
                    <a:pt x="0" y="432054"/>
                  </a:lnTo>
                  <a:lnTo>
                    <a:pt x="39255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991227" y="2169541"/>
              <a:ext cx="874394" cy="584200"/>
            </a:xfrm>
            <a:custGeom>
              <a:avLst/>
              <a:gdLst/>
              <a:ahLst/>
              <a:cxnLst/>
              <a:rect l="l" t="t" r="r" b="b"/>
              <a:pathLst>
                <a:path w="874395" h="584200">
                  <a:moveTo>
                    <a:pt x="370332" y="0"/>
                  </a:moveTo>
                  <a:lnTo>
                    <a:pt x="0" y="451231"/>
                  </a:lnTo>
                  <a:lnTo>
                    <a:pt x="18188" y="465558"/>
                  </a:lnTo>
                  <a:lnTo>
                    <a:pt x="36925" y="479170"/>
                  </a:lnTo>
                  <a:lnTo>
                    <a:pt x="75946" y="504063"/>
                  </a:lnTo>
                  <a:lnTo>
                    <a:pt x="118262" y="526532"/>
                  </a:lnTo>
                  <a:lnTo>
                    <a:pt x="161560" y="545210"/>
                  </a:lnTo>
                  <a:lnTo>
                    <a:pt x="205634" y="560149"/>
                  </a:lnTo>
                  <a:lnTo>
                    <a:pt x="250278" y="571404"/>
                  </a:lnTo>
                  <a:lnTo>
                    <a:pt x="295286" y="579028"/>
                  </a:lnTo>
                  <a:lnTo>
                    <a:pt x="340454" y="583076"/>
                  </a:lnTo>
                  <a:lnTo>
                    <a:pt x="385575" y="583601"/>
                  </a:lnTo>
                  <a:lnTo>
                    <a:pt x="430444" y="580657"/>
                  </a:lnTo>
                  <a:lnTo>
                    <a:pt x="474856" y="574298"/>
                  </a:lnTo>
                  <a:lnTo>
                    <a:pt x="518604" y="564578"/>
                  </a:lnTo>
                  <a:lnTo>
                    <a:pt x="561484" y="551551"/>
                  </a:lnTo>
                  <a:lnTo>
                    <a:pt x="603289" y="535271"/>
                  </a:lnTo>
                  <a:lnTo>
                    <a:pt x="643815" y="515792"/>
                  </a:lnTo>
                  <a:lnTo>
                    <a:pt x="682855" y="493167"/>
                  </a:lnTo>
                  <a:lnTo>
                    <a:pt x="720205" y="467451"/>
                  </a:lnTo>
                  <a:lnTo>
                    <a:pt x="755658" y="438697"/>
                  </a:lnTo>
                  <a:lnTo>
                    <a:pt x="789009" y="406960"/>
                  </a:lnTo>
                  <a:lnTo>
                    <a:pt x="820052" y="372293"/>
                  </a:lnTo>
                  <a:lnTo>
                    <a:pt x="848583" y="334750"/>
                  </a:lnTo>
                  <a:lnTo>
                    <a:pt x="874395" y="294385"/>
                  </a:lnTo>
                  <a:lnTo>
                    <a:pt x="370332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991227" y="2169541"/>
              <a:ext cx="874394" cy="584200"/>
            </a:xfrm>
            <a:custGeom>
              <a:avLst/>
              <a:gdLst/>
              <a:ahLst/>
              <a:cxnLst/>
              <a:rect l="l" t="t" r="r" b="b"/>
              <a:pathLst>
                <a:path w="874395" h="584200">
                  <a:moveTo>
                    <a:pt x="874395" y="294385"/>
                  </a:moveTo>
                  <a:lnTo>
                    <a:pt x="848583" y="334750"/>
                  </a:lnTo>
                  <a:lnTo>
                    <a:pt x="820052" y="372293"/>
                  </a:lnTo>
                  <a:lnTo>
                    <a:pt x="789009" y="406960"/>
                  </a:lnTo>
                  <a:lnTo>
                    <a:pt x="755658" y="438697"/>
                  </a:lnTo>
                  <a:lnTo>
                    <a:pt x="720205" y="467451"/>
                  </a:lnTo>
                  <a:lnTo>
                    <a:pt x="682855" y="493167"/>
                  </a:lnTo>
                  <a:lnTo>
                    <a:pt x="643815" y="515792"/>
                  </a:lnTo>
                  <a:lnTo>
                    <a:pt x="603289" y="535271"/>
                  </a:lnTo>
                  <a:lnTo>
                    <a:pt x="561484" y="551551"/>
                  </a:lnTo>
                  <a:lnTo>
                    <a:pt x="518604" y="564578"/>
                  </a:lnTo>
                  <a:lnTo>
                    <a:pt x="474856" y="574298"/>
                  </a:lnTo>
                  <a:lnTo>
                    <a:pt x="430444" y="580657"/>
                  </a:lnTo>
                  <a:lnTo>
                    <a:pt x="385575" y="583601"/>
                  </a:lnTo>
                  <a:lnTo>
                    <a:pt x="340454" y="583076"/>
                  </a:lnTo>
                  <a:lnTo>
                    <a:pt x="295286" y="579028"/>
                  </a:lnTo>
                  <a:lnTo>
                    <a:pt x="250278" y="571404"/>
                  </a:lnTo>
                  <a:lnTo>
                    <a:pt x="205634" y="560149"/>
                  </a:lnTo>
                  <a:lnTo>
                    <a:pt x="161560" y="545210"/>
                  </a:lnTo>
                  <a:lnTo>
                    <a:pt x="118262" y="526532"/>
                  </a:lnTo>
                  <a:lnTo>
                    <a:pt x="75946" y="504063"/>
                  </a:lnTo>
                  <a:lnTo>
                    <a:pt x="36925" y="479170"/>
                  </a:lnTo>
                  <a:lnTo>
                    <a:pt x="0" y="451231"/>
                  </a:lnTo>
                  <a:lnTo>
                    <a:pt x="370332" y="0"/>
                  </a:lnTo>
                  <a:lnTo>
                    <a:pt x="874395" y="29438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777974" y="1585722"/>
              <a:ext cx="584200" cy="1035050"/>
            </a:xfrm>
            <a:custGeom>
              <a:avLst/>
              <a:gdLst/>
              <a:ahLst/>
              <a:cxnLst/>
              <a:rect l="l" t="t" r="r" b="b"/>
              <a:pathLst>
                <a:path w="584200" h="1035050">
                  <a:moveTo>
                    <a:pt x="583584" y="0"/>
                  </a:moveTo>
                  <a:lnTo>
                    <a:pt x="531478" y="2329"/>
                  </a:lnTo>
                  <a:lnTo>
                    <a:pt x="480195" y="9230"/>
                  </a:lnTo>
                  <a:lnTo>
                    <a:pt x="430007" y="20574"/>
                  </a:lnTo>
                  <a:lnTo>
                    <a:pt x="381189" y="36230"/>
                  </a:lnTo>
                  <a:lnTo>
                    <a:pt x="334013" y="56070"/>
                  </a:lnTo>
                  <a:lnTo>
                    <a:pt x="288754" y="79964"/>
                  </a:lnTo>
                  <a:lnTo>
                    <a:pt x="245685" y="107782"/>
                  </a:lnTo>
                  <a:lnTo>
                    <a:pt x="205079" y="139395"/>
                  </a:lnTo>
                  <a:lnTo>
                    <a:pt x="167211" y="174673"/>
                  </a:lnTo>
                  <a:lnTo>
                    <a:pt x="132353" y="213487"/>
                  </a:lnTo>
                  <a:lnTo>
                    <a:pt x="103484" y="251717"/>
                  </a:lnTo>
                  <a:lnTo>
                    <a:pt x="78204" y="291515"/>
                  </a:lnTo>
                  <a:lnTo>
                    <a:pt x="56493" y="332670"/>
                  </a:lnTo>
                  <a:lnTo>
                    <a:pt x="38329" y="374971"/>
                  </a:lnTo>
                  <a:lnTo>
                    <a:pt x="23692" y="418205"/>
                  </a:lnTo>
                  <a:lnTo>
                    <a:pt x="12562" y="462161"/>
                  </a:lnTo>
                  <a:lnTo>
                    <a:pt x="4917" y="506629"/>
                  </a:lnTo>
                  <a:lnTo>
                    <a:pt x="736" y="551396"/>
                  </a:lnTo>
                  <a:lnTo>
                    <a:pt x="0" y="596252"/>
                  </a:lnTo>
                  <a:lnTo>
                    <a:pt x="2686" y="640984"/>
                  </a:lnTo>
                  <a:lnTo>
                    <a:pt x="8775" y="685383"/>
                  </a:lnTo>
                  <a:lnTo>
                    <a:pt x="18245" y="729236"/>
                  </a:lnTo>
                  <a:lnTo>
                    <a:pt x="31076" y="772331"/>
                  </a:lnTo>
                  <a:lnTo>
                    <a:pt x="47247" y="814459"/>
                  </a:lnTo>
                  <a:lnTo>
                    <a:pt x="66738" y="855406"/>
                  </a:lnTo>
                  <a:lnTo>
                    <a:pt x="89526" y="894962"/>
                  </a:lnTo>
                  <a:lnTo>
                    <a:pt x="115593" y="932916"/>
                  </a:lnTo>
                  <a:lnTo>
                    <a:pt x="144917" y="969056"/>
                  </a:lnTo>
                  <a:lnTo>
                    <a:pt x="177477" y="1003171"/>
                  </a:lnTo>
                  <a:lnTo>
                    <a:pt x="213252" y="1035050"/>
                  </a:lnTo>
                  <a:lnTo>
                    <a:pt x="583584" y="583819"/>
                  </a:lnTo>
                  <a:lnTo>
                    <a:pt x="5835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777974" y="1585722"/>
              <a:ext cx="584200" cy="1035050"/>
            </a:xfrm>
            <a:custGeom>
              <a:avLst/>
              <a:gdLst/>
              <a:ahLst/>
              <a:cxnLst/>
              <a:rect l="l" t="t" r="r" b="b"/>
              <a:pathLst>
                <a:path w="584200" h="1035050">
                  <a:moveTo>
                    <a:pt x="213252" y="1035050"/>
                  </a:moveTo>
                  <a:lnTo>
                    <a:pt x="177477" y="1003171"/>
                  </a:lnTo>
                  <a:lnTo>
                    <a:pt x="144917" y="969056"/>
                  </a:lnTo>
                  <a:lnTo>
                    <a:pt x="115593" y="932916"/>
                  </a:lnTo>
                  <a:lnTo>
                    <a:pt x="89526" y="894962"/>
                  </a:lnTo>
                  <a:lnTo>
                    <a:pt x="66738" y="855406"/>
                  </a:lnTo>
                  <a:lnTo>
                    <a:pt x="47247" y="814459"/>
                  </a:lnTo>
                  <a:lnTo>
                    <a:pt x="31076" y="772331"/>
                  </a:lnTo>
                  <a:lnTo>
                    <a:pt x="18245" y="729236"/>
                  </a:lnTo>
                  <a:lnTo>
                    <a:pt x="8775" y="685383"/>
                  </a:lnTo>
                  <a:lnTo>
                    <a:pt x="2686" y="640984"/>
                  </a:lnTo>
                  <a:lnTo>
                    <a:pt x="0" y="596252"/>
                  </a:lnTo>
                  <a:lnTo>
                    <a:pt x="736" y="551396"/>
                  </a:lnTo>
                  <a:lnTo>
                    <a:pt x="4917" y="506629"/>
                  </a:lnTo>
                  <a:lnTo>
                    <a:pt x="12562" y="462161"/>
                  </a:lnTo>
                  <a:lnTo>
                    <a:pt x="23692" y="418205"/>
                  </a:lnTo>
                  <a:lnTo>
                    <a:pt x="38329" y="374971"/>
                  </a:lnTo>
                  <a:lnTo>
                    <a:pt x="56493" y="332670"/>
                  </a:lnTo>
                  <a:lnTo>
                    <a:pt x="78204" y="291515"/>
                  </a:lnTo>
                  <a:lnTo>
                    <a:pt x="103484" y="251717"/>
                  </a:lnTo>
                  <a:lnTo>
                    <a:pt x="132353" y="213487"/>
                  </a:lnTo>
                  <a:lnTo>
                    <a:pt x="167211" y="174673"/>
                  </a:lnTo>
                  <a:lnTo>
                    <a:pt x="205079" y="139395"/>
                  </a:lnTo>
                  <a:lnTo>
                    <a:pt x="245685" y="107782"/>
                  </a:lnTo>
                  <a:lnTo>
                    <a:pt x="288754" y="79964"/>
                  </a:lnTo>
                  <a:lnTo>
                    <a:pt x="334013" y="56070"/>
                  </a:lnTo>
                  <a:lnTo>
                    <a:pt x="381189" y="36230"/>
                  </a:lnTo>
                  <a:lnTo>
                    <a:pt x="430007" y="20574"/>
                  </a:lnTo>
                  <a:lnTo>
                    <a:pt x="480195" y="9230"/>
                  </a:lnTo>
                  <a:lnTo>
                    <a:pt x="531478" y="2329"/>
                  </a:lnTo>
                  <a:lnTo>
                    <a:pt x="583584" y="0"/>
                  </a:lnTo>
                  <a:lnTo>
                    <a:pt x="583584" y="583819"/>
                  </a:lnTo>
                  <a:lnTo>
                    <a:pt x="213252" y="10350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159242" y="2954190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22%</a:t>
            </a:r>
            <a:endParaRPr sz="176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54112" y="3582206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27%</a:t>
            </a:r>
            <a:endParaRPr sz="176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06461" y="3056637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39%</a:t>
            </a:r>
            <a:endParaRPr sz="176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59301" y="1573692"/>
            <a:ext cx="819573" cy="769335"/>
          </a:xfrm>
          <a:prstGeom prst="rect">
            <a:avLst/>
          </a:prstGeom>
        </p:spPr>
        <p:txBody>
          <a:bodyPr vert="horz" wrap="square" lIns="0" tIns="130387" rIns="0" bIns="0" rtlCol="0">
            <a:spAutoFit/>
          </a:bodyPr>
          <a:lstStyle/>
          <a:p>
            <a:pPr marL="18627">
              <a:spcBef>
                <a:spcPts val="1027"/>
              </a:spcBef>
            </a:pPr>
            <a:r>
              <a:rPr sz="1467" spc="-29" dirty="0">
                <a:solidFill>
                  <a:srgbClr val="585858"/>
                </a:solidFill>
                <a:latin typeface="Calibri"/>
                <a:cs typeface="Calibri"/>
              </a:rPr>
              <a:t>Стаж</a:t>
            </a:r>
            <a:endParaRPr sz="1467">
              <a:latin typeface="Calibri"/>
              <a:cs typeface="Calibri"/>
            </a:endParaRPr>
          </a:p>
          <a:p>
            <a:pPr marL="350189">
              <a:spcBef>
                <a:spcPts val="1078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76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665570" y="4687772"/>
            <a:ext cx="1662430" cy="327829"/>
            <a:chOff x="4540377" y="3196208"/>
            <a:chExt cx="1133475" cy="223520"/>
          </a:xfrm>
        </p:grpSpPr>
        <p:sp>
          <p:nvSpPr>
            <p:cNvPr id="50" name="object 50"/>
            <p:cNvSpPr/>
            <p:nvPr/>
          </p:nvSpPr>
          <p:spPr>
            <a:xfrm>
              <a:off x="4549902" y="320573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549902" y="320573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601462" y="320573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1462" y="3205733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549902" y="3345941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549902" y="3345941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792602" y="4610844"/>
            <a:ext cx="699430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0-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32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29" dirty="0">
                <a:solidFill>
                  <a:srgbClr val="585858"/>
                </a:solidFill>
                <a:latin typeface="Calibri"/>
                <a:cs typeface="Calibri"/>
              </a:rPr>
              <a:t>года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3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11-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320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207857" y="4893411"/>
            <a:ext cx="120142" cy="122005"/>
            <a:chOff x="5591936" y="3336416"/>
            <a:chExt cx="81915" cy="83185"/>
          </a:xfrm>
        </p:grpSpPr>
        <p:sp>
          <p:nvSpPr>
            <p:cNvPr id="58" name="object 58"/>
            <p:cNvSpPr/>
            <p:nvPr/>
          </p:nvSpPr>
          <p:spPr>
            <a:xfrm>
              <a:off x="5601461" y="3345941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601461" y="3345941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336196" y="4610844"/>
            <a:ext cx="945303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4-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320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37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более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20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70504" y="2393154"/>
            <a:ext cx="1699683" cy="1699683"/>
            <a:chOff x="384650" y="1631695"/>
            <a:chExt cx="1158875" cy="1158875"/>
          </a:xfrm>
        </p:grpSpPr>
        <p:sp>
          <p:nvSpPr>
            <p:cNvPr id="62" name="object 62"/>
            <p:cNvSpPr/>
            <p:nvPr/>
          </p:nvSpPr>
          <p:spPr>
            <a:xfrm>
              <a:off x="963802" y="1641220"/>
              <a:ext cx="332105" cy="570230"/>
            </a:xfrm>
            <a:custGeom>
              <a:avLst/>
              <a:gdLst/>
              <a:ahLst/>
              <a:cxnLst/>
              <a:rect l="l" t="t" r="r" b="b"/>
              <a:pathLst>
                <a:path w="332105" h="570230">
                  <a:moveTo>
                    <a:pt x="0" y="0"/>
                  </a:moveTo>
                  <a:lnTo>
                    <a:pt x="0" y="569976"/>
                  </a:lnTo>
                  <a:lnTo>
                    <a:pt x="331597" y="106425"/>
                  </a:lnTo>
                  <a:lnTo>
                    <a:pt x="289010" y="78737"/>
                  </a:lnTo>
                  <a:lnTo>
                    <a:pt x="244356" y="55058"/>
                  </a:lnTo>
                  <a:lnTo>
                    <a:pt x="197917" y="35480"/>
                  </a:lnTo>
                  <a:lnTo>
                    <a:pt x="149979" y="20094"/>
                  </a:lnTo>
                  <a:lnTo>
                    <a:pt x="100824" y="8991"/>
                  </a:lnTo>
                  <a:lnTo>
                    <a:pt x="50736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63802" y="1641220"/>
              <a:ext cx="332105" cy="570230"/>
            </a:xfrm>
            <a:custGeom>
              <a:avLst/>
              <a:gdLst/>
              <a:ahLst/>
              <a:cxnLst/>
              <a:rect l="l" t="t" r="r" b="b"/>
              <a:pathLst>
                <a:path w="332105" h="570230">
                  <a:moveTo>
                    <a:pt x="0" y="0"/>
                  </a:moveTo>
                  <a:lnTo>
                    <a:pt x="50736" y="2263"/>
                  </a:lnTo>
                  <a:lnTo>
                    <a:pt x="100824" y="8991"/>
                  </a:lnTo>
                  <a:lnTo>
                    <a:pt x="149979" y="20094"/>
                  </a:lnTo>
                  <a:lnTo>
                    <a:pt x="197917" y="35480"/>
                  </a:lnTo>
                  <a:lnTo>
                    <a:pt x="244356" y="55058"/>
                  </a:lnTo>
                  <a:lnTo>
                    <a:pt x="289010" y="78737"/>
                  </a:lnTo>
                  <a:lnTo>
                    <a:pt x="331597" y="106425"/>
                  </a:lnTo>
                  <a:lnTo>
                    <a:pt x="0" y="56997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94175" y="1641220"/>
              <a:ext cx="1139825" cy="1139825"/>
            </a:xfrm>
            <a:custGeom>
              <a:avLst/>
              <a:gdLst/>
              <a:ahLst/>
              <a:cxnLst/>
              <a:rect l="l" t="t" r="r" b="b"/>
              <a:pathLst>
                <a:path w="1139825" h="1139825">
                  <a:moveTo>
                    <a:pt x="569627" y="0"/>
                  </a:moveTo>
                  <a:lnTo>
                    <a:pt x="519781" y="2179"/>
                  </a:lnTo>
                  <a:lnTo>
                    <a:pt x="470740" y="8635"/>
                  </a:lnTo>
                  <a:lnTo>
                    <a:pt x="422750" y="19242"/>
                  </a:lnTo>
                  <a:lnTo>
                    <a:pt x="376055" y="33872"/>
                  </a:lnTo>
                  <a:lnTo>
                    <a:pt x="330899" y="52400"/>
                  </a:lnTo>
                  <a:lnTo>
                    <a:pt x="287529" y="74701"/>
                  </a:lnTo>
                  <a:lnTo>
                    <a:pt x="246189" y="100648"/>
                  </a:lnTo>
                  <a:lnTo>
                    <a:pt x="207124" y="130115"/>
                  </a:lnTo>
                  <a:lnTo>
                    <a:pt x="170578" y="162976"/>
                  </a:lnTo>
                  <a:lnTo>
                    <a:pt x="136798" y="199106"/>
                  </a:lnTo>
                  <a:lnTo>
                    <a:pt x="106027" y="238378"/>
                  </a:lnTo>
                  <a:lnTo>
                    <a:pt x="79119" y="279596"/>
                  </a:lnTo>
                  <a:lnTo>
                    <a:pt x="56198" y="322239"/>
                  </a:lnTo>
                  <a:lnTo>
                    <a:pt x="37223" y="366067"/>
                  </a:lnTo>
                  <a:lnTo>
                    <a:pt x="22156" y="410842"/>
                  </a:lnTo>
                  <a:lnTo>
                    <a:pt x="10956" y="456324"/>
                  </a:lnTo>
                  <a:lnTo>
                    <a:pt x="3584" y="502276"/>
                  </a:lnTo>
                  <a:lnTo>
                    <a:pt x="0" y="548458"/>
                  </a:lnTo>
                  <a:lnTo>
                    <a:pt x="164" y="594631"/>
                  </a:lnTo>
                  <a:lnTo>
                    <a:pt x="4037" y="640557"/>
                  </a:lnTo>
                  <a:lnTo>
                    <a:pt x="11580" y="685996"/>
                  </a:lnTo>
                  <a:lnTo>
                    <a:pt x="22752" y="730710"/>
                  </a:lnTo>
                  <a:lnTo>
                    <a:pt x="37515" y="774460"/>
                  </a:lnTo>
                  <a:lnTo>
                    <a:pt x="55827" y="817007"/>
                  </a:lnTo>
                  <a:lnTo>
                    <a:pt x="77651" y="858113"/>
                  </a:lnTo>
                  <a:lnTo>
                    <a:pt x="102946" y="897537"/>
                  </a:lnTo>
                  <a:lnTo>
                    <a:pt x="131672" y="935043"/>
                  </a:lnTo>
                  <a:lnTo>
                    <a:pt x="163790" y="970389"/>
                  </a:lnTo>
                  <a:lnTo>
                    <a:pt x="199260" y="1003339"/>
                  </a:lnTo>
                  <a:lnTo>
                    <a:pt x="238043" y="1033652"/>
                  </a:lnTo>
                  <a:lnTo>
                    <a:pt x="279262" y="1060561"/>
                  </a:lnTo>
                  <a:lnTo>
                    <a:pt x="321904" y="1083482"/>
                  </a:lnTo>
                  <a:lnTo>
                    <a:pt x="365730" y="1102456"/>
                  </a:lnTo>
                  <a:lnTo>
                    <a:pt x="410502" y="1117521"/>
                  </a:lnTo>
                  <a:lnTo>
                    <a:pt x="455980" y="1128718"/>
                  </a:lnTo>
                  <a:lnTo>
                    <a:pt x="501926" y="1136086"/>
                  </a:lnTo>
                  <a:lnTo>
                    <a:pt x="548102" y="1139666"/>
                  </a:lnTo>
                  <a:lnTo>
                    <a:pt x="594267" y="1139496"/>
                  </a:lnTo>
                  <a:lnTo>
                    <a:pt x="640185" y="1135618"/>
                  </a:lnTo>
                  <a:lnTo>
                    <a:pt x="685615" y="1128069"/>
                  </a:lnTo>
                  <a:lnTo>
                    <a:pt x="730320" y="1116892"/>
                  </a:lnTo>
                  <a:lnTo>
                    <a:pt x="774059" y="1102124"/>
                  </a:lnTo>
                  <a:lnTo>
                    <a:pt x="816596" y="1083806"/>
                  </a:lnTo>
                  <a:lnTo>
                    <a:pt x="857691" y="1061978"/>
                  </a:lnTo>
                  <a:lnTo>
                    <a:pt x="897105" y="1036679"/>
                  </a:lnTo>
                  <a:lnTo>
                    <a:pt x="934599" y="1007949"/>
                  </a:lnTo>
                  <a:lnTo>
                    <a:pt x="969935" y="975828"/>
                  </a:lnTo>
                  <a:lnTo>
                    <a:pt x="1002874" y="940356"/>
                  </a:lnTo>
                  <a:lnTo>
                    <a:pt x="1033177" y="901572"/>
                  </a:lnTo>
                  <a:lnTo>
                    <a:pt x="1060087" y="860356"/>
                  </a:lnTo>
                  <a:lnTo>
                    <a:pt x="1083011" y="817716"/>
                  </a:lnTo>
                  <a:lnTo>
                    <a:pt x="1101989" y="773893"/>
                  </a:lnTo>
                  <a:lnTo>
                    <a:pt x="1117061" y="729124"/>
                  </a:lnTo>
                  <a:lnTo>
                    <a:pt x="1128265" y="683648"/>
                  </a:lnTo>
                  <a:lnTo>
                    <a:pt x="1135641" y="637705"/>
                  </a:lnTo>
                  <a:lnTo>
                    <a:pt x="1139230" y="591532"/>
                  </a:lnTo>
                  <a:lnTo>
                    <a:pt x="1139070" y="545368"/>
                  </a:lnTo>
                  <a:lnTo>
                    <a:pt x="1135201" y="499453"/>
                  </a:lnTo>
                  <a:lnTo>
                    <a:pt x="1127663" y="454023"/>
                  </a:lnTo>
                  <a:lnTo>
                    <a:pt x="1116495" y="409319"/>
                  </a:lnTo>
                  <a:lnTo>
                    <a:pt x="1101737" y="365579"/>
                  </a:lnTo>
                  <a:lnTo>
                    <a:pt x="1083428" y="323041"/>
                  </a:lnTo>
                  <a:lnTo>
                    <a:pt x="1061608" y="281944"/>
                  </a:lnTo>
                  <a:lnTo>
                    <a:pt x="1036316" y="242526"/>
                  </a:lnTo>
                  <a:lnTo>
                    <a:pt x="1007592" y="205027"/>
                  </a:lnTo>
                  <a:lnTo>
                    <a:pt x="975476" y="169685"/>
                  </a:lnTo>
                  <a:lnTo>
                    <a:pt x="940007" y="136738"/>
                  </a:lnTo>
                  <a:lnTo>
                    <a:pt x="901224" y="106425"/>
                  </a:lnTo>
                  <a:lnTo>
                    <a:pt x="569627" y="569976"/>
                  </a:lnTo>
                  <a:lnTo>
                    <a:pt x="569627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94175" y="1641220"/>
              <a:ext cx="1139825" cy="1139825"/>
            </a:xfrm>
            <a:custGeom>
              <a:avLst/>
              <a:gdLst/>
              <a:ahLst/>
              <a:cxnLst/>
              <a:rect l="l" t="t" r="r" b="b"/>
              <a:pathLst>
                <a:path w="1139825" h="1139825">
                  <a:moveTo>
                    <a:pt x="901224" y="106425"/>
                  </a:moveTo>
                  <a:lnTo>
                    <a:pt x="940007" y="136738"/>
                  </a:lnTo>
                  <a:lnTo>
                    <a:pt x="975476" y="169685"/>
                  </a:lnTo>
                  <a:lnTo>
                    <a:pt x="1007592" y="205027"/>
                  </a:lnTo>
                  <a:lnTo>
                    <a:pt x="1036316" y="242526"/>
                  </a:lnTo>
                  <a:lnTo>
                    <a:pt x="1061608" y="281944"/>
                  </a:lnTo>
                  <a:lnTo>
                    <a:pt x="1083428" y="323041"/>
                  </a:lnTo>
                  <a:lnTo>
                    <a:pt x="1101737" y="365579"/>
                  </a:lnTo>
                  <a:lnTo>
                    <a:pt x="1116495" y="409319"/>
                  </a:lnTo>
                  <a:lnTo>
                    <a:pt x="1127663" y="454023"/>
                  </a:lnTo>
                  <a:lnTo>
                    <a:pt x="1135201" y="499453"/>
                  </a:lnTo>
                  <a:lnTo>
                    <a:pt x="1139070" y="545368"/>
                  </a:lnTo>
                  <a:lnTo>
                    <a:pt x="1139230" y="591532"/>
                  </a:lnTo>
                  <a:lnTo>
                    <a:pt x="1135641" y="637705"/>
                  </a:lnTo>
                  <a:lnTo>
                    <a:pt x="1128265" y="683648"/>
                  </a:lnTo>
                  <a:lnTo>
                    <a:pt x="1117061" y="729124"/>
                  </a:lnTo>
                  <a:lnTo>
                    <a:pt x="1101989" y="773893"/>
                  </a:lnTo>
                  <a:lnTo>
                    <a:pt x="1083011" y="817716"/>
                  </a:lnTo>
                  <a:lnTo>
                    <a:pt x="1060087" y="860356"/>
                  </a:lnTo>
                  <a:lnTo>
                    <a:pt x="1033177" y="901572"/>
                  </a:lnTo>
                  <a:lnTo>
                    <a:pt x="1002874" y="940356"/>
                  </a:lnTo>
                  <a:lnTo>
                    <a:pt x="969935" y="975828"/>
                  </a:lnTo>
                  <a:lnTo>
                    <a:pt x="934599" y="1007949"/>
                  </a:lnTo>
                  <a:lnTo>
                    <a:pt x="897105" y="1036679"/>
                  </a:lnTo>
                  <a:lnTo>
                    <a:pt x="857691" y="1061978"/>
                  </a:lnTo>
                  <a:lnTo>
                    <a:pt x="816596" y="1083806"/>
                  </a:lnTo>
                  <a:lnTo>
                    <a:pt x="774059" y="1102124"/>
                  </a:lnTo>
                  <a:lnTo>
                    <a:pt x="730320" y="1116892"/>
                  </a:lnTo>
                  <a:lnTo>
                    <a:pt x="685615" y="1128069"/>
                  </a:lnTo>
                  <a:lnTo>
                    <a:pt x="640185" y="1135618"/>
                  </a:lnTo>
                  <a:lnTo>
                    <a:pt x="594267" y="1139496"/>
                  </a:lnTo>
                  <a:lnTo>
                    <a:pt x="548102" y="1139666"/>
                  </a:lnTo>
                  <a:lnTo>
                    <a:pt x="501926" y="1136086"/>
                  </a:lnTo>
                  <a:lnTo>
                    <a:pt x="455980" y="1128718"/>
                  </a:lnTo>
                  <a:lnTo>
                    <a:pt x="410502" y="1117521"/>
                  </a:lnTo>
                  <a:lnTo>
                    <a:pt x="365730" y="1102456"/>
                  </a:lnTo>
                  <a:lnTo>
                    <a:pt x="321904" y="1083482"/>
                  </a:lnTo>
                  <a:lnTo>
                    <a:pt x="279262" y="1060561"/>
                  </a:lnTo>
                  <a:lnTo>
                    <a:pt x="238043" y="1033652"/>
                  </a:lnTo>
                  <a:lnTo>
                    <a:pt x="199260" y="1003339"/>
                  </a:lnTo>
                  <a:lnTo>
                    <a:pt x="163790" y="970389"/>
                  </a:lnTo>
                  <a:lnTo>
                    <a:pt x="131672" y="935043"/>
                  </a:lnTo>
                  <a:lnTo>
                    <a:pt x="102946" y="897537"/>
                  </a:lnTo>
                  <a:lnTo>
                    <a:pt x="77651" y="858113"/>
                  </a:lnTo>
                  <a:lnTo>
                    <a:pt x="55827" y="817007"/>
                  </a:lnTo>
                  <a:lnTo>
                    <a:pt x="37515" y="774460"/>
                  </a:lnTo>
                  <a:lnTo>
                    <a:pt x="22752" y="730710"/>
                  </a:lnTo>
                  <a:lnTo>
                    <a:pt x="11580" y="685996"/>
                  </a:lnTo>
                  <a:lnTo>
                    <a:pt x="4037" y="640557"/>
                  </a:lnTo>
                  <a:lnTo>
                    <a:pt x="164" y="594631"/>
                  </a:lnTo>
                  <a:lnTo>
                    <a:pt x="0" y="548458"/>
                  </a:lnTo>
                  <a:lnTo>
                    <a:pt x="3584" y="502276"/>
                  </a:lnTo>
                  <a:lnTo>
                    <a:pt x="10956" y="456324"/>
                  </a:lnTo>
                  <a:lnTo>
                    <a:pt x="22156" y="410842"/>
                  </a:lnTo>
                  <a:lnTo>
                    <a:pt x="37223" y="366067"/>
                  </a:lnTo>
                  <a:lnTo>
                    <a:pt x="56198" y="322239"/>
                  </a:lnTo>
                  <a:lnTo>
                    <a:pt x="79119" y="279596"/>
                  </a:lnTo>
                  <a:lnTo>
                    <a:pt x="106027" y="238378"/>
                  </a:lnTo>
                  <a:lnTo>
                    <a:pt x="136798" y="199106"/>
                  </a:lnTo>
                  <a:lnTo>
                    <a:pt x="170578" y="162976"/>
                  </a:lnTo>
                  <a:lnTo>
                    <a:pt x="207124" y="130115"/>
                  </a:lnTo>
                  <a:lnTo>
                    <a:pt x="246189" y="100648"/>
                  </a:lnTo>
                  <a:lnTo>
                    <a:pt x="287529" y="74701"/>
                  </a:lnTo>
                  <a:lnTo>
                    <a:pt x="330899" y="52400"/>
                  </a:lnTo>
                  <a:lnTo>
                    <a:pt x="376055" y="33872"/>
                  </a:lnTo>
                  <a:lnTo>
                    <a:pt x="422750" y="19242"/>
                  </a:lnTo>
                  <a:lnTo>
                    <a:pt x="470740" y="8635"/>
                  </a:lnTo>
                  <a:lnTo>
                    <a:pt x="519781" y="2179"/>
                  </a:lnTo>
                  <a:lnTo>
                    <a:pt x="569627" y="0"/>
                  </a:lnTo>
                  <a:lnTo>
                    <a:pt x="569627" y="569976"/>
                  </a:lnTo>
                  <a:lnTo>
                    <a:pt x="901224" y="1064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72415" y="3445487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90%</a:t>
            </a:r>
            <a:endParaRPr sz="176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38094" y="1647307"/>
            <a:ext cx="694773" cy="766791"/>
          </a:xfrm>
          <a:prstGeom prst="rect">
            <a:avLst/>
          </a:prstGeom>
        </p:spPr>
        <p:txBody>
          <a:bodyPr vert="horz" wrap="square" lIns="0" tIns="129455" rIns="0" bIns="0" rtlCol="0">
            <a:spAutoFit/>
          </a:bodyPr>
          <a:lstStyle/>
          <a:p>
            <a:pPr marL="18627">
              <a:spcBef>
                <a:spcPts val="1019"/>
              </a:spcBef>
            </a:pPr>
            <a:r>
              <a:rPr sz="1540" spc="-37" dirty="0">
                <a:solidFill>
                  <a:srgbClr val="585858"/>
                </a:solidFill>
                <a:latin typeface="Calibri"/>
                <a:cs typeface="Calibri"/>
              </a:rPr>
              <a:t>Пол</a:t>
            </a:r>
            <a:endParaRPr sz="1540">
              <a:latin typeface="Calibri"/>
              <a:cs typeface="Calibri"/>
            </a:endParaRPr>
          </a:p>
          <a:p>
            <a:pPr marL="225388">
              <a:spcBef>
                <a:spcPts val="990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76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07593" y="4529073"/>
            <a:ext cx="120142" cy="122005"/>
            <a:chOff x="341756" y="3088004"/>
            <a:chExt cx="81915" cy="83185"/>
          </a:xfrm>
        </p:grpSpPr>
        <p:sp>
          <p:nvSpPr>
            <p:cNvPr id="69" name="object 69"/>
            <p:cNvSpPr/>
            <p:nvPr/>
          </p:nvSpPr>
          <p:spPr>
            <a:xfrm>
              <a:off x="351281" y="309752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0" name="object 70"/>
            <p:cNvSpPr/>
            <p:nvPr/>
          </p:nvSpPr>
          <p:spPr>
            <a:xfrm>
              <a:off x="351281" y="309752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33697" y="4451327"/>
            <a:ext cx="74413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Мужчины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515668" y="4529073"/>
            <a:ext cx="120142" cy="122005"/>
            <a:chOff x="1029080" y="3088004"/>
            <a:chExt cx="81915" cy="83185"/>
          </a:xfrm>
        </p:grpSpPr>
        <p:sp>
          <p:nvSpPr>
            <p:cNvPr id="73" name="object 73"/>
            <p:cNvSpPr/>
            <p:nvPr/>
          </p:nvSpPr>
          <p:spPr>
            <a:xfrm>
              <a:off x="1038605" y="309752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8605" y="309752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643112" y="4451327"/>
            <a:ext cx="761831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Женщины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0203343" y="2325538"/>
            <a:ext cx="1931585" cy="1931585"/>
            <a:chOff x="6952495" y="1585594"/>
            <a:chExt cx="1316990" cy="1316990"/>
          </a:xfrm>
        </p:grpSpPr>
        <p:sp>
          <p:nvSpPr>
            <p:cNvPr id="77" name="object 77"/>
            <p:cNvSpPr/>
            <p:nvPr/>
          </p:nvSpPr>
          <p:spPr>
            <a:xfrm>
              <a:off x="7610982" y="1595119"/>
              <a:ext cx="648970" cy="1074420"/>
            </a:xfrm>
            <a:custGeom>
              <a:avLst/>
              <a:gdLst/>
              <a:ahLst/>
              <a:cxnLst/>
              <a:rect l="l" t="t" r="r" b="b"/>
              <a:pathLst>
                <a:path w="648970" h="1074420">
                  <a:moveTo>
                    <a:pt x="0" y="0"/>
                  </a:moveTo>
                  <a:lnTo>
                    <a:pt x="0" y="648842"/>
                  </a:lnTo>
                  <a:lnTo>
                    <a:pt x="490347" y="1074038"/>
                  </a:lnTo>
                  <a:lnTo>
                    <a:pt x="522712" y="1033526"/>
                  </a:lnTo>
                  <a:lnTo>
                    <a:pt x="551595" y="990797"/>
                  </a:lnTo>
                  <a:lnTo>
                    <a:pt x="576909" y="946079"/>
                  </a:lnTo>
                  <a:lnTo>
                    <a:pt x="598566" y="899602"/>
                  </a:lnTo>
                  <a:lnTo>
                    <a:pt x="616480" y="851595"/>
                  </a:lnTo>
                  <a:lnTo>
                    <a:pt x="630564" y="802287"/>
                  </a:lnTo>
                  <a:lnTo>
                    <a:pt x="640731" y="751906"/>
                  </a:lnTo>
                  <a:lnTo>
                    <a:pt x="646896" y="700681"/>
                  </a:lnTo>
                  <a:lnTo>
                    <a:pt x="648970" y="648842"/>
                  </a:lnTo>
                  <a:lnTo>
                    <a:pt x="647189" y="600413"/>
                  </a:lnTo>
                  <a:lnTo>
                    <a:pt x="641932" y="552950"/>
                  </a:lnTo>
                  <a:lnTo>
                    <a:pt x="633325" y="506581"/>
                  </a:lnTo>
                  <a:lnTo>
                    <a:pt x="621491" y="461431"/>
                  </a:lnTo>
                  <a:lnTo>
                    <a:pt x="606557" y="417624"/>
                  </a:lnTo>
                  <a:lnTo>
                    <a:pt x="588649" y="375286"/>
                  </a:lnTo>
                  <a:lnTo>
                    <a:pt x="567892" y="334543"/>
                  </a:lnTo>
                  <a:lnTo>
                    <a:pt x="544411" y="295520"/>
                  </a:lnTo>
                  <a:lnTo>
                    <a:pt x="518332" y="258342"/>
                  </a:lnTo>
                  <a:lnTo>
                    <a:pt x="489781" y="223134"/>
                  </a:lnTo>
                  <a:lnTo>
                    <a:pt x="458882" y="190023"/>
                  </a:lnTo>
                  <a:lnTo>
                    <a:pt x="425762" y="159134"/>
                  </a:lnTo>
                  <a:lnTo>
                    <a:pt x="390547" y="130591"/>
                  </a:lnTo>
                  <a:lnTo>
                    <a:pt x="353361" y="104520"/>
                  </a:lnTo>
                  <a:lnTo>
                    <a:pt x="314330" y="81047"/>
                  </a:lnTo>
                  <a:lnTo>
                    <a:pt x="273579" y="60297"/>
                  </a:lnTo>
                  <a:lnTo>
                    <a:pt x="231235" y="42395"/>
                  </a:lnTo>
                  <a:lnTo>
                    <a:pt x="187422" y="27467"/>
                  </a:lnTo>
                  <a:lnTo>
                    <a:pt x="142267" y="15638"/>
                  </a:lnTo>
                  <a:lnTo>
                    <a:pt x="95895" y="7034"/>
                  </a:lnTo>
                  <a:lnTo>
                    <a:pt x="48430" y="1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610982" y="1595119"/>
              <a:ext cx="648970" cy="1074420"/>
            </a:xfrm>
            <a:custGeom>
              <a:avLst/>
              <a:gdLst/>
              <a:ahLst/>
              <a:cxnLst/>
              <a:rect l="l" t="t" r="r" b="b"/>
              <a:pathLst>
                <a:path w="648970" h="1074420">
                  <a:moveTo>
                    <a:pt x="0" y="0"/>
                  </a:moveTo>
                  <a:lnTo>
                    <a:pt x="48430" y="1779"/>
                  </a:lnTo>
                  <a:lnTo>
                    <a:pt x="95895" y="7034"/>
                  </a:lnTo>
                  <a:lnTo>
                    <a:pt x="142267" y="15638"/>
                  </a:lnTo>
                  <a:lnTo>
                    <a:pt x="187422" y="27467"/>
                  </a:lnTo>
                  <a:lnTo>
                    <a:pt x="231235" y="42395"/>
                  </a:lnTo>
                  <a:lnTo>
                    <a:pt x="273579" y="60297"/>
                  </a:lnTo>
                  <a:lnTo>
                    <a:pt x="314330" y="81047"/>
                  </a:lnTo>
                  <a:lnTo>
                    <a:pt x="353361" y="104520"/>
                  </a:lnTo>
                  <a:lnTo>
                    <a:pt x="390547" y="130591"/>
                  </a:lnTo>
                  <a:lnTo>
                    <a:pt x="425762" y="159134"/>
                  </a:lnTo>
                  <a:lnTo>
                    <a:pt x="458882" y="190023"/>
                  </a:lnTo>
                  <a:lnTo>
                    <a:pt x="489781" y="223134"/>
                  </a:lnTo>
                  <a:lnTo>
                    <a:pt x="518332" y="258342"/>
                  </a:lnTo>
                  <a:lnTo>
                    <a:pt x="544411" y="295520"/>
                  </a:lnTo>
                  <a:lnTo>
                    <a:pt x="567892" y="334543"/>
                  </a:lnTo>
                  <a:lnTo>
                    <a:pt x="588649" y="375286"/>
                  </a:lnTo>
                  <a:lnTo>
                    <a:pt x="606557" y="417624"/>
                  </a:lnTo>
                  <a:lnTo>
                    <a:pt x="621491" y="461431"/>
                  </a:lnTo>
                  <a:lnTo>
                    <a:pt x="633325" y="506581"/>
                  </a:lnTo>
                  <a:lnTo>
                    <a:pt x="641932" y="552950"/>
                  </a:lnTo>
                  <a:lnTo>
                    <a:pt x="647189" y="600413"/>
                  </a:lnTo>
                  <a:lnTo>
                    <a:pt x="648970" y="648842"/>
                  </a:lnTo>
                  <a:lnTo>
                    <a:pt x="646896" y="700681"/>
                  </a:lnTo>
                  <a:lnTo>
                    <a:pt x="640731" y="751906"/>
                  </a:lnTo>
                  <a:lnTo>
                    <a:pt x="630564" y="802287"/>
                  </a:lnTo>
                  <a:lnTo>
                    <a:pt x="616480" y="851595"/>
                  </a:lnTo>
                  <a:lnTo>
                    <a:pt x="598566" y="899602"/>
                  </a:lnTo>
                  <a:lnTo>
                    <a:pt x="576909" y="946079"/>
                  </a:lnTo>
                  <a:lnTo>
                    <a:pt x="551595" y="990797"/>
                  </a:lnTo>
                  <a:lnTo>
                    <a:pt x="522712" y="1033526"/>
                  </a:lnTo>
                  <a:lnTo>
                    <a:pt x="490347" y="1074038"/>
                  </a:lnTo>
                  <a:lnTo>
                    <a:pt x="0" y="64884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9" name="object 79"/>
            <p:cNvSpPr/>
            <p:nvPr/>
          </p:nvSpPr>
          <p:spPr>
            <a:xfrm>
              <a:off x="6971156" y="2243962"/>
              <a:ext cx="1130300" cy="649605"/>
            </a:xfrm>
            <a:custGeom>
              <a:avLst/>
              <a:gdLst/>
              <a:ahLst/>
              <a:cxnLst/>
              <a:rect l="l" t="t" r="r" b="b"/>
              <a:pathLst>
                <a:path w="1130300" h="649605">
                  <a:moveTo>
                    <a:pt x="639826" y="0"/>
                  </a:moveTo>
                  <a:lnTo>
                    <a:pt x="0" y="108838"/>
                  </a:lnTo>
                  <a:lnTo>
                    <a:pt x="10278" y="157716"/>
                  </a:lnTo>
                  <a:lnTo>
                    <a:pt x="24196" y="205415"/>
                  </a:lnTo>
                  <a:lnTo>
                    <a:pt x="41646" y="251746"/>
                  </a:lnTo>
                  <a:lnTo>
                    <a:pt x="62524" y="296519"/>
                  </a:lnTo>
                  <a:lnTo>
                    <a:pt x="86724" y="339543"/>
                  </a:lnTo>
                  <a:lnTo>
                    <a:pt x="114140" y="380628"/>
                  </a:lnTo>
                  <a:lnTo>
                    <a:pt x="144666" y="419584"/>
                  </a:lnTo>
                  <a:lnTo>
                    <a:pt x="178198" y="456220"/>
                  </a:lnTo>
                  <a:lnTo>
                    <a:pt x="214629" y="490347"/>
                  </a:lnTo>
                  <a:lnTo>
                    <a:pt x="252401" y="520733"/>
                  </a:lnTo>
                  <a:lnTo>
                    <a:pt x="291718" y="547860"/>
                  </a:lnTo>
                  <a:lnTo>
                    <a:pt x="332403" y="571738"/>
                  </a:lnTo>
                  <a:lnTo>
                    <a:pt x="374280" y="592382"/>
                  </a:lnTo>
                  <a:lnTo>
                    <a:pt x="417172" y="609803"/>
                  </a:lnTo>
                  <a:lnTo>
                    <a:pt x="460902" y="624014"/>
                  </a:lnTo>
                  <a:lnTo>
                    <a:pt x="505292" y="635028"/>
                  </a:lnTo>
                  <a:lnTo>
                    <a:pt x="550167" y="642858"/>
                  </a:lnTo>
                  <a:lnTo>
                    <a:pt x="595349" y="647515"/>
                  </a:lnTo>
                  <a:lnTo>
                    <a:pt x="640661" y="649014"/>
                  </a:lnTo>
                  <a:lnTo>
                    <a:pt x="685926" y="647366"/>
                  </a:lnTo>
                  <a:lnTo>
                    <a:pt x="730968" y="642584"/>
                  </a:lnTo>
                  <a:lnTo>
                    <a:pt x="775610" y="634682"/>
                  </a:lnTo>
                  <a:lnTo>
                    <a:pt x="819674" y="623670"/>
                  </a:lnTo>
                  <a:lnTo>
                    <a:pt x="862984" y="609563"/>
                  </a:lnTo>
                  <a:lnTo>
                    <a:pt x="905362" y="592373"/>
                  </a:lnTo>
                  <a:lnTo>
                    <a:pt x="946633" y="572113"/>
                  </a:lnTo>
                  <a:lnTo>
                    <a:pt x="986618" y="548794"/>
                  </a:lnTo>
                  <a:lnTo>
                    <a:pt x="1025142" y="522430"/>
                  </a:lnTo>
                  <a:lnTo>
                    <a:pt x="1062027" y="493034"/>
                  </a:lnTo>
                  <a:lnTo>
                    <a:pt x="1097096" y="460619"/>
                  </a:lnTo>
                  <a:lnTo>
                    <a:pt x="1130173" y="425195"/>
                  </a:lnTo>
                  <a:lnTo>
                    <a:pt x="639826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0" name="object 80"/>
            <p:cNvSpPr/>
            <p:nvPr/>
          </p:nvSpPr>
          <p:spPr>
            <a:xfrm>
              <a:off x="6971156" y="2243962"/>
              <a:ext cx="1130300" cy="649605"/>
            </a:xfrm>
            <a:custGeom>
              <a:avLst/>
              <a:gdLst/>
              <a:ahLst/>
              <a:cxnLst/>
              <a:rect l="l" t="t" r="r" b="b"/>
              <a:pathLst>
                <a:path w="1130300" h="649605">
                  <a:moveTo>
                    <a:pt x="1130173" y="425195"/>
                  </a:moveTo>
                  <a:lnTo>
                    <a:pt x="1097096" y="460619"/>
                  </a:lnTo>
                  <a:lnTo>
                    <a:pt x="1062027" y="493034"/>
                  </a:lnTo>
                  <a:lnTo>
                    <a:pt x="1025142" y="522430"/>
                  </a:lnTo>
                  <a:lnTo>
                    <a:pt x="986618" y="548794"/>
                  </a:lnTo>
                  <a:lnTo>
                    <a:pt x="946633" y="572113"/>
                  </a:lnTo>
                  <a:lnTo>
                    <a:pt x="905362" y="592373"/>
                  </a:lnTo>
                  <a:lnTo>
                    <a:pt x="862984" y="609563"/>
                  </a:lnTo>
                  <a:lnTo>
                    <a:pt x="819674" y="623670"/>
                  </a:lnTo>
                  <a:lnTo>
                    <a:pt x="775610" y="634682"/>
                  </a:lnTo>
                  <a:lnTo>
                    <a:pt x="730968" y="642584"/>
                  </a:lnTo>
                  <a:lnTo>
                    <a:pt x="685926" y="647366"/>
                  </a:lnTo>
                  <a:lnTo>
                    <a:pt x="640661" y="649014"/>
                  </a:lnTo>
                  <a:lnTo>
                    <a:pt x="595349" y="647515"/>
                  </a:lnTo>
                  <a:lnTo>
                    <a:pt x="550167" y="642858"/>
                  </a:lnTo>
                  <a:lnTo>
                    <a:pt x="505292" y="635028"/>
                  </a:lnTo>
                  <a:lnTo>
                    <a:pt x="460902" y="624014"/>
                  </a:lnTo>
                  <a:lnTo>
                    <a:pt x="417172" y="609803"/>
                  </a:lnTo>
                  <a:lnTo>
                    <a:pt x="374280" y="592382"/>
                  </a:lnTo>
                  <a:lnTo>
                    <a:pt x="332403" y="571738"/>
                  </a:lnTo>
                  <a:lnTo>
                    <a:pt x="291718" y="547860"/>
                  </a:lnTo>
                  <a:lnTo>
                    <a:pt x="252401" y="520733"/>
                  </a:lnTo>
                  <a:lnTo>
                    <a:pt x="214629" y="490347"/>
                  </a:lnTo>
                  <a:lnTo>
                    <a:pt x="178198" y="456220"/>
                  </a:lnTo>
                  <a:lnTo>
                    <a:pt x="144666" y="419584"/>
                  </a:lnTo>
                  <a:lnTo>
                    <a:pt x="114140" y="380628"/>
                  </a:lnTo>
                  <a:lnTo>
                    <a:pt x="86724" y="339543"/>
                  </a:lnTo>
                  <a:lnTo>
                    <a:pt x="62524" y="296519"/>
                  </a:lnTo>
                  <a:lnTo>
                    <a:pt x="41646" y="251746"/>
                  </a:lnTo>
                  <a:lnTo>
                    <a:pt x="24196" y="205415"/>
                  </a:lnTo>
                  <a:lnTo>
                    <a:pt x="10278" y="157716"/>
                  </a:lnTo>
                  <a:lnTo>
                    <a:pt x="0" y="108838"/>
                  </a:lnTo>
                  <a:lnTo>
                    <a:pt x="639826" y="0"/>
                  </a:lnTo>
                  <a:lnTo>
                    <a:pt x="1130173" y="42519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1" name="object 81"/>
            <p:cNvSpPr/>
            <p:nvPr/>
          </p:nvSpPr>
          <p:spPr>
            <a:xfrm>
              <a:off x="6962020" y="1595119"/>
              <a:ext cx="648970" cy="758190"/>
            </a:xfrm>
            <a:custGeom>
              <a:avLst/>
              <a:gdLst/>
              <a:ahLst/>
              <a:cxnLst/>
              <a:rect l="l" t="t" r="r" b="b"/>
              <a:pathLst>
                <a:path w="648970" h="758189">
                  <a:moveTo>
                    <a:pt x="648962" y="0"/>
                  </a:moveTo>
                  <a:lnTo>
                    <a:pt x="594352" y="2286"/>
                  </a:lnTo>
                  <a:lnTo>
                    <a:pt x="540123" y="9143"/>
                  </a:lnTo>
                  <a:lnTo>
                    <a:pt x="492677" y="19016"/>
                  </a:lnTo>
                  <a:lnTo>
                    <a:pt x="446767" y="32154"/>
                  </a:lnTo>
                  <a:lnTo>
                    <a:pt x="402494" y="48412"/>
                  </a:lnTo>
                  <a:lnTo>
                    <a:pt x="359963" y="67646"/>
                  </a:lnTo>
                  <a:lnTo>
                    <a:pt x="319275" y="89711"/>
                  </a:lnTo>
                  <a:lnTo>
                    <a:pt x="280533" y="114463"/>
                  </a:lnTo>
                  <a:lnTo>
                    <a:pt x="243840" y="141756"/>
                  </a:lnTo>
                  <a:lnTo>
                    <a:pt x="209298" y="171445"/>
                  </a:lnTo>
                  <a:lnTo>
                    <a:pt x="177011" y="203387"/>
                  </a:lnTo>
                  <a:lnTo>
                    <a:pt x="147080" y="237435"/>
                  </a:lnTo>
                  <a:lnTo>
                    <a:pt x="119610" y="273446"/>
                  </a:lnTo>
                  <a:lnTo>
                    <a:pt x="94701" y="311275"/>
                  </a:lnTo>
                  <a:lnTo>
                    <a:pt x="72458" y="350777"/>
                  </a:lnTo>
                  <a:lnTo>
                    <a:pt x="52982" y="391806"/>
                  </a:lnTo>
                  <a:lnTo>
                    <a:pt x="36377" y="434219"/>
                  </a:lnTo>
                  <a:lnTo>
                    <a:pt x="22744" y="477871"/>
                  </a:lnTo>
                  <a:lnTo>
                    <a:pt x="12188" y="522616"/>
                  </a:lnTo>
                  <a:lnTo>
                    <a:pt x="4810" y="568310"/>
                  </a:lnTo>
                  <a:lnTo>
                    <a:pt x="713" y="614809"/>
                  </a:lnTo>
                  <a:lnTo>
                    <a:pt x="0" y="661966"/>
                  </a:lnTo>
                  <a:lnTo>
                    <a:pt x="2773" y="709639"/>
                  </a:lnTo>
                  <a:lnTo>
                    <a:pt x="9136" y="757681"/>
                  </a:lnTo>
                  <a:lnTo>
                    <a:pt x="648962" y="648842"/>
                  </a:lnTo>
                  <a:lnTo>
                    <a:pt x="648962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2" name="object 82"/>
            <p:cNvSpPr/>
            <p:nvPr/>
          </p:nvSpPr>
          <p:spPr>
            <a:xfrm>
              <a:off x="6962020" y="1595119"/>
              <a:ext cx="648970" cy="758190"/>
            </a:xfrm>
            <a:custGeom>
              <a:avLst/>
              <a:gdLst/>
              <a:ahLst/>
              <a:cxnLst/>
              <a:rect l="l" t="t" r="r" b="b"/>
              <a:pathLst>
                <a:path w="648970" h="758189">
                  <a:moveTo>
                    <a:pt x="9136" y="757681"/>
                  </a:moveTo>
                  <a:lnTo>
                    <a:pt x="2773" y="709639"/>
                  </a:lnTo>
                  <a:lnTo>
                    <a:pt x="0" y="661966"/>
                  </a:lnTo>
                  <a:lnTo>
                    <a:pt x="713" y="614809"/>
                  </a:lnTo>
                  <a:lnTo>
                    <a:pt x="4810" y="568310"/>
                  </a:lnTo>
                  <a:lnTo>
                    <a:pt x="12188" y="522616"/>
                  </a:lnTo>
                  <a:lnTo>
                    <a:pt x="22744" y="477871"/>
                  </a:lnTo>
                  <a:lnTo>
                    <a:pt x="36377" y="434219"/>
                  </a:lnTo>
                  <a:lnTo>
                    <a:pt x="52982" y="391806"/>
                  </a:lnTo>
                  <a:lnTo>
                    <a:pt x="72458" y="350777"/>
                  </a:lnTo>
                  <a:lnTo>
                    <a:pt x="94701" y="311275"/>
                  </a:lnTo>
                  <a:lnTo>
                    <a:pt x="119610" y="273446"/>
                  </a:lnTo>
                  <a:lnTo>
                    <a:pt x="147080" y="237435"/>
                  </a:lnTo>
                  <a:lnTo>
                    <a:pt x="177011" y="203387"/>
                  </a:lnTo>
                  <a:lnTo>
                    <a:pt x="209298" y="171445"/>
                  </a:lnTo>
                  <a:lnTo>
                    <a:pt x="243840" y="141756"/>
                  </a:lnTo>
                  <a:lnTo>
                    <a:pt x="280533" y="114463"/>
                  </a:lnTo>
                  <a:lnTo>
                    <a:pt x="319275" y="89711"/>
                  </a:lnTo>
                  <a:lnTo>
                    <a:pt x="359963" y="67646"/>
                  </a:lnTo>
                  <a:lnTo>
                    <a:pt x="402494" y="48412"/>
                  </a:lnTo>
                  <a:lnTo>
                    <a:pt x="446767" y="32154"/>
                  </a:lnTo>
                  <a:lnTo>
                    <a:pt x="492677" y="19016"/>
                  </a:lnTo>
                  <a:lnTo>
                    <a:pt x="540123" y="9143"/>
                  </a:lnTo>
                  <a:lnTo>
                    <a:pt x="594352" y="2286"/>
                  </a:lnTo>
                  <a:lnTo>
                    <a:pt x="648962" y="0"/>
                  </a:lnTo>
                  <a:lnTo>
                    <a:pt x="648962" y="648842"/>
                  </a:lnTo>
                  <a:lnTo>
                    <a:pt x="9136" y="75768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1477024" y="2870182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36%</a:t>
            </a:r>
            <a:endParaRPr sz="176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666576" y="3708756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36%</a:t>
            </a:r>
            <a:endParaRPr sz="176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415304" y="2771760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28%</a:t>
            </a:r>
            <a:endParaRPr sz="176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574935" y="1686830"/>
            <a:ext cx="1193038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spc="-15" dirty="0">
                <a:solidFill>
                  <a:srgbClr val="585858"/>
                </a:solidFill>
                <a:latin typeface="Calibri"/>
                <a:cs typeface="Calibri"/>
              </a:rPr>
              <a:t>Квалификация</a:t>
            </a:r>
            <a:endParaRPr sz="1467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0326828" y="4446372"/>
            <a:ext cx="120142" cy="546693"/>
            <a:chOff x="7036689" y="3031617"/>
            <a:chExt cx="81915" cy="372745"/>
          </a:xfrm>
        </p:grpSpPr>
        <p:sp>
          <p:nvSpPr>
            <p:cNvPr id="88" name="object 88"/>
            <p:cNvSpPr/>
            <p:nvPr/>
          </p:nvSpPr>
          <p:spPr>
            <a:xfrm>
              <a:off x="7046214" y="304114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9" name="object 89"/>
            <p:cNvSpPr/>
            <p:nvPr/>
          </p:nvSpPr>
          <p:spPr>
            <a:xfrm>
              <a:off x="7046214" y="304114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0" name="object 90"/>
            <p:cNvSpPr/>
            <p:nvPr/>
          </p:nvSpPr>
          <p:spPr>
            <a:xfrm>
              <a:off x="7046214" y="318592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1" name="object 91"/>
            <p:cNvSpPr/>
            <p:nvPr/>
          </p:nvSpPr>
          <p:spPr>
            <a:xfrm>
              <a:off x="7046214" y="318592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2" name="object 92"/>
            <p:cNvSpPr/>
            <p:nvPr/>
          </p:nvSpPr>
          <p:spPr>
            <a:xfrm>
              <a:off x="7046214" y="333222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3" name="object 93"/>
            <p:cNvSpPr/>
            <p:nvPr/>
          </p:nvSpPr>
          <p:spPr>
            <a:xfrm>
              <a:off x="7046214" y="3332226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10454232" y="4355661"/>
            <a:ext cx="1814237" cy="665396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1226592">
              <a:lnSpc>
                <a:spcPct val="106000"/>
              </a:lnSpc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Высшая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Первая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95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Соответствие</a:t>
            </a:r>
            <a:r>
              <a:rPr sz="1320" spc="-8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должности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656749" y="6002294"/>
            <a:ext cx="1460331" cy="1461262"/>
            <a:chOff x="3852545" y="4092473"/>
            <a:chExt cx="995680" cy="996315"/>
          </a:xfrm>
        </p:grpSpPr>
        <p:sp>
          <p:nvSpPr>
            <p:cNvPr id="96" name="object 96"/>
            <p:cNvSpPr/>
            <p:nvPr/>
          </p:nvSpPr>
          <p:spPr>
            <a:xfrm>
              <a:off x="3862070" y="4101998"/>
              <a:ext cx="976630" cy="977265"/>
            </a:xfrm>
            <a:custGeom>
              <a:avLst/>
              <a:gdLst/>
              <a:ahLst/>
              <a:cxnLst/>
              <a:rect l="l" t="t" r="r" b="b"/>
              <a:pathLst>
                <a:path w="976629" h="977264">
                  <a:moveTo>
                    <a:pt x="488314" y="0"/>
                  </a:moveTo>
                  <a:lnTo>
                    <a:pt x="488314" y="488327"/>
                  </a:lnTo>
                  <a:lnTo>
                    <a:pt x="0" y="494029"/>
                  </a:lnTo>
                  <a:lnTo>
                    <a:pt x="2732" y="540648"/>
                  </a:lnTo>
                  <a:lnTo>
                    <a:pt x="9719" y="585983"/>
                  </a:lnTo>
                  <a:lnTo>
                    <a:pt x="20760" y="629835"/>
                  </a:lnTo>
                  <a:lnTo>
                    <a:pt x="35653" y="672006"/>
                  </a:lnTo>
                  <a:lnTo>
                    <a:pt x="54198" y="712295"/>
                  </a:lnTo>
                  <a:lnTo>
                    <a:pt x="76193" y="750504"/>
                  </a:lnTo>
                  <a:lnTo>
                    <a:pt x="101437" y="786435"/>
                  </a:lnTo>
                  <a:lnTo>
                    <a:pt x="129728" y="819888"/>
                  </a:lnTo>
                  <a:lnTo>
                    <a:pt x="160867" y="850664"/>
                  </a:lnTo>
                  <a:lnTo>
                    <a:pt x="194650" y="878564"/>
                  </a:lnTo>
                  <a:lnTo>
                    <a:pt x="230879" y="903390"/>
                  </a:lnTo>
                  <a:lnTo>
                    <a:pt x="269350" y="924943"/>
                  </a:lnTo>
                  <a:lnTo>
                    <a:pt x="309864" y="943023"/>
                  </a:lnTo>
                  <a:lnTo>
                    <a:pt x="352218" y="957431"/>
                  </a:lnTo>
                  <a:lnTo>
                    <a:pt x="396212" y="967969"/>
                  </a:lnTo>
                  <a:lnTo>
                    <a:pt x="441645" y="974438"/>
                  </a:lnTo>
                  <a:lnTo>
                    <a:pt x="488314" y="976638"/>
                  </a:lnTo>
                  <a:lnTo>
                    <a:pt x="535332" y="974403"/>
                  </a:lnTo>
                  <a:lnTo>
                    <a:pt x="581087" y="967833"/>
                  </a:lnTo>
                  <a:lnTo>
                    <a:pt x="625375" y="957134"/>
                  </a:lnTo>
                  <a:lnTo>
                    <a:pt x="667991" y="942510"/>
                  </a:lnTo>
                  <a:lnTo>
                    <a:pt x="708731" y="924165"/>
                  </a:lnTo>
                  <a:lnTo>
                    <a:pt x="747388" y="902304"/>
                  </a:lnTo>
                  <a:lnTo>
                    <a:pt x="783759" y="877133"/>
                  </a:lnTo>
                  <a:lnTo>
                    <a:pt x="817639" y="848855"/>
                  </a:lnTo>
                  <a:lnTo>
                    <a:pt x="848822" y="817675"/>
                  </a:lnTo>
                  <a:lnTo>
                    <a:pt x="877103" y="783798"/>
                  </a:lnTo>
                  <a:lnTo>
                    <a:pt x="902279" y="747428"/>
                  </a:lnTo>
                  <a:lnTo>
                    <a:pt x="924143" y="708770"/>
                  </a:lnTo>
                  <a:lnTo>
                    <a:pt x="942492" y="668030"/>
                  </a:lnTo>
                  <a:lnTo>
                    <a:pt x="957120" y="625410"/>
                  </a:lnTo>
                  <a:lnTo>
                    <a:pt x="967822" y="581117"/>
                  </a:lnTo>
                  <a:lnTo>
                    <a:pt x="974393" y="535354"/>
                  </a:lnTo>
                  <a:lnTo>
                    <a:pt x="976629" y="488327"/>
                  </a:lnTo>
                  <a:lnTo>
                    <a:pt x="974393" y="441298"/>
                  </a:lnTo>
                  <a:lnTo>
                    <a:pt x="967822" y="395533"/>
                  </a:lnTo>
                  <a:lnTo>
                    <a:pt x="957120" y="351238"/>
                  </a:lnTo>
                  <a:lnTo>
                    <a:pt x="942492" y="308617"/>
                  </a:lnTo>
                  <a:lnTo>
                    <a:pt x="924143" y="267875"/>
                  </a:lnTo>
                  <a:lnTo>
                    <a:pt x="902279" y="229216"/>
                  </a:lnTo>
                  <a:lnTo>
                    <a:pt x="877103" y="192845"/>
                  </a:lnTo>
                  <a:lnTo>
                    <a:pt x="848822" y="158967"/>
                  </a:lnTo>
                  <a:lnTo>
                    <a:pt x="817639" y="127786"/>
                  </a:lnTo>
                  <a:lnTo>
                    <a:pt x="783759" y="99508"/>
                  </a:lnTo>
                  <a:lnTo>
                    <a:pt x="747388" y="74335"/>
                  </a:lnTo>
                  <a:lnTo>
                    <a:pt x="708731" y="52474"/>
                  </a:lnTo>
                  <a:lnTo>
                    <a:pt x="667991" y="34129"/>
                  </a:lnTo>
                  <a:lnTo>
                    <a:pt x="625375" y="19504"/>
                  </a:lnTo>
                  <a:lnTo>
                    <a:pt x="581087" y="8805"/>
                  </a:lnTo>
                  <a:lnTo>
                    <a:pt x="535332" y="2235"/>
                  </a:lnTo>
                  <a:lnTo>
                    <a:pt x="48831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7" name="object 97"/>
            <p:cNvSpPr/>
            <p:nvPr/>
          </p:nvSpPr>
          <p:spPr>
            <a:xfrm>
              <a:off x="3862070" y="4101998"/>
              <a:ext cx="976630" cy="977265"/>
            </a:xfrm>
            <a:custGeom>
              <a:avLst/>
              <a:gdLst/>
              <a:ahLst/>
              <a:cxnLst/>
              <a:rect l="l" t="t" r="r" b="b"/>
              <a:pathLst>
                <a:path w="976629" h="977264">
                  <a:moveTo>
                    <a:pt x="488314" y="0"/>
                  </a:moveTo>
                  <a:lnTo>
                    <a:pt x="535332" y="2235"/>
                  </a:lnTo>
                  <a:lnTo>
                    <a:pt x="581087" y="8805"/>
                  </a:lnTo>
                  <a:lnTo>
                    <a:pt x="625375" y="19504"/>
                  </a:lnTo>
                  <a:lnTo>
                    <a:pt x="667991" y="34129"/>
                  </a:lnTo>
                  <a:lnTo>
                    <a:pt x="708731" y="52474"/>
                  </a:lnTo>
                  <a:lnTo>
                    <a:pt x="747388" y="74335"/>
                  </a:lnTo>
                  <a:lnTo>
                    <a:pt x="783759" y="99508"/>
                  </a:lnTo>
                  <a:lnTo>
                    <a:pt x="817639" y="127786"/>
                  </a:lnTo>
                  <a:lnTo>
                    <a:pt x="848822" y="158967"/>
                  </a:lnTo>
                  <a:lnTo>
                    <a:pt x="877103" y="192845"/>
                  </a:lnTo>
                  <a:lnTo>
                    <a:pt x="902279" y="229216"/>
                  </a:lnTo>
                  <a:lnTo>
                    <a:pt x="924143" y="267875"/>
                  </a:lnTo>
                  <a:lnTo>
                    <a:pt x="942492" y="308617"/>
                  </a:lnTo>
                  <a:lnTo>
                    <a:pt x="957120" y="351238"/>
                  </a:lnTo>
                  <a:lnTo>
                    <a:pt x="967822" y="395533"/>
                  </a:lnTo>
                  <a:lnTo>
                    <a:pt x="974393" y="441298"/>
                  </a:lnTo>
                  <a:lnTo>
                    <a:pt x="976629" y="488327"/>
                  </a:lnTo>
                  <a:lnTo>
                    <a:pt x="974393" y="535354"/>
                  </a:lnTo>
                  <a:lnTo>
                    <a:pt x="967822" y="581117"/>
                  </a:lnTo>
                  <a:lnTo>
                    <a:pt x="957120" y="625410"/>
                  </a:lnTo>
                  <a:lnTo>
                    <a:pt x="942492" y="668030"/>
                  </a:lnTo>
                  <a:lnTo>
                    <a:pt x="924143" y="708770"/>
                  </a:lnTo>
                  <a:lnTo>
                    <a:pt x="902279" y="747428"/>
                  </a:lnTo>
                  <a:lnTo>
                    <a:pt x="877103" y="783798"/>
                  </a:lnTo>
                  <a:lnTo>
                    <a:pt x="848822" y="817675"/>
                  </a:lnTo>
                  <a:lnTo>
                    <a:pt x="817639" y="848855"/>
                  </a:lnTo>
                  <a:lnTo>
                    <a:pt x="783759" y="877133"/>
                  </a:lnTo>
                  <a:lnTo>
                    <a:pt x="747388" y="902304"/>
                  </a:lnTo>
                  <a:lnTo>
                    <a:pt x="708731" y="924165"/>
                  </a:lnTo>
                  <a:lnTo>
                    <a:pt x="667991" y="942510"/>
                  </a:lnTo>
                  <a:lnTo>
                    <a:pt x="625375" y="957134"/>
                  </a:lnTo>
                  <a:lnTo>
                    <a:pt x="581087" y="967833"/>
                  </a:lnTo>
                  <a:lnTo>
                    <a:pt x="535332" y="974403"/>
                  </a:lnTo>
                  <a:lnTo>
                    <a:pt x="488314" y="976638"/>
                  </a:lnTo>
                  <a:lnTo>
                    <a:pt x="441645" y="974438"/>
                  </a:lnTo>
                  <a:lnTo>
                    <a:pt x="396212" y="967969"/>
                  </a:lnTo>
                  <a:lnTo>
                    <a:pt x="352218" y="957431"/>
                  </a:lnTo>
                  <a:lnTo>
                    <a:pt x="309864" y="943023"/>
                  </a:lnTo>
                  <a:lnTo>
                    <a:pt x="269350" y="924943"/>
                  </a:lnTo>
                  <a:lnTo>
                    <a:pt x="230879" y="903390"/>
                  </a:lnTo>
                  <a:lnTo>
                    <a:pt x="194650" y="878564"/>
                  </a:lnTo>
                  <a:lnTo>
                    <a:pt x="160867" y="850664"/>
                  </a:lnTo>
                  <a:lnTo>
                    <a:pt x="129728" y="819888"/>
                  </a:lnTo>
                  <a:lnTo>
                    <a:pt x="101437" y="786435"/>
                  </a:lnTo>
                  <a:lnTo>
                    <a:pt x="76193" y="750504"/>
                  </a:lnTo>
                  <a:lnTo>
                    <a:pt x="54198" y="712295"/>
                  </a:lnTo>
                  <a:lnTo>
                    <a:pt x="35653" y="672006"/>
                  </a:lnTo>
                  <a:lnTo>
                    <a:pt x="20760" y="629835"/>
                  </a:lnTo>
                  <a:lnTo>
                    <a:pt x="9719" y="585983"/>
                  </a:lnTo>
                  <a:lnTo>
                    <a:pt x="2732" y="540648"/>
                  </a:lnTo>
                  <a:lnTo>
                    <a:pt x="0" y="494029"/>
                  </a:lnTo>
                  <a:lnTo>
                    <a:pt x="488314" y="488327"/>
                  </a:lnTo>
                  <a:lnTo>
                    <a:pt x="488314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8" name="object 98"/>
            <p:cNvSpPr/>
            <p:nvPr/>
          </p:nvSpPr>
          <p:spPr>
            <a:xfrm>
              <a:off x="3862070" y="4101998"/>
              <a:ext cx="488315" cy="494030"/>
            </a:xfrm>
            <a:custGeom>
              <a:avLst/>
              <a:gdLst/>
              <a:ahLst/>
              <a:cxnLst/>
              <a:rect l="l" t="t" r="r" b="b"/>
              <a:pathLst>
                <a:path w="488314" h="494029">
                  <a:moveTo>
                    <a:pt x="488314" y="0"/>
                  </a:moveTo>
                  <a:lnTo>
                    <a:pt x="435588" y="2822"/>
                  </a:lnTo>
                  <a:lnTo>
                    <a:pt x="389894" y="9926"/>
                  </a:lnTo>
                  <a:lnTo>
                    <a:pt x="345720" y="21142"/>
                  </a:lnTo>
                  <a:lnTo>
                    <a:pt x="303267" y="36264"/>
                  </a:lnTo>
                  <a:lnTo>
                    <a:pt x="262738" y="55083"/>
                  </a:lnTo>
                  <a:lnTo>
                    <a:pt x="224335" y="77394"/>
                  </a:lnTo>
                  <a:lnTo>
                    <a:pt x="188260" y="102990"/>
                  </a:lnTo>
                  <a:lnTo>
                    <a:pt x="154714" y="131662"/>
                  </a:lnTo>
                  <a:lnTo>
                    <a:pt x="123901" y="163205"/>
                  </a:lnTo>
                  <a:lnTo>
                    <a:pt x="96022" y="197411"/>
                  </a:lnTo>
                  <a:lnTo>
                    <a:pt x="71279" y="234073"/>
                  </a:lnTo>
                  <a:lnTo>
                    <a:pt x="49874" y="272984"/>
                  </a:lnTo>
                  <a:lnTo>
                    <a:pt x="32010" y="313937"/>
                  </a:lnTo>
                  <a:lnTo>
                    <a:pt x="17888" y="356725"/>
                  </a:lnTo>
                  <a:lnTo>
                    <a:pt x="7711" y="401141"/>
                  </a:lnTo>
                  <a:lnTo>
                    <a:pt x="1681" y="446978"/>
                  </a:lnTo>
                  <a:lnTo>
                    <a:pt x="0" y="494029"/>
                  </a:lnTo>
                  <a:lnTo>
                    <a:pt x="488314" y="488327"/>
                  </a:lnTo>
                  <a:lnTo>
                    <a:pt x="48831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9" name="object 99"/>
            <p:cNvSpPr/>
            <p:nvPr/>
          </p:nvSpPr>
          <p:spPr>
            <a:xfrm>
              <a:off x="3862070" y="4101998"/>
              <a:ext cx="488315" cy="494030"/>
            </a:xfrm>
            <a:custGeom>
              <a:avLst/>
              <a:gdLst/>
              <a:ahLst/>
              <a:cxnLst/>
              <a:rect l="l" t="t" r="r" b="b"/>
              <a:pathLst>
                <a:path w="488314" h="494029">
                  <a:moveTo>
                    <a:pt x="0" y="494029"/>
                  </a:moveTo>
                  <a:lnTo>
                    <a:pt x="1681" y="446978"/>
                  </a:lnTo>
                  <a:lnTo>
                    <a:pt x="7711" y="401141"/>
                  </a:lnTo>
                  <a:lnTo>
                    <a:pt x="17888" y="356725"/>
                  </a:lnTo>
                  <a:lnTo>
                    <a:pt x="32010" y="313937"/>
                  </a:lnTo>
                  <a:lnTo>
                    <a:pt x="49874" y="272984"/>
                  </a:lnTo>
                  <a:lnTo>
                    <a:pt x="71279" y="234073"/>
                  </a:lnTo>
                  <a:lnTo>
                    <a:pt x="96022" y="197411"/>
                  </a:lnTo>
                  <a:lnTo>
                    <a:pt x="123901" y="163205"/>
                  </a:lnTo>
                  <a:lnTo>
                    <a:pt x="154714" y="131662"/>
                  </a:lnTo>
                  <a:lnTo>
                    <a:pt x="188260" y="102990"/>
                  </a:lnTo>
                  <a:lnTo>
                    <a:pt x="224335" y="77394"/>
                  </a:lnTo>
                  <a:lnTo>
                    <a:pt x="262738" y="55083"/>
                  </a:lnTo>
                  <a:lnTo>
                    <a:pt x="303267" y="36264"/>
                  </a:lnTo>
                  <a:lnTo>
                    <a:pt x="345720" y="21142"/>
                  </a:lnTo>
                  <a:lnTo>
                    <a:pt x="389894" y="9926"/>
                  </a:lnTo>
                  <a:lnTo>
                    <a:pt x="435588" y="2822"/>
                  </a:lnTo>
                  <a:lnTo>
                    <a:pt x="482600" y="38"/>
                  </a:lnTo>
                  <a:lnTo>
                    <a:pt x="486409" y="0"/>
                  </a:lnTo>
                  <a:lnTo>
                    <a:pt x="488314" y="0"/>
                  </a:lnTo>
                  <a:lnTo>
                    <a:pt x="488314" y="488327"/>
                  </a:lnTo>
                  <a:lnTo>
                    <a:pt x="0" y="494029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464959" y="6800075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75%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821968" y="6366893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25%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96433" y="5420472"/>
            <a:ext cx="4185412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Курсы</a:t>
            </a:r>
            <a:r>
              <a:rPr sz="1320" b="1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повышения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квалификации</a:t>
            </a:r>
            <a:r>
              <a:rPr sz="1320" b="1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за</a:t>
            </a:r>
            <a:r>
              <a:rPr sz="1320" b="1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последние</a:t>
            </a:r>
            <a:r>
              <a:rPr sz="1320" b="1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три</a:t>
            </a:r>
            <a:r>
              <a:rPr sz="1320" b="1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года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7617766" y="6663690"/>
            <a:ext cx="120142" cy="393023"/>
            <a:chOff x="5189601" y="4543425"/>
            <a:chExt cx="81915" cy="267970"/>
          </a:xfrm>
        </p:grpSpPr>
        <p:sp>
          <p:nvSpPr>
            <p:cNvPr id="104" name="object 104"/>
            <p:cNvSpPr/>
            <p:nvPr/>
          </p:nvSpPr>
          <p:spPr>
            <a:xfrm>
              <a:off x="5199126" y="455295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99126" y="455295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199126" y="473887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99126" y="473887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744241" y="6515756"/>
            <a:ext cx="1036574" cy="574429"/>
          </a:xfrm>
          <a:prstGeom prst="rect">
            <a:avLst/>
          </a:prstGeom>
        </p:spPr>
        <p:txBody>
          <a:bodyPr vert="horz" wrap="square" lIns="0" tIns="90338" rIns="0" bIns="0" rtlCol="0">
            <a:spAutoFit/>
          </a:bodyPr>
          <a:lstStyle/>
          <a:p>
            <a:pPr marL="18627">
              <a:spcBef>
                <a:spcPts val="710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проходили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557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не</a:t>
            </a:r>
            <a:r>
              <a:rPr sz="132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проходили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10093548" y="6025467"/>
            <a:ext cx="1413764" cy="1414695"/>
            <a:chOff x="6877635" y="4108272"/>
            <a:chExt cx="963930" cy="964565"/>
          </a:xfrm>
        </p:grpSpPr>
        <p:sp>
          <p:nvSpPr>
            <p:cNvPr id="110" name="object 110"/>
            <p:cNvSpPr/>
            <p:nvPr/>
          </p:nvSpPr>
          <p:spPr>
            <a:xfrm>
              <a:off x="7359522" y="4117797"/>
              <a:ext cx="253365" cy="473075"/>
            </a:xfrm>
            <a:custGeom>
              <a:avLst/>
              <a:gdLst/>
              <a:ahLst/>
              <a:cxnLst/>
              <a:rect l="l" t="t" r="r" b="b"/>
              <a:pathLst>
                <a:path w="253365" h="473075">
                  <a:moveTo>
                    <a:pt x="0" y="0"/>
                  </a:moveTo>
                  <a:lnTo>
                    <a:pt x="0" y="472528"/>
                  </a:lnTo>
                  <a:lnTo>
                    <a:pt x="253365" y="73634"/>
                  </a:lnTo>
                  <a:lnTo>
                    <a:pt x="206569" y="47508"/>
                  </a:lnTo>
                  <a:lnTo>
                    <a:pt x="157340" y="26938"/>
                  </a:lnTo>
                  <a:lnTo>
                    <a:pt x="106174" y="12068"/>
                  </a:lnTo>
                  <a:lnTo>
                    <a:pt x="53562" y="3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59522" y="4117797"/>
              <a:ext cx="253365" cy="473075"/>
            </a:xfrm>
            <a:custGeom>
              <a:avLst/>
              <a:gdLst/>
              <a:ahLst/>
              <a:cxnLst/>
              <a:rect l="l" t="t" r="r" b="b"/>
              <a:pathLst>
                <a:path w="253365" h="473075">
                  <a:moveTo>
                    <a:pt x="0" y="0"/>
                  </a:moveTo>
                  <a:lnTo>
                    <a:pt x="53562" y="3040"/>
                  </a:lnTo>
                  <a:lnTo>
                    <a:pt x="106174" y="12068"/>
                  </a:lnTo>
                  <a:lnTo>
                    <a:pt x="157340" y="26938"/>
                  </a:lnTo>
                  <a:lnTo>
                    <a:pt x="206569" y="47508"/>
                  </a:lnTo>
                  <a:lnTo>
                    <a:pt x="253365" y="73634"/>
                  </a:lnTo>
                  <a:lnTo>
                    <a:pt x="0" y="4725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887160" y="4117797"/>
              <a:ext cx="944880" cy="945515"/>
            </a:xfrm>
            <a:custGeom>
              <a:avLst/>
              <a:gdLst/>
              <a:ahLst/>
              <a:cxnLst/>
              <a:rect l="l" t="t" r="r" b="b"/>
              <a:pathLst>
                <a:path w="944879" h="945514">
                  <a:moveTo>
                    <a:pt x="472362" y="0"/>
                  </a:moveTo>
                  <a:lnTo>
                    <a:pt x="424249" y="2451"/>
                  </a:lnTo>
                  <a:lnTo>
                    <a:pt x="377121" y="9691"/>
                  </a:lnTo>
                  <a:lnTo>
                    <a:pt x="331295" y="21546"/>
                  </a:lnTo>
                  <a:lnTo>
                    <a:pt x="287086" y="37843"/>
                  </a:lnTo>
                  <a:lnTo>
                    <a:pt x="244810" y="58408"/>
                  </a:lnTo>
                  <a:lnTo>
                    <a:pt x="204781" y="83069"/>
                  </a:lnTo>
                  <a:lnTo>
                    <a:pt x="167316" y="111652"/>
                  </a:lnTo>
                  <a:lnTo>
                    <a:pt x="132730" y="143984"/>
                  </a:lnTo>
                  <a:lnTo>
                    <a:pt x="101337" y="179891"/>
                  </a:lnTo>
                  <a:lnTo>
                    <a:pt x="73455" y="219202"/>
                  </a:lnTo>
                  <a:lnTo>
                    <a:pt x="49627" y="261295"/>
                  </a:lnTo>
                  <a:lnTo>
                    <a:pt x="30531" y="304740"/>
                  </a:lnTo>
                  <a:lnTo>
                    <a:pt x="16093" y="349210"/>
                  </a:lnTo>
                  <a:lnTo>
                    <a:pt x="6240" y="394377"/>
                  </a:lnTo>
                  <a:lnTo>
                    <a:pt x="900" y="439913"/>
                  </a:lnTo>
                  <a:lnTo>
                    <a:pt x="0" y="485490"/>
                  </a:lnTo>
                  <a:lnTo>
                    <a:pt x="3465" y="530781"/>
                  </a:lnTo>
                  <a:lnTo>
                    <a:pt x="11225" y="575457"/>
                  </a:lnTo>
                  <a:lnTo>
                    <a:pt x="23206" y="619191"/>
                  </a:lnTo>
                  <a:lnTo>
                    <a:pt x="39334" y="661655"/>
                  </a:lnTo>
                  <a:lnTo>
                    <a:pt x="59537" y="702521"/>
                  </a:lnTo>
                  <a:lnTo>
                    <a:pt x="83742" y="741461"/>
                  </a:lnTo>
                  <a:lnTo>
                    <a:pt x="111876" y="778148"/>
                  </a:lnTo>
                  <a:lnTo>
                    <a:pt x="143867" y="812254"/>
                  </a:lnTo>
                  <a:lnTo>
                    <a:pt x="179640" y="843450"/>
                  </a:lnTo>
                  <a:lnTo>
                    <a:pt x="219124" y="871410"/>
                  </a:lnTo>
                  <a:lnTo>
                    <a:pt x="261203" y="895252"/>
                  </a:lnTo>
                  <a:lnTo>
                    <a:pt x="304638" y="914360"/>
                  </a:lnTo>
                  <a:lnTo>
                    <a:pt x="349100" y="928808"/>
                  </a:lnTo>
                  <a:lnTo>
                    <a:pt x="394263" y="938669"/>
                  </a:lnTo>
                  <a:lnTo>
                    <a:pt x="439797" y="944016"/>
                  </a:lnTo>
                  <a:lnTo>
                    <a:pt x="485374" y="944922"/>
                  </a:lnTo>
                  <a:lnTo>
                    <a:pt x="530665" y="941460"/>
                  </a:lnTo>
                  <a:lnTo>
                    <a:pt x="575343" y="933705"/>
                  </a:lnTo>
                  <a:lnTo>
                    <a:pt x="619079" y="921728"/>
                  </a:lnTo>
                  <a:lnTo>
                    <a:pt x="661544" y="905603"/>
                  </a:lnTo>
                  <a:lnTo>
                    <a:pt x="702411" y="885403"/>
                  </a:lnTo>
                  <a:lnTo>
                    <a:pt x="741350" y="861201"/>
                  </a:lnTo>
                  <a:lnTo>
                    <a:pt x="778034" y="833071"/>
                  </a:lnTo>
                  <a:lnTo>
                    <a:pt x="812134" y="801086"/>
                  </a:lnTo>
                  <a:lnTo>
                    <a:pt x="843322" y="765319"/>
                  </a:lnTo>
                  <a:lnTo>
                    <a:pt x="871269" y="725843"/>
                  </a:lnTo>
                  <a:lnTo>
                    <a:pt x="895119" y="683750"/>
                  </a:lnTo>
                  <a:lnTo>
                    <a:pt x="914235" y="640304"/>
                  </a:lnTo>
                  <a:lnTo>
                    <a:pt x="928690" y="595834"/>
                  </a:lnTo>
                  <a:lnTo>
                    <a:pt x="938557" y="550667"/>
                  </a:lnTo>
                  <a:lnTo>
                    <a:pt x="943910" y="505131"/>
                  </a:lnTo>
                  <a:lnTo>
                    <a:pt x="944821" y="459554"/>
                  </a:lnTo>
                  <a:lnTo>
                    <a:pt x="941363" y="414263"/>
                  </a:lnTo>
                  <a:lnTo>
                    <a:pt x="933610" y="369587"/>
                  </a:lnTo>
                  <a:lnTo>
                    <a:pt x="921635" y="325853"/>
                  </a:lnTo>
                  <a:lnTo>
                    <a:pt x="905511" y="283389"/>
                  </a:lnTo>
                  <a:lnTo>
                    <a:pt x="885310" y="242523"/>
                  </a:lnTo>
                  <a:lnTo>
                    <a:pt x="861107" y="203583"/>
                  </a:lnTo>
                  <a:lnTo>
                    <a:pt x="832974" y="166896"/>
                  </a:lnTo>
                  <a:lnTo>
                    <a:pt x="800984" y="132790"/>
                  </a:lnTo>
                  <a:lnTo>
                    <a:pt x="765211" y="101594"/>
                  </a:lnTo>
                  <a:lnTo>
                    <a:pt x="725727" y="73634"/>
                  </a:lnTo>
                  <a:lnTo>
                    <a:pt x="472362" y="472528"/>
                  </a:lnTo>
                  <a:lnTo>
                    <a:pt x="472362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887160" y="4117797"/>
              <a:ext cx="944880" cy="945515"/>
            </a:xfrm>
            <a:custGeom>
              <a:avLst/>
              <a:gdLst/>
              <a:ahLst/>
              <a:cxnLst/>
              <a:rect l="l" t="t" r="r" b="b"/>
              <a:pathLst>
                <a:path w="944879" h="945514">
                  <a:moveTo>
                    <a:pt x="725727" y="73634"/>
                  </a:moveTo>
                  <a:lnTo>
                    <a:pt x="765211" y="101594"/>
                  </a:lnTo>
                  <a:lnTo>
                    <a:pt x="800984" y="132790"/>
                  </a:lnTo>
                  <a:lnTo>
                    <a:pt x="832974" y="166896"/>
                  </a:lnTo>
                  <a:lnTo>
                    <a:pt x="861107" y="203583"/>
                  </a:lnTo>
                  <a:lnTo>
                    <a:pt x="885310" y="242523"/>
                  </a:lnTo>
                  <a:lnTo>
                    <a:pt x="905511" y="283389"/>
                  </a:lnTo>
                  <a:lnTo>
                    <a:pt x="921635" y="325853"/>
                  </a:lnTo>
                  <a:lnTo>
                    <a:pt x="933610" y="369587"/>
                  </a:lnTo>
                  <a:lnTo>
                    <a:pt x="941363" y="414263"/>
                  </a:lnTo>
                  <a:lnTo>
                    <a:pt x="944821" y="459554"/>
                  </a:lnTo>
                  <a:lnTo>
                    <a:pt x="943910" y="505131"/>
                  </a:lnTo>
                  <a:lnTo>
                    <a:pt x="938557" y="550667"/>
                  </a:lnTo>
                  <a:lnTo>
                    <a:pt x="928690" y="595834"/>
                  </a:lnTo>
                  <a:lnTo>
                    <a:pt x="914235" y="640304"/>
                  </a:lnTo>
                  <a:lnTo>
                    <a:pt x="895119" y="683750"/>
                  </a:lnTo>
                  <a:lnTo>
                    <a:pt x="871269" y="725843"/>
                  </a:lnTo>
                  <a:lnTo>
                    <a:pt x="843322" y="765319"/>
                  </a:lnTo>
                  <a:lnTo>
                    <a:pt x="812134" y="801086"/>
                  </a:lnTo>
                  <a:lnTo>
                    <a:pt x="778034" y="833071"/>
                  </a:lnTo>
                  <a:lnTo>
                    <a:pt x="741350" y="861201"/>
                  </a:lnTo>
                  <a:lnTo>
                    <a:pt x="702411" y="885403"/>
                  </a:lnTo>
                  <a:lnTo>
                    <a:pt x="661544" y="905603"/>
                  </a:lnTo>
                  <a:lnTo>
                    <a:pt x="619079" y="921728"/>
                  </a:lnTo>
                  <a:lnTo>
                    <a:pt x="575343" y="933705"/>
                  </a:lnTo>
                  <a:lnTo>
                    <a:pt x="530665" y="941460"/>
                  </a:lnTo>
                  <a:lnTo>
                    <a:pt x="485374" y="944922"/>
                  </a:lnTo>
                  <a:lnTo>
                    <a:pt x="439797" y="944016"/>
                  </a:lnTo>
                  <a:lnTo>
                    <a:pt x="394263" y="938669"/>
                  </a:lnTo>
                  <a:lnTo>
                    <a:pt x="349100" y="928808"/>
                  </a:lnTo>
                  <a:lnTo>
                    <a:pt x="304638" y="914360"/>
                  </a:lnTo>
                  <a:lnTo>
                    <a:pt x="261203" y="895252"/>
                  </a:lnTo>
                  <a:lnTo>
                    <a:pt x="219124" y="871410"/>
                  </a:lnTo>
                  <a:lnTo>
                    <a:pt x="179640" y="843450"/>
                  </a:lnTo>
                  <a:lnTo>
                    <a:pt x="143867" y="812254"/>
                  </a:lnTo>
                  <a:lnTo>
                    <a:pt x="111876" y="778148"/>
                  </a:lnTo>
                  <a:lnTo>
                    <a:pt x="83742" y="741461"/>
                  </a:lnTo>
                  <a:lnTo>
                    <a:pt x="59537" y="702521"/>
                  </a:lnTo>
                  <a:lnTo>
                    <a:pt x="39334" y="661655"/>
                  </a:lnTo>
                  <a:lnTo>
                    <a:pt x="23206" y="619191"/>
                  </a:lnTo>
                  <a:lnTo>
                    <a:pt x="11225" y="575457"/>
                  </a:lnTo>
                  <a:lnTo>
                    <a:pt x="3465" y="530781"/>
                  </a:lnTo>
                  <a:lnTo>
                    <a:pt x="0" y="485490"/>
                  </a:lnTo>
                  <a:lnTo>
                    <a:pt x="900" y="439913"/>
                  </a:lnTo>
                  <a:lnTo>
                    <a:pt x="6240" y="394377"/>
                  </a:lnTo>
                  <a:lnTo>
                    <a:pt x="16093" y="349210"/>
                  </a:lnTo>
                  <a:lnTo>
                    <a:pt x="30531" y="304740"/>
                  </a:lnTo>
                  <a:lnTo>
                    <a:pt x="49627" y="261295"/>
                  </a:lnTo>
                  <a:lnTo>
                    <a:pt x="73455" y="219202"/>
                  </a:lnTo>
                  <a:lnTo>
                    <a:pt x="101337" y="179891"/>
                  </a:lnTo>
                  <a:lnTo>
                    <a:pt x="132730" y="143984"/>
                  </a:lnTo>
                  <a:lnTo>
                    <a:pt x="167316" y="111652"/>
                  </a:lnTo>
                  <a:lnTo>
                    <a:pt x="204781" y="83069"/>
                  </a:lnTo>
                  <a:lnTo>
                    <a:pt x="244810" y="58408"/>
                  </a:lnTo>
                  <a:lnTo>
                    <a:pt x="287086" y="37843"/>
                  </a:lnTo>
                  <a:lnTo>
                    <a:pt x="331295" y="21546"/>
                  </a:lnTo>
                  <a:lnTo>
                    <a:pt x="377121" y="9691"/>
                  </a:lnTo>
                  <a:lnTo>
                    <a:pt x="424249" y="2451"/>
                  </a:lnTo>
                  <a:lnTo>
                    <a:pt x="472362" y="0"/>
                  </a:lnTo>
                  <a:lnTo>
                    <a:pt x="472362" y="472528"/>
                  </a:lnTo>
                  <a:lnTo>
                    <a:pt x="725727" y="7363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0296838" y="6812591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91%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172226" y="5372091"/>
            <a:ext cx="2671064" cy="671552"/>
          </a:xfrm>
          <a:prstGeom prst="rect">
            <a:avLst/>
          </a:prstGeom>
        </p:spPr>
        <p:txBody>
          <a:bodyPr vert="horz" wrap="square" lIns="0" tIns="94065" rIns="0" bIns="0" rtlCol="0">
            <a:spAutoFit/>
          </a:bodyPr>
          <a:lstStyle/>
          <a:p>
            <a:pPr marL="18627">
              <a:spcBef>
                <a:spcPts val="741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Профессиональная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переподготовка</a:t>
            </a:r>
            <a:endParaRPr sz="1320">
              <a:latin typeface="Calibri"/>
              <a:cs typeface="Calibri"/>
            </a:endParaRPr>
          </a:p>
          <a:p>
            <a:pPr marL="660330">
              <a:spcBef>
                <a:spcPts val="799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9%</a:t>
            </a:r>
            <a:endParaRPr sz="176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11992050" y="6565342"/>
            <a:ext cx="120142" cy="379053"/>
            <a:chOff x="8172068" y="4476369"/>
            <a:chExt cx="81915" cy="258445"/>
          </a:xfrm>
        </p:grpSpPr>
        <p:sp>
          <p:nvSpPr>
            <p:cNvPr id="117" name="object 117"/>
            <p:cNvSpPr/>
            <p:nvPr/>
          </p:nvSpPr>
          <p:spPr>
            <a:xfrm>
              <a:off x="8181593" y="448589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181593" y="448589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81593" y="4661154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181593" y="4661154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12120388" y="6430371"/>
            <a:ext cx="1032849" cy="546560"/>
          </a:xfrm>
          <a:prstGeom prst="rect">
            <a:avLst/>
          </a:prstGeom>
        </p:spPr>
        <p:txBody>
          <a:bodyPr vert="horz" wrap="square" lIns="0" tIns="75438" rIns="0" bIns="0" rtlCol="0">
            <a:spAutoFit/>
          </a:bodyPr>
          <a:lstStyle/>
          <a:p>
            <a:pPr marL="18627">
              <a:spcBef>
                <a:spcPts val="594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проходили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453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не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 проходили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2920771" y="5952058"/>
            <a:ext cx="1372785" cy="1388618"/>
            <a:chOff x="1987105" y="4058221"/>
            <a:chExt cx="935990" cy="946785"/>
          </a:xfrm>
        </p:grpSpPr>
        <p:sp>
          <p:nvSpPr>
            <p:cNvPr id="123" name="object 123"/>
            <p:cNvSpPr/>
            <p:nvPr/>
          </p:nvSpPr>
          <p:spPr>
            <a:xfrm>
              <a:off x="1991868" y="4123944"/>
              <a:ext cx="931544" cy="815975"/>
            </a:xfrm>
            <a:custGeom>
              <a:avLst/>
              <a:gdLst/>
              <a:ahLst/>
              <a:cxnLst/>
              <a:rect l="l" t="t" r="r" b="b"/>
              <a:pathLst>
                <a:path w="931544" h="815975">
                  <a:moveTo>
                    <a:pt x="16764" y="748284"/>
                  </a:moveTo>
                  <a:lnTo>
                    <a:pt x="0" y="748284"/>
                  </a:lnTo>
                  <a:lnTo>
                    <a:pt x="0" y="815352"/>
                  </a:lnTo>
                  <a:lnTo>
                    <a:pt x="16764" y="815352"/>
                  </a:lnTo>
                  <a:lnTo>
                    <a:pt x="16764" y="748284"/>
                  </a:lnTo>
                  <a:close/>
                </a:path>
                <a:path w="931544" h="815975">
                  <a:moveTo>
                    <a:pt x="25908" y="560832"/>
                  </a:moveTo>
                  <a:lnTo>
                    <a:pt x="0" y="560832"/>
                  </a:lnTo>
                  <a:lnTo>
                    <a:pt x="0" y="627888"/>
                  </a:lnTo>
                  <a:lnTo>
                    <a:pt x="25908" y="627888"/>
                  </a:lnTo>
                  <a:lnTo>
                    <a:pt x="25908" y="560832"/>
                  </a:lnTo>
                  <a:close/>
                </a:path>
                <a:path w="931544" h="815975">
                  <a:moveTo>
                    <a:pt x="79248" y="373380"/>
                  </a:moveTo>
                  <a:lnTo>
                    <a:pt x="0" y="373380"/>
                  </a:lnTo>
                  <a:lnTo>
                    <a:pt x="0" y="440436"/>
                  </a:lnTo>
                  <a:lnTo>
                    <a:pt x="79248" y="440436"/>
                  </a:lnTo>
                  <a:lnTo>
                    <a:pt x="79248" y="373380"/>
                  </a:lnTo>
                  <a:close/>
                </a:path>
                <a:path w="931544" h="815975">
                  <a:moveTo>
                    <a:pt x="222504" y="187464"/>
                  </a:moveTo>
                  <a:lnTo>
                    <a:pt x="0" y="187464"/>
                  </a:lnTo>
                  <a:lnTo>
                    <a:pt x="0" y="252984"/>
                  </a:lnTo>
                  <a:lnTo>
                    <a:pt x="222504" y="252984"/>
                  </a:lnTo>
                  <a:lnTo>
                    <a:pt x="222504" y="187464"/>
                  </a:lnTo>
                  <a:close/>
                </a:path>
                <a:path w="931544" h="815975">
                  <a:moveTo>
                    <a:pt x="931164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931164" y="65532"/>
                  </a:lnTo>
                  <a:lnTo>
                    <a:pt x="93116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91867" y="4062984"/>
              <a:ext cx="0" cy="937260"/>
            </a:xfrm>
            <a:custGeom>
              <a:avLst/>
              <a:gdLst/>
              <a:ahLst/>
              <a:cxnLst/>
              <a:rect l="l" t="t" r="r" b="b"/>
              <a:pathLst>
                <a:path h="937260">
                  <a:moveTo>
                    <a:pt x="0" y="0"/>
                  </a:moveTo>
                  <a:lnTo>
                    <a:pt x="0" y="93725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4386969" y="5956957"/>
            <a:ext cx="360426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Calibri"/>
                <a:cs typeface="Calibri"/>
              </a:rPr>
              <a:t>73%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347602" y="6230992"/>
            <a:ext cx="360426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467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414227" y="5988250"/>
            <a:ext cx="1407245" cy="175924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027" b="1" dirty="0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sz="1027" b="1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27" b="1" spc="-15" dirty="0">
                <a:solidFill>
                  <a:srgbClr val="585858"/>
                </a:solidFill>
                <a:latin typeface="Calibri"/>
                <a:cs typeface="Calibri"/>
              </a:rPr>
              <a:t>педагогическое</a:t>
            </a:r>
            <a:endParaRPr sz="1027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382487" y="6263179"/>
            <a:ext cx="1438910" cy="175924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027" b="1" dirty="0">
                <a:solidFill>
                  <a:srgbClr val="585858"/>
                </a:solidFill>
                <a:latin typeface="Calibri"/>
                <a:cs typeface="Calibri"/>
              </a:rPr>
              <a:t>Среднее</a:t>
            </a:r>
            <a:r>
              <a:rPr sz="1027" b="1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27" b="1" spc="-15" dirty="0">
                <a:solidFill>
                  <a:srgbClr val="585858"/>
                </a:solidFill>
                <a:latin typeface="Calibri"/>
                <a:cs typeface="Calibri"/>
              </a:rPr>
              <a:t>педагогическое</a:t>
            </a:r>
            <a:endParaRPr sz="1027">
              <a:latin typeface="Calibri"/>
              <a:cs typeface="Calibri"/>
            </a:endParaRPr>
          </a:p>
        </p:txBody>
      </p:sp>
      <p:graphicFrame>
        <p:nvGraphicFramePr>
          <p:cNvPr id="129" name="object 129"/>
          <p:cNvGraphicFramePr>
            <a:graphicFrameLocks noGrp="1"/>
          </p:cNvGraphicFramePr>
          <p:nvPr/>
        </p:nvGraphicFramePr>
        <p:xfrm>
          <a:off x="97918" y="6571376"/>
          <a:ext cx="3330448" cy="73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39">
                <a:tc>
                  <a:txBody>
                    <a:bodyPr/>
                    <a:lstStyle/>
                    <a:p>
                      <a:pPr marR="81915" algn="r">
                        <a:lnSpc>
                          <a:spcPts val="755"/>
                        </a:lnSpc>
                      </a:pPr>
                      <a:r>
                        <a:rPr sz="1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Высшее</a:t>
                      </a:r>
                      <a:r>
                        <a:rPr sz="1000" b="1" spc="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профессиональное</a:t>
                      </a:r>
                      <a:r>
                        <a:rPr sz="1000" b="1" spc="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непедагогическое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944"/>
                        </a:lnSpc>
                      </a:pPr>
                      <a:r>
                        <a:rPr sz="1500" b="1" spc="-2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12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Среднее</a:t>
                      </a:r>
                      <a:r>
                        <a:rPr sz="1000" b="1" spc="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профессиональное</a:t>
                      </a:r>
                      <a:r>
                        <a:rPr sz="1000" b="1" spc="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непедагогическое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871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85"/>
                        </a:lnSpc>
                      </a:pPr>
                      <a:r>
                        <a:rPr sz="1500" b="1" spc="-2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08"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Незаконченное</a:t>
                      </a:r>
                      <a:r>
                        <a:rPr sz="1000" b="1" spc="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высшее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135"/>
                        </a:lnSpc>
                      </a:pPr>
                      <a:r>
                        <a:rPr sz="1500" b="1" spc="-2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1%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0" name="object 130"/>
          <p:cNvSpPr txBox="1"/>
          <p:nvPr/>
        </p:nvSpPr>
        <p:spPr>
          <a:xfrm>
            <a:off x="2524302" y="5495612"/>
            <a:ext cx="1008634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Образование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7080385" y="276791"/>
            <a:ext cx="4348395" cy="935059"/>
            <a:chOff x="4823205" y="188721"/>
            <a:chExt cx="2964815" cy="637540"/>
          </a:xfrm>
        </p:grpSpPr>
        <p:sp>
          <p:nvSpPr>
            <p:cNvPr id="132" name="object 132"/>
            <p:cNvSpPr/>
            <p:nvPr/>
          </p:nvSpPr>
          <p:spPr>
            <a:xfrm>
              <a:off x="4829555" y="195071"/>
              <a:ext cx="2952115" cy="624840"/>
            </a:xfrm>
            <a:custGeom>
              <a:avLst/>
              <a:gdLst/>
              <a:ahLst/>
              <a:cxnLst/>
              <a:rect l="l" t="t" r="r" b="b"/>
              <a:pathLst>
                <a:path w="2952115" h="624840">
                  <a:moveTo>
                    <a:pt x="2847848" y="0"/>
                  </a:moveTo>
                  <a:lnTo>
                    <a:pt x="104140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520700"/>
                  </a:lnTo>
                  <a:lnTo>
                    <a:pt x="8181" y="561242"/>
                  </a:lnTo>
                  <a:lnTo>
                    <a:pt x="30495" y="594344"/>
                  </a:lnTo>
                  <a:lnTo>
                    <a:pt x="63597" y="616658"/>
                  </a:lnTo>
                  <a:lnTo>
                    <a:pt x="104140" y="624839"/>
                  </a:lnTo>
                  <a:lnTo>
                    <a:pt x="2847848" y="624839"/>
                  </a:lnTo>
                  <a:lnTo>
                    <a:pt x="2888390" y="616658"/>
                  </a:lnTo>
                  <a:lnTo>
                    <a:pt x="2921492" y="594344"/>
                  </a:lnTo>
                  <a:lnTo>
                    <a:pt x="2943806" y="561242"/>
                  </a:lnTo>
                  <a:lnTo>
                    <a:pt x="2951988" y="520700"/>
                  </a:lnTo>
                  <a:lnTo>
                    <a:pt x="2951988" y="104139"/>
                  </a:lnTo>
                  <a:lnTo>
                    <a:pt x="2943806" y="63597"/>
                  </a:lnTo>
                  <a:lnTo>
                    <a:pt x="2921492" y="30495"/>
                  </a:lnTo>
                  <a:lnTo>
                    <a:pt x="2888390" y="818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829555" y="195071"/>
              <a:ext cx="2952115" cy="624840"/>
            </a:xfrm>
            <a:custGeom>
              <a:avLst/>
              <a:gdLst/>
              <a:ahLst/>
              <a:cxnLst/>
              <a:rect l="l" t="t" r="r" b="b"/>
              <a:pathLst>
                <a:path w="2952115" h="624840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2847848" y="0"/>
                  </a:lnTo>
                  <a:lnTo>
                    <a:pt x="2888390" y="8181"/>
                  </a:lnTo>
                  <a:lnTo>
                    <a:pt x="2921492" y="30495"/>
                  </a:lnTo>
                  <a:lnTo>
                    <a:pt x="2943806" y="63597"/>
                  </a:lnTo>
                  <a:lnTo>
                    <a:pt x="2951988" y="104139"/>
                  </a:lnTo>
                  <a:lnTo>
                    <a:pt x="2951988" y="520700"/>
                  </a:lnTo>
                  <a:lnTo>
                    <a:pt x="2943806" y="561242"/>
                  </a:lnTo>
                  <a:lnTo>
                    <a:pt x="2921492" y="594344"/>
                  </a:lnTo>
                  <a:lnTo>
                    <a:pt x="2888390" y="616658"/>
                  </a:lnTo>
                  <a:lnTo>
                    <a:pt x="2847848" y="624839"/>
                  </a:lnTo>
                  <a:lnTo>
                    <a:pt x="104140" y="624839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39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7710710" y="600523"/>
            <a:ext cx="3090164" cy="26795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613" b="1" spc="4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13" b="1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125</a:t>
            </a:r>
            <a:r>
              <a:rPr sz="1613" b="1" spc="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523</a:t>
            </a:r>
            <a:r>
              <a:rPr sz="1613" b="1" spc="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spc="-15" dirty="0">
                <a:solidFill>
                  <a:srgbClr val="FFFFFF"/>
                </a:solidFill>
                <a:latin typeface="Verdana"/>
                <a:cs typeface="Verdana"/>
              </a:rPr>
              <a:t>педагога</a:t>
            </a:r>
            <a:endParaRPr sz="1613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2">
            <a:extLst>
              <a:ext uri="{FF2B5EF4-FFF2-40B4-BE49-F238E27FC236}">
                <a16:creationId xmlns:a16="http://schemas.microsoft.com/office/drawing/2014/main" id="{184F0C8C-CA67-44B5-8F56-F3025A68FA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0208" y="125171"/>
            <a:ext cx="1647342" cy="1448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676" y="457024"/>
            <a:ext cx="4005665" cy="649900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4107" spc="-15" dirty="0"/>
              <a:t>Организации</a:t>
            </a:r>
            <a:endParaRPr sz="4107"/>
          </a:p>
        </p:txBody>
      </p:sp>
      <p:grpSp>
        <p:nvGrpSpPr>
          <p:cNvPr id="4" name="object 4"/>
          <p:cNvGrpSpPr/>
          <p:nvPr/>
        </p:nvGrpSpPr>
        <p:grpSpPr>
          <a:xfrm>
            <a:off x="2599181" y="2246096"/>
            <a:ext cx="9550823" cy="4777740"/>
            <a:chOff x="1767839" y="1531429"/>
            <a:chExt cx="6511925" cy="3257550"/>
          </a:xfrm>
        </p:grpSpPr>
        <p:sp>
          <p:nvSpPr>
            <p:cNvPr id="5" name="object 5"/>
            <p:cNvSpPr/>
            <p:nvPr/>
          </p:nvSpPr>
          <p:spPr>
            <a:xfrm>
              <a:off x="1812798" y="1803653"/>
              <a:ext cx="1594485" cy="2816860"/>
            </a:xfrm>
            <a:custGeom>
              <a:avLst/>
              <a:gdLst/>
              <a:ahLst/>
              <a:cxnLst/>
              <a:rect l="l" t="t" r="r" b="b"/>
              <a:pathLst>
                <a:path w="1594485" h="2816860">
                  <a:moveTo>
                    <a:pt x="332232" y="1734312"/>
                  </a:moveTo>
                  <a:lnTo>
                    <a:pt x="0" y="1734312"/>
                  </a:lnTo>
                  <a:lnTo>
                    <a:pt x="0" y="1950720"/>
                  </a:lnTo>
                  <a:lnTo>
                    <a:pt x="332232" y="1950720"/>
                  </a:lnTo>
                  <a:lnTo>
                    <a:pt x="332232" y="1734312"/>
                  </a:lnTo>
                  <a:close/>
                </a:path>
                <a:path w="1594485" h="2816860">
                  <a:moveTo>
                    <a:pt x="339852" y="434340"/>
                  </a:moveTo>
                  <a:lnTo>
                    <a:pt x="0" y="434340"/>
                  </a:lnTo>
                  <a:lnTo>
                    <a:pt x="0" y="650748"/>
                  </a:lnTo>
                  <a:lnTo>
                    <a:pt x="339852" y="650748"/>
                  </a:lnTo>
                  <a:lnTo>
                    <a:pt x="339852" y="434340"/>
                  </a:lnTo>
                  <a:close/>
                </a:path>
                <a:path w="1594485" h="2816860">
                  <a:moveTo>
                    <a:pt x="359664" y="1299972"/>
                  </a:moveTo>
                  <a:lnTo>
                    <a:pt x="0" y="1299972"/>
                  </a:lnTo>
                  <a:lnTo>
                    <a:pt x="0" y="1516380"/>
                  </a:lnTo>
                  <a:lnTo>
                    <a:pt x="359664" y="1516380"/>
                  </a:lnTo>
                  <a:lnTo>
                    <a:pt x="359664" y="1299972"/>
                  </a:lnTo>
                  <a:close/>
                </a:path>
                <a:path w="1594485" h="2816860">
                  <a:moveTo>
                    <a:pt x="435864" y="867156"/>
                  </a:moveTo>
                  <a:lnTo>
                    <a:pt x="0" y="867156"/>
                  </a:lnTo>
                  <a:lnTo>
                    <a:pt x="0" y="1083564"/>
                  </a:lnTo>
                  <a:lnTo>
                    <a:pt x="435864" y="1083564"/>
                  </a:lnTo>
                  <a:lnTo>
                    <a:pt x="435864" y="867156"/>
                  </a:lnTo>
                  <a:close/>
                </a:path>
                <a:path w="1594485" h="2816860">
                  <a:moveTo>
                    <a:pt x="5913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91312" y="216408"/>
                  </a:lnTo>
                  <a:lnTo>
                    <a:pt x="591312" y="0"/>
                  </a:lnTo>
                  <a:close/>
                </a:path>
                <a:path w="1594485" h="2816860">
                  <a:moveTo>
                    <a:pt x="733044" y="2167128"/>
                  </a:moveTo>
                  <a:lnTo>
                    <a:pt x="0" y="2167128"/>
                  </a:lnTo>
                  <a:lnTo>
                    <a:pt x="0" y="2383536"/>
                  </a:lnTo>
                  <a:lnTo>
                    <a:pt x="733044" y="2383536"/>
                  </a:lnTo>
                  <a:lnTo>
                    <a:pt x="733044" y="2167128"/>
                  </a:lnTo>
                  <a:close/>
                </a:path>
                <a:path w="1594485" h="2816860">
                  <a:moveTo>
                    <a:pt x="1594104" y="2599944"/>
                  </a:moveTo>
                  <a:lnTo>
                    <a:pt x="0" y="2599944"/>
                  </a:lnTo>
                  <a:lnTo>
                    <a:pt x="0" y="2816352"/>
                  </a:lnTo>
                  <a:lnTo>
                    <a:pt x="1594104" y="2816352"/>
                  </a:lnTo>
                  <a:lnTo>
                    <a:pt x="1594104" y="2599944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1812797" y="1803653"/>
              <a:ext cx="1594485" cy="2816860"/>
            </a:xfrm>
            <a:custGeom>
              <a:avLst/>
              <a:gdLst/>
              <a:ahLst/>
              <a:cxnLst/>
              <a:rect l="l" t="t" r="r" b="b"/>
              <a:pathLst>
                <a:path w="1594485" h="2816860">
                  <a:moveTo>
                    <a:pt x="591312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91312" y="216408"/>
                  </a:lnTo>
                  <a:lnTo>
                    <a:pt x="591312" y="0"/>
                  </a:lnTo>
                  <a:close/>
                </a:path>
                <a:path w="1594485" h="2816860">
                  <a:moveTo>
                    <a:pt x="339851" y="434340"/>
                  </a:moveTo>
                  <a:lnTo>
                    <a:pt x="0" y="434340"/>
                  </a:lnTo>
                  <a:lnTo>
                    <a:pt x="0" y="650748"/>
                  </a:lnTo>
                  <a:lnTo>
                    <a:pt x="339851" y="650748"/>
                  </a:lnTo>
                  <a:lnTo>
                    <a:pt x="339851" y="434340"/>
                  </a:lnTo>
                  <a:close/>
                </a:path>
                <a:path w="1594485" h="2816860">
                  <a:moveTo>
                    <a:pt x="435863" y="867156"/>
                  </a:moveTo>
                  <a:lnTo>
                    <a:pt x="0" y="867156"/>
                  </a:lnTo>
                  <a:lnTo>
                    <a:pt x="0" y="1083564"/>
                  </a:lnTo>
                  <a:lnTo>
                    <a:pt x="435863" y="1083564"/>
                  </a:lnTo>
                  <a:lnTo>
                    <a:pt x="435863" y="867156"/>
                  </a:lnTo>
                  <a:close/>
                </a:path>
                <a:path w="1594485" h="2816860">
                  <a:moveTo>
                    <a:pt x="359663" y="1299972"/>
                  </a:moveTo>
                  <a:lnTo>
                    <a:pt x="0" y="1299972"/>
                  </a:lnTo>
                  <a:lnTo>
                    <a:pt x="0" y="1516380"/>
                  </a:lnTo>
                  <a:lnTo>
                    <a:pt x="359663" y="1516380"/>
                  </a:lnTo>
                  <a:lnTo>
                    <a:pt x="359663" y="1299972"/>
                  </a:lnTo>
                  <a:close/>
                </a:path>
                <a:path w="1594485" h="2816860">
                  <a:moveTo>
                    <a:pt x="332231" y="1734312"/>
                  </a:moveTo>
                  <a:lnTo>
                    <a:pt x="0" y="1734312"/>
                  </a:lnTo>
                  <a:lnTo>
                    <a:pt x="0" y="1950720"/>
                  </a:lnTo>
                  <a:lnTo>
                    <a:pt x="332231" y="1950720"/>
                  </a:lnTo>
                  <a:lnTo>
                    <a:pt x="332231" y="1734312"/>
                  </a:lnTo>
                  <a:close/>
                </a:path>
                <a:path w="1594485" h="2816860">
                  <a:moveTo>
                    <a:pt x="733044" y="2167128"/>
                  </a:moveTo>
                  <a:lnTo>
                    <a:pt x="0" y="2167128"/>
                  </a:lnTo>
                  <a:lnTo>
                    <a:pt x="0" y="2383536"/>
                  </a:lnTo>
                  <a:lnTo>
                    <a:pt x="733044" y="2383536"/>
                  </a:lnTo>
                  <a:lnTo>
                    <a:pt x="733044" y="2167128"/>
                  </a:lnTo>
                  <a:close/>
                </a:path>
                <a:path w="1594485" h="2816860">
                  <a:moveTo>
                    <a:pt x="1594103" y="2599944"/>
                  </a:moveTo>
                  <a:lnTo>
                    <a:pt x="0" y="2599944"/>
                  </a:lnTo>
                  <a:lnTo>
                    <a:pt x="0" y="2816352"/>
                  </a:lnTo>
                  <a:lnTo>
                    <a:pt x="1594103" y="2816352"/>
                  </a:lnTo>
                  <a:lnTo>
                    <a:pt x="1594103" y="25999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1767839" y="1696211"/>
              <a:ext cx="44450" cy="3032760"/>
            </a:xfrm>
            <a:custGeom>
              <a:avLst/>
              <a:gdLst/>
              <a:ahLst/>
              <a:cxnLst/>
              <a:rect l="l" t="t" r="r" b="b"/>
              <a:pathLst>
                <a:path w="44450" h="3032760">
                  <a:moveTo>
                    <a:pt x="44196" y="0"/>
                  </a:moveTo>
                  <a:lnTo>
                    <a:pt x="44196" y="3032760"/>
                  </a:lnTo>
                </a:path>
                <a:path w="44450" h="3032760">
                  <a:moveTo>
                    <a:pt x="0" y="0"/>
                  </a:moveTo>
                  <a:lnTo>
                    <a:pt x="44196" y="0"/>
                  </a:lnTo>
                </a:path>
                <a:path w="44450" h="3032760">
                  <a:moveTo>
                    <a:pt x="0" y="432815"/>
                  </a:moveTo>
                  <a:lnTo>
                    <a:pt x="44196" y="432815"/>
                  </a:lnTo>
                </a:path>
                <a:path w="44450" h="3032760">
                  <a:moveTo>
                    <a:pt x="0" y="865632"/>
                  </a:moveTo>
                  <a:lnTo>
                    <a:pt x="44196" y="865632"/>
                  </a:lnTo>
                </a:path>
                <a:path w="44450" h="3032760">
                  <a:moveTo>
                    <a:pt x="0" y="1299971"/>
                  </a:moveTo>
                  <a:lnTo>
                    <a:pt x="44196" y="1299971"/>
                  </a:lnTo>
                </a:path>
                <a:path w="44450" h="3032760">
                  <a:moveTo>
                    <a:pt x="0" y="1732788"/>
                  </a:moveTo>
                  <a:lnTo>
                    <a:pt x="44196" y="1732788"/>
                  </a:lnTo>
                </a:path>
                <a:path w="44450" h="3032760">
                  <a:moveTo>
                    <a:pt x="0" y="2165604"/>
                  </a:moveTo>
                  <a:lnTo>
                    <a:pt x="44196" y="2165604"/>
                  </a:lnTo>
                </a:path>
                <a:path w="44450" h="3032760">
                  <a:moveTo>
                    <a:pt x="0" y="2599944"/>
                  </a:moveTo>
                  <a:lnTo>
                    <a:pt x="44196" y="2599944"/>
                  </a:lnTo>
                </a:path>
                <a:path w="44450" h="3032760">
                  <a:moveTo>
                    <a:pt x="0" y="3032760"/>
                  </a:moveTo>
                  <a:lnTo>
                    <a:pt x="44196" y="303276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7383018" y="1637537"/>
              <a:ext cx="887094" cy="3045460"/>
            </a:xfrm>
            <a:custGeom>
              <a:avLst/>
              <a:gdLst/>
              <a:ahLst/>
              <a:cxnLst/>
              <a:rect l="l" t="t" r="r" b="b"/>
              <a:pathLst>
                <a:path w="887095" h="3045460">
                  <a:moveTo>
                    <a:pt x="1524" y="2435352"/>
                  </a:moveTo>
                  <a:lnTo>
                    <a:pt x="0" y="2435352"/>
                  </a:lnTo>
                  <a:lnTo>
                    <a:pt x="0" y="2638044"/>
                  </a:lnTo>
                  <a:lnTo>
                    <a:pt x="1524" y="2638044"/>
                  </a:lnTo>
                  <a:lnTo>
                    <a:pt x="1524" y="2435352"/>
                  </a:lnTo>
                  <a:close/>
                </a:path>
                <a:path w="887095" h="3045460">
                  <a:moveTo>
                    <a:pt x="1524" y="2029968"/>
                  </a:moveTo>
                  <a:lnTo>
                    <a:pt x="0" y="2029968"/>
                  </a:lnTo>
                  <a:lnTo>
                    <a:pt x="0" y="2232660"/>
                  </a:lnTo>
                  <a:lnTo>
                    <a:pt x="1524" y="2232660"/>
                  </a:lnTo>
                  <a:lnTo>
                    <a:pt x="1524" y="2029968"/>
                  </a:lnTo>
                  <a:close/>
                </a:path>
                <a:path w="887095" h="3045460">
                  <a:moveTo>
                    <a:pt x="1524" y="1623060"/>
                  </a:moveTo>
                  <a:lnTo>
                    <a:pt x="0" y="1623060"/>
                  </a:lnTo>
                  <a:lnTo>
                    <a:pt x="0" y="1825752"/>
                  </a:lnTo>
                  <a:lnTo>
                    <a:pt x="1524" y="1825752"/>
                  </a:lnTo>
                  <a:lnTo>
                    <a:pt x="1524" y="1623060"/>
                  </a:lnTo>
                  <a:close/>
                </a:path>
                <a:path w="887095" h="3045460">
                  <a:moveTo>
                    <a:pt x="4572" y="2840736"/>
                  </a:moveTo>
                  <a:lnTo>
                    <a:pt x="0" y="2840736"/>
                  </a:lnTo>
                  <a:lnTo>
                    <a:pt x="0" y="3044952"/>
                  </a:lnTo>
                  <a:lnTo>
                    <a:pt x="4572" y="3044952"/>
                  </a:lnTo>
                  <a:lnTo>
                    <a:pt x="4572" y="2840736"/>
                  </a:lnTo>
                  <a:close/>
                </a:path>
                <a:path w="887095" h="3045460">
                  <a:moveTo>
                    <a:pt x="18288" y="1217676"/>
                  </a:moveTo>
                  <a:lnTo>
                    <a:pt x="0" y="1217676"/>
                  </a:lnTo>
                  <a:lnTo>
                    <a:pt x="0" y="1420368"/>
                  </a:lnTo>
                  <a:lnTo>
                    <a:pt x="18288" y="1420368"/>
                  </a:lnTo>
                  <a:lnTo>
                    <a:pt x="18288" y="1217676"/>
                  </a:lnTo>
                  <a:close/>
                </a:path>
                <a:path w="887095" h="3045460">
                  <a:moveTo>
                    <a:pt x="192024" y="810768"/>
                  </a:moveTo>
                  <a:lnTo>
                    <a:pt x="0" y="810768"/>
                  </a:lnTo>
                  <a:lnTo>
                    <a:pt x="0" y="1014984"/>
                  </a:lnTo>
                  <a:lnTo>
                    <a:pt x="192024" y="1014984"/>
                  </a:lnTo>
                  <a:lnTo>
                    <a:pt x="192024" y="810768"/>
                  </a:lnTo>
                  <a:close/>
                </a:path>
                <a:path w="887095" h="3045460">
                  <a:moveTo>
                    <a:pt x="406908" y="405384"/>
                  </a:moveTo>
                  <a:lnTo>
                    <a:pt x="0" y="405384"/>
                  </a:lnTo>
                  <a:lnTo>
                    <a:pt x="0" y="608076"/>
                  </a:lnTo>
                  <a:lnTo>
                    <a:pt x="406908" y="608076"/>
                  </a:lnTo>
                  <a:lnTo>
                    <a:pt x="406908" y="405384"/>
                  </a:lnTo>
                  <a:close/>
                </a:path>
                <a:path w="887095" h="3045460">
                  <a:moveTo>
                    <a:pt x="886968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886968" y="202692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" name="object 9"/>
            <p:cNvSpPr/>
            <p:nvPr/>
          </p:nvSpPr>
          <p:spPr>
            <a:xfrm>
              <a:off x="7383018" y="1637537"/>
              <a:ext cx="887094" cy="3045460"/>
            </a:xfrm>
            <a:custGeom>
              <a:avLst/>
              <a:gdLst/>
              <a:ahLst/>
              <a:cxnLst/>
              <a:rect l="l" t="t" r="r" b="b"/>
              <a:pathLst>
                <a:path w="887095" h="3045460">
                  <a:moveTo>
                    <a:pt x="886967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886967" y="202691"/>
                  </a:lnTo>
                  <a:lnTo>
                    <a:pt x="886967" y="0"/>
                  </a:lnTo>
                  <a:close/>
                </a:path>
                <a:path w="887095" h="3045460">
                  <a:moveTo>
                    <a:pt x="406907" y="405384"/>
                  </a:moveTo>
                  <a:lnTo>
                    <a:pt x="0" y="405384"/>
                  </a:lnTo>
                  <a:lnTo>
                    <a:pt x="0" y="608076"/>
                  </a:lnTo>
                  <a:lnTo>
                    <a:pt x="406907" y="608076"/>
                  </a:lnTo>
                  <a:lnTo>
                    <a:pt x="406907" y="405384"/>
                  </a:lnTo>
                  <a:close/>
                </a:path>
                <a:path w="887095" h="3045460">
                  <a:moveTo>
                    <a:pt x="192024" y="810768"/>
                  </a:moveTo>
                  <a:lnTo>
                    <a:pt x="0" y="810768"/>
                  </a:lnTo>
                  <a:lnTo>
                    <a:pt x="0" y="1014984"/>
                  </a:lnTo>
                  <a:lnTo>
                    <a:pt x="192024" y="1014984"/>
                  </a:lnTo>
                  <a:lnTo>
                    <a:pt x="192024" y="810768"/>
                  </a:lnTo>
                  <a:close/>
                </a:path>
                <a:path w="887095" h="3045460">
                  <a:moveTo>
                    <a:pt x="18287" y="1217676"/>
                  </a:moveTo>
                  <a:lnTo>
                    <a:pt x="0" y="1217676"/>
                  </a:lnTo>
                  <a:lnTo>
                    <a:pt x="0" y="1420368"/>
                  </a:lnTo>
                  <a:lnTo>
                    <a:pt x="18287" y="1420368"/>
                  </a:lnTo>
                  <a:lnTo>
                    <a:pt x="18287" y="1217676"/>
                  </a:lnTo>
                  <a:close/>
                </a:path>
                <a:path w="887095" h="3045460">
                  <a:moveTo>
                    <a:pt x="0" y="1623060"/>
                  </a:moveTo>
                  <a:lnTo>
                    <a:pt x="1524" y="1623060"/>
                  </a:lnTo>
                  <a:lnTo>
                    <a:pt x="1524" y="1825752"/>
                  </a:lnTo>
                  <a:lnTo>
                    <a:pt x="0" y="1825752"/>
                  </a:lnTo>
                  <a:lnTo>
                    <a:pt x="0" y="1623060"/>
                  </a:lnTo>
                  <a:close/>
                </a:path>
                <a:path w="887095" h="3045460">
                  <a:moveTo>
                    <a:pt x="0" y="2029968"/>
                  </a:moveTo>
                  <a:lnTo>
                    <a:pt x="1524" y="2029968"/>
                  </a:lnTo>
                  <a:lnTo>
                    <a:pt x="1524" y="2232660"/>
                  </a:lnTo>
                  <a:lnTo>
                    <a:pt x="0" y="2232660"/>
                  </a:lnTo>
                  <a:lnTo>
                    <a:pt x="0" y="2029968"/>
                  </a:lnTo>
                  <a:close/>
                </a:path>
                <a:path w="887095" h="3045460">
                  <a:moveTo>
                    <a:pt x="0" y="2435352"/>
                  </a:moveTo>
                  <a:lnTo>
                    <a:pt x="1524" y="2435352"/>
                  </a:lnTo>
                  <a:lnTo>
                    <a:pt x="1524" y="2638044"/>
                  </a:lnTo>
                  <a:lnTo>
                    <a:pt x="0" y="2638044"/>
                  </a:lnTo>
                  <a:lnTo>
                    <a:pt x="0" y="2435352"/>
                  </a:lnTo>
                  <a:close/>
                </a:path>
                <a:path w="887095" h="3045460">
                  <a:moveTo>
                    <a:pt x="4572" y="2840736"/>
                  </a:moveTo>
                  <a:lnTo>
                    <a:pt x="0" y="2840736"/>
                  </a:lnTo>
                  <a:lnTo>
                    <a:pt x="0" y="3044952"/>
                  </a:lnTo>
                  <a:lnTo>
                    <a:pt x="4572" y="3044952"/>
                  </a:lnTo>
                  <a:lnTo>
                    <a:pt x="4572" y="284073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1107" y="1536191"/>
              <a:ext cx="41275" cy="3248025"/>
            </a:xfrm>
            <a:custGeom>
              <a:avLst/>
              <a:gdLst/>
              <a:ahLst/>
              <a:cxnLst/>
              <a:rect l="l" t="t" r="r" b="b"/>
              <a:pathLst>
                <a:path w="41275" h="3248025">
                  <a:moveTo>
                    <a:pt x="41148" y="0"/>
                  </a:moveTo>
                  <a:lnTo>
                    <a:pt x="41148" y="3247644"/>
                  </a:lnTo>
                </a:path>
                <a:path w="41275" h="3248025">
                  <a:moveTo>
                    <a:pt x="0" y="0"/>
                  </a:moveTo>
                  <a:lnTo>
                    <a:pt x="41148" y="0"/>
                  </a:lnTo>
                </a:path>
                <a:path w="41275" h="3248025">
                  <a:moveTo>
                    <a:pt x="0" y="405384"/>
                  </a:moveTo>
                  <a:lnTo>
                    <a:pt x="41148" y="405384"/>
                  </a:lnTo>
                </a:path>
                <a:path w="41275" h="3248025">
                  <a:moveTo>
                    <a:pt x="0" y="810768"/>
                  </a:moveTo>
                  <a:lnTo>
                    <a:pt x="41148" y="810768"/>
                  </a:lnTo>
                </a:path>
                <a:path w="41275" h="3248025">
                  <a:moveTo>
                    <a:pt x="0" y="1217676"/>
                  </a:moveTo>
                  <a:lnTo>
                    <a:pt x="41148" y="1217676"/>
                  </a:lnTo>
                </a:path>
                <a:path w="41275" h="3248025">
                  <a:moveTo>
                    <a:pt x="0" y="1623060"/>
                  </a:moveTo>
                  <a:lnTo>
                    <a:pt x="41148" y="1623060"/>
                  </a:lnTo>
                </a:path>
                <a:path w="41275" h="3248025">
                  <a:moveTo>
                    <a:pt x="0" y="2029968"/>
                  </a:moveTo>
                  <a:lnTo>
                    <a:pt x="41148" y="2029968"/>
                  </a:lnTo>
                </a:path>
                <a:path w="41275" h="3248025">
                  <a:moveTo>
                    <a:pt x="0" y="2435352"/>
                  </a:moveTo>
                  <a:lnTo>
                    <a:pt x="41148" y="2435352"/>
                  </a:lnTo>
                </a:path>
                <a:path w="41275" h="3248025">
                  <a:moveTo>
                    <a:pt x="0" y="2840736"/>
                  </a:moveTo>
                  <a:lnTo>
                    <a:pt x="41148" y="2840736"/>
                  </a:lnTo>
                </a:path>
                <a:path w="41275" h="3248025">
                  <a:moveTo>
                    <a:pt x="0" y="3247644"/>
                  </a:moveTo>
                  <a:lnTo>
                    <a:pt x="41148" y="32476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25324" y="2639957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6518" y="3275686"/>
            <a:ext cx="315722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6404" y="3910408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10%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5016" y="4546582"/>
            <a:ext cx="316653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4409" y="5182312"/>
            <a:ext cx="315722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8%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3572" y="5817927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17%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5528" y="6453619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36%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0473" y="2639400"/>
            <a:ext cx="1341120" cy="26795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Город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&gt;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1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млн.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457" y="3275127"/>
            <a:ext cx="2073148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Город</a:t>
            </a:r>
            <a:r>
              <a:rPr sz="1613" b="1" spc="-15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500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тыс.</a:t>
            </a:r>
            <a:r>
              <a:rPr sz="1613" b="1" spc="-3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-</a:t>
            </a:r>
            <a:r>
              <a:rPr sz="1613" b="1" spc="-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1</a:t>
            </a:r>
            <a:r>
              <a:rPr sz="1613" b="1" spc="-15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млн.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7506" y="3910855"/>
            <a:ext cx="1815169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Город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250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-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500</a:t>
            </a:r>
            <a:r>
              <a:rPr sz="1613" b="1" spc="-3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тыс.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7506" y="4546583"/>
            <a:ext cx="1815169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Город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100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-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250</a:t>
            </a:r>
            <a:r>
              <a:rPr sz="1613" b="1" spc="-3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тыс.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0773" y="5182311"/>
            <a:ext cx="1712722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Город</a:t>
            </a:r>
            <a:r>
              <a:rPr sz="1613" b="1" spc="-3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50</a:t>
            </a:r>
            <a:r>
              <a:rPr sz="1613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-</a:t>
            </a:r>
            <a:r>
              <a:rPr sz="1613" b="1" spc="-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100</a:t>
            </a:r>
            <a:r>
              <a:rPr sz="1613" b="1" spc="-37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тыс.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9644" y="5817034"/>
            <a:ext cx="1752769" cy="26795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Город</a:t>
            </a:r>
            <a:r>
              <a:rPr sz="1613" b="1" spc="-44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&lt;</a:t>
            </a:r>
            <a:r>
              <a:rPr sz="1613" b="1" spc="-15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50</a:t>
            </a:r>
            <a:r>
              <a:rPr sz="1613" b="1" spc="-44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тыс.,</a:t>
            </a:r>
            <a:r>
              <a:rPr sz="1613" b="1" spc="-37" dirty="0">
                <a:solidFill>
                  <a:srgbClr val="211668"/>
                </a:solidFill>
                <a:latin typeface="Calibri"/>
                <a:cs typeface="Calibri"/>
              </a:rPr>
              <a:t> пгт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9979" y="6453171"/>
            <a:ext cx="1314111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dirty="0">
                <a:solidFill>
                  <a:srgbClr val="211668"/>
                </a:solidFill>
                <a:latin typeface="Calibri"/>
                <a:cs typeface="Calibri"/>
              </a:rPr>
              <a:t>Деревня,</a:t>
            </a:r>
            <a:r>
              <a:rPr sz="1613" b="1" spc="-51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613" b="1" spc="-29" dirty="0">
                <a:solidFill>
                  <a:srgbClr val="211668"/>
                </a:solidFill>
                <a:latin typeface="Calibri"/>
                <a:cs typeface="Calibri"/>
              </a:rPr>
              <a:t>село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6313" y="1661872"/>
            <a:ext cx="3522303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spc="-15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2640" b="1" spc="-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640" b="1" dirty="0">
                <a:solidFill>
                  <a:srgbClr val="585858"/>
                </a:solidFill>
                <a:latin typeface="Calibri"/>
                <a:cs typeface="Calibri"/>
              </a:rPr>
              <a:t>населенного</a:t>
            </a:r>
            <a:r>
              <a:rPr sz="2640" b="1" spc="-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640" b="1" spc="-15" dirty="0">
                <a:solidFill>
                  <a:srgbClr val="585858"/>
                </a:solidFill>
                <a:latin typeface="Calibri"/>
                <a:cs typeface="Calibri"/>
              </a:rPr>
              <a:t>пункта</a:t>
            </a:r>
            <a:endParaRPr sz="264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30844" y="2384585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59%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26756" y="2980640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10291" y="3575947"/>
            <a:ext cx="429345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Calibri"/>
                <a:cs typeface="Calibri"/>
              </a:rPr>
              <a:t>13%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52682" y="4171441"/>
            <a:ext cx="60071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404040"/>
                </a:solidFill>
                <a:latin typeface="Calibri"/>
                <a:cs typeface="Calibri"/>
              </a:rPr>
              <a:t>1,18%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28095" y="4766490"/>
            <a:ext cx="60164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404040"/>
                </a:solidFill>
                <a:latin typeface="Calibri"/>
                <a:cs typeface="Calibri"/>
              </a:rPr>
              <a:t>0,08%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27724" y="5362804"/>
            <a:ext cx="60071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404040"/>
                </a:solidFill>
                <a:latin typeface="Calibri"/>
                <a:cs typeface="Calibri"/>
              </a:rPr>
              <a:t>0,05%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27164" y="5958299"/>
            <a:ext cx="60071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404040"/>
                </a:solidFill>
                <a:latin typeface="Calibri"/>
                <a:cs typeface="Calibri"/>
              </a:rPr>
              <a:t>0,02%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34430" y="6553755"/>
            <a:ext cx="60071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15" dirty="0">
                <a:solidFill>
                  <a:srgbClr val="404040"/>
                </a:solidFill>
                <a:latin typeface="Calibri"/>
                <a:cs typeface="Calibri"/>
              </a:rPr>
              <a:t>0,35%</a:t>
            </a:r>
            <a:endParaRPr sz="176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3061" y="2390100"/>
            <a:ext cx="3101340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общеобразовательная</a:t>
            </a:r>
            <a:r>
              <a:rPr sz="1540" b="1" spc="88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организация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20383" y="2986414"/>
            <a:ext cx="3752342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дошкольная</a:t>
            </a:r>
            <a:r>
              <a:rPr sz="1540" b="1" spc="81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образовательная</a:t>
            </a:r>
            <a:r>
              <a:rPr sz="1540" b="1" spc="51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организация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42708" y="3581909"/>
            <a:ext cx="3830574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организация</a:t>
            </a:r>
            <a:r>
              <a:rPr sz="1540" b="1" spc="81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дополнительного</a:t>
            </a:r>
            <a:r>
              <a:rPr sz="1540" b="1" spc="88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образования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12000" y="4058006"/>
            <a:ext cx="3761655" cy="2290221"/>
          </a:xfrm>
          <a:prstGeom prst="rect">
            <a:avLst/>
          </a:prstGeom>
        </p:spPr>
        <p:txBody>
          <a:bodyPr vert="horz" wrap="square" lIns="0" tIns="14901" rIns="0" bIns="0" rtlCol="0">
            <a:spAutoFit/>
          </a:bodyPr>
          <a:lstStyle/>
          <a:p>
            <a:pPr marL="1626145" marR="8382" indent="-1026353">
              <a:lnSpc>
                <a:spcPct val="101899"/>
              </a:lnSpc>
              <a:spcBef>
                <a:spcPts val="117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профессиональная</a:t>
            </a:r>
            <a:r>
              <a:rPr sz="1540" b="1" spc="66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образовательная организация</a:t>
            </a:r>
            <a:endParaRPr sz="1540">
              <a:latin typeface="Calibri"/>
              <a:cs typeface="Calibri"/>
            </a:endParaRPr>
          </a:p>
          <a:p>
            <a:pPr algn="ctr">
              <a:spcBef>
                <a:spcPts val="961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организация,</a:t>
            </a:r>
            <a:r>
              <a:rPr sz="1540" b="1" spc="66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осуществляющая</a:t>
            </a:r>
            <a:r>
              <a:rPr sz="1540" b="1" spc="51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социальное</a:t>
            </a:r>
            <a:endParaRPr sz="1540">
              <a:latin typeface="Calibri"/>
              <a:cs typeface="Calibri"/>
            </a:endParaRPr>
          </a:p>
          <a:p>
            <a:pPr marL="931" algn="ctr">
              <a:spcBef>
                <a:spcPts val="37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обслуживание</a:t>
            </a:r>
            <a:endParaRPr sz="1540">
              <a:latin typeface="Calibri"/>
              <a:cs typeface="Calibri"/>
            </a:endParaRPr>
          </a:p>
          <a:p>
            <a:pPr marL="354846" marR="7451" algn="ctr">
              <a:lnSpc>
                <a:spcPct val="101899"/>
              </a:lnSpc>
              <a:spcBef>
                <a:spcPts val="924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образовательная</a:t>
            </a:r>
            <a:r>
              <a:rPr sz="1540" b="1" spc="-29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dirty="0">
                <a:solidFill>
                  <a:srgbClr val="211668"/>
                </a:solidFill>
                <a:latin typeface="Calibri"/>
                <a:cs typeface="Calibri"/>
              </a:rPr>
              <a:t>организация</a:t>
            </a:r>
            <a:r>
              <a:rPr sz="1540" b="1" spc="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высшего образования</a:t>
            </a:r>
            <a:endParaRPr sz="1540">
              <a:latin typeface="Calibri"/>
              <a:cs typeface="Calibri"/>
            </a:endParaRPr>
          </a:p>
          <a:p>
            <a:pPr marL="271956" marR="7451" algn="ctr">
              <a:lnSpc>
                <a:spcPct val="101899"/>
              </a:lnSpc>
              <a:spcBef>
                <a:spcPts val="917"/>
              </a:spcBef>
            </a:pP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организация,</a:t>
            </a:r>
            <a:r>
              <a:rPr sz="1540" b="1" spc="88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осуществляющая</a:t>
            </a:r>
            <a:r>
              <a:rPr sz="1540" b="1" spc="66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лечение, оздоровление</a:t>
            </a:r>
            <a:r>
              <a:rPr sz="1540" b="1" spc="15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dirty="0">
                <a:solidFill>
                  <a:srgbClr val="211668"/>
                </a:solidFill>
                <a:latin typeface="Calibri"/>
                <a:cs typeface="Calibri"/>
              </a:rPr>
              <a:t>и/или</a:t>
            </a:r>
            <a:r>
              <a:rPr sz="1540" b="1" spc="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отдых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093554" y="6560013"/>
            <a:ext cx="1581404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b="1" dirty="0">
                <a:solidFill>
                  <a:srgbClr val="211668"/>
                </a:solidFill>
                <a:latin typeface="Calibri"/>
                <a:cs typeface="Calibri"/>
              </a:rPr>
              <a:t>иная</a:t>
            </a:r>
            <a:r>
              <a:rPr sz="1540" b="1" spc="-22" dirty="0">
                <a:solidFill>
                  <a:srgbClr val="21166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211668"/>
                </a:solidFill>
                <a:latin typeface="Calibri"/>
                <a:cs typeface="Calibri"/>
              </a:rPr>
              <a:t>организация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73620" y="1698937"/>
            <a:ext cx="5128853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2640" b="1" spc="-15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2640" b="1" spc="-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640" b="1" dirty="0">
                <a:solidFill>
                  <a:srgbClr val="585858"/>
                </a:solidFill>
                <a:latin typeface="Calibri"/>
                <a:cs typeface="Calibri"/>
              </a:rPr>
              <a:t>образовательной</a:t>
            </a:r>
            <a:r>
              <a:rPr sz="2640" b="1" spc="-11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640" b="1" spc="-15" dirty="0">
                <a:solidFill>
                  <a:srgbClr val="585858"/>
                </a:solidFill>
                <a:latin typeface="Calibri"/>
                <a:cs typeface="Calibri"/>
              </a:rPr>
              <a:t>организации</a:t>
            </a:r>
            <a:endParaRPr sz="264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0208" y="125171"/>
            <a:ext cx="1647342" cy="1448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78" y="334162"/>
            <a:ext cx="3535341" cy="649900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4107" spc="-15" dirty="0"/>
              <a:t>Программы</a:t>
            </a:r>
            <a:endParaRPr sz="4107"/>
          </a:p>
        </p:txBody>
      </p:sp>
      <p:grpSp>
        <p:nvGrpSpPr>
          <p:cNvPr id="4" name="object 4"/>
          <p:cNvGrpSpPr/>
          <p:nvPr/>
        </p:nvGrpSpPr>
        <p:grpSpPr>
          <a:xfrm>
            <a:off x="1153121" y="2198692"/>
            <a:ext cx="1452880" cy="1452880"/>
            <a:chOff x="781889" y="1499108"/>
            <a:chExt cx="990600" cy="990600"/>
          </a:xfrm>
        </p:grpSpPr>
        <p:sp>
          <p:nvSpPr>
            <p:cNvPr id="5" name="object 5"/>
            <p:cNvSpPr/>
            <p:nvPr/>
          </p:nvSpPr>
          <p:spPr>
            <a:xfrm>
              <a:off x="1276858" y="1508633"/>
              <a:ext cx="168910" cy="485775"/>
            </a:xfrm>
            <a:custGeom>
              <a:avLst/>
              <a:gdLst/>
              <a:ahLst/>
              <a:cxnLst/>
              <a:rect l="l" t="t" r="r" b="b"/>
              <a:pathLst>
                <a:path w="168909" h="485775">
                  <a:moveTo>
                    <a:pt x="0" y="0"/>
                  </a:moveTo>
                  <a:lnTo>
                    <a:pt x="0" y="485647"/>
                  </a:lnTo>
                  <a:lnTo>
                    <a:pt x="168909" y="30225"/>
                  </a:lnTo>
                  <a:lnTo>
                    <a:pt x="127801" y="17091"/>
                  </a:lnTo>
                  <a:lnTo>
                    <a:pt x="85788" y="7635"/>
                  </a:lnTo>
                  <a:lnTo>
                    <a:pt x="43108" y="1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1276858" y="1508633"/>
              <a:ext cx="168910" cy="485775"/>
            </a:xfrm>
            <a:custGeom>
              <a:avLst/>
              <a:gdLst/>
              <a:ahLst/>
              <a:cxnLst/>
              <a:rect l="l" t="t" r="r" b="b"/>
              <a:pathLst>
                <a:path w="168909" h="485775">
                  <a:moveTo>
                    <a:pt x="0" y="0"/>
                  </a:moveTo>
                  <a:lnTo>
                    <a:pt x="43108" y="1918"/>
                  </a:lnTo>
                  <a:lnTo>
                    <a:pt x="85788" y="7635"/>
                  </a:lnTo>
                  <a:lnTo>
                    <a:pt x="127801" y="17091"/>
                  </a:lnTo>
                  <a:lnTo>
                    <a:pt x="168909" y="30225"/>
                  </a:lnTo>
                  <a:lnTo>
                    <a:pt x="0" y="48564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938593" y="1538859"/>
              <a:ext cx="824230" cy="941705"/>
            </a:xfrm>
            <a:custGeom>
              <a:avLst/>
              <a:gdLst/>
              <a:ahLst/>
              <a:cxnLst/>
              <a:rect l="l" t="t" r="r" b="b"/>
              <a:pathLst>
                <a:path w="824230" h="941705">
                  <a:moveTo>
                    <a:pt x="507174" y="0"/>
                  </a:moveTo>
                  <a:lnTo>
                    <a:pt x="338264" y="455421"/>
                  </a:lnTo>
                  <a:lnTo>
                    <a:pt x="0" y="803909"/>
                  </a:lnTo>
                  <a:lnTo>
                    <a:pt x="38007" y="837138"/>
                  </a:lnTo>
                  <a:lnTo>
                    <a:pt x="79143" y="866187"/>
                  </a:lnTo>
                  <a:lnTo>
                    <a:pt x="123065" y="890831"/>
                  </a:lnTo>
                  <a:lnTo>
                    <a:pt x="169430" y="910843"/>
                  </a:lnTo>
                  <a:lnTo>
                    <a:pt x="214062" y="925015"/>
                  </a:lnTo>
                  <a:lnTo>
                    <a:pt x="259013" y="934707"/>
                  </a:lnTo>
                  <a:lnTo>
                    <a:pt x="304023" y="940042"/>
                  </a:lnTo>
                  <a:lnTo>
                    <a:pt x="348829" y="941138"/>
                  </a:lnTo>
                  <a:lnTo>
                    <a:pt x="393169" y="938116"/>
                  </a:lnTo>
                  <a:lnTo>
                    <a:pt x="436783" y="931096"/>
                  </a:lnTo>
                  <a:lnTo>
                    <a:pt x="479407" y="920198"/>
                  </a:lnTo>
                  <a:lnTo>
                    <a:pt x="520782" y="905542"/>
                  </a:lnTo>
                  <a:lnTo>
                    <a:pt x="560643" y="887247"/>
                  </a:lnTo>
                  <a:lnTo>
                    <a:pt x="598731" y="865435"/>
                  </a:lnTo>
                  <a:lnTo>
                    <a:pt x="634783" y="840225"/>
                  </a:lnTo>
                  <a:lnTo>
                    <a:pt x="668538" y="811737"/>
                  </a:lnTo>
                  <a:lnTo>
                    <a:pt x="699733" y="780092"/>
                  </a:lnTo>
                  <a:lnTo>
                    <a:pt x="728107" y="745408"/>
                  </a:lnTo>
                  <a:lnTo>
                    <a:pt x="753399" y="707807"/>
                  </a:lnTo>
                  <a:lnTo>
                    <a:pt x="775345" y="667408"/>
                  </a:lnTo>
                  <a:lnTo>
                    <a:pt x="793686" y="624332"/>
                  </a:lnTo>
                  <a:lnTo>
                    <a:pt x="807857" y="579689"/>
                  </a:lnTo>
                  <a:lnTo>
                    <a:pt x="817550" y="534729"/>
                  </a:lnTo>
                  <a:lnTo>
                    <a:pt x="822884" y="489715"/>
                  </a:lnTo>
                  <a:lnTo>
                    <a:pt x="823981" y="444907"/>
                  </a:lnTo>
                  <a:lnTo>
                    <a:pt x="820959" y="400566"/>
                  </a:lnTo>
                  <a:lnTo>
                    <a:pt x="813938" y="356954"/>
                  </a:lnTo>
                  <a:lnTo>
                    <a:pt x="803040" y="314332"/>
                  </a:lnTo>
                  <a:lnTo>
                    <a:pt x="788384" y="272960"/>
                  </a:lnTo>
                  <a:lnTo>
                    <a:pt x="770090" y="233100"/>
                  </a:lnTo>
                  <a:lnTo>
                    <a:pt x="748278" y="195014"/>
                  </a:lnTo>
                  <a:lnTo>
                    <a:pt x="723068" y="158962"/>
                  </a:lnTo>
                  <a:lnTo>
                    <a:pt x="694580" y="125206"/>
                  </a:lnTo>
                  <a:lnTo>
                    <a:pt x="662934" y="94006"/>
                  </a:lnTo>
                  <a:lnTo>
                    <a:pt x="628251" y="65624"/>
                  </a:lnTo>
                  <a:lnTo>
                    <a:pt x="590649" y="40322"/>
                  </a:lnTo>
                  <a:lnTo>
                    <a:pt x="550250" y="18360"/>
                  </a:lnTo>
                  <a:lnTo>
                    <a:pt x="50717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938593" y="1538859"/>
              <a:ext cx="824230" cy="941705"/>
            </a:xfrm>
            <a:custGeom>
              <a:avLst/>
              <a:gdLst/>
              <a:ahLst/>
              <a:cxnLst/>
              <a:rect l="l" t="t" r="r" b="b"/>
              <a:pathLst>
                <a:path w="824230" h="941705">
                  <a:moveTo>
                    <a:pt x="507174" y="0"/>
                  </a:moveTo>
                  <a:lnTo>
                    <a:pt x="550250" y="18360"/>
                  </a:lnTo>
                  <a:lnTo>
                    <a:pt x="590649" y="40322"/>
                  </a:lnTo>
                  <a:lnTo>
                    <a:pt x="628251" y="65624"/>
                  </a:lnTo>
                  <a:lnTo>
                    <a:pt x="662934" y="94006"/>
                  </a:lnTo>
                  <a:lnTo>
                    <a:pt x="694580" y="125206"/>
                  </a:lnTo>
                  <a:lnTo>
                    <a:pt x="723068" y="158962"/>
                  </a:lnTo>
                  <a:lnTo>
                    <a:pt x="748278" y="195014"/>
                  </a:lnTo>
                  <a:lnTo>
                    <a:pt x="770090" y="233100"/>
                  </a:lnTo>
                  <a:lnTo>
                    <a:pt x="788384" y="272960"/>
                  </a:lnTo>
                  <a:lnTo>
                    <a:pt x="803040" y="314332"/>
                  </a:lnTo>
                  <a:lnTo>
                    <a:pt x="813938" y="356954"/>
                  </a:lnTo>
                  <a:lnTo>
                    <a:pt x="820959" y="400566"/>
                  </a:lnTo>
                  <a:lnTo>
                    <a:pt x="823981" y="444907"/>
                  </a:lnTo>
                  <a:lnTo>
                    <a:pt x="822884" y="489715"/>
                  </a:lnTo>
                  <a:lnTo>
                    <a:pt x="817550" y="534729"/>
                  </a:lnTo>
                  <a:lnTo>
                    <a:pt x="807857" y="579689"/>
                  </a:lnTo>
                  <a:lnTo>
                    <a:pt x="793686" y="624332"/>
                  </a:lnTo>
                  <a:lnTo>
                    <a:pt x="775345" y="667408"/>
                  </a:lnTo>
                  <a:lnTo>
                    <a:pt x="753399" y="707807"/>
                  </a:lnTo>
                  <a:lnTo>
                    <a:pt x="728107" y="745408"/>
                  </a:lnTo>
                  <a:lnTo>
                    <a:pt x="699733" y="780092"/>
                  </a:lnTo>
                  <a:lnTo>
                    <a:pt x="668538" y="811737"/>
                  </a:lnTo>
                  <a:lnTo>
                    <a:pt x="634783" y="840225"/>
                  </a:lnTo>
                  <a:lnTo>
                    <a:pt x="598731" y="865435"/>
                  </a:lnTo>
                  <a:lnTo>
                    <a:pt x="560643" y="887247"/>
                  </a:lnTo>
                  <a:lnTo>
                    <a:pt x="520782" y="905542"/>
                  </a:lnTo>
                  <a:lnTo>
                    <a:pt x="479407" y="920198"/>
                  </a:lnTo>
                  <a:lnTo>
                    <a:pt x="436783" y="931096"/>
                  </a:lnTo>
                  <a:lnTo>
                    <a:pt x="393169" y="938116"/>
                  </a:lnTo>
                  <a:lnTo>
                    <a:pt x="348829" y="941138"/>
                  </a:lnTo>
                  <a:lnTo>
                    <a:pt x="304023" y="940042"/>
                  </a:lnTo>
                  <a:lnTo>
                    <a:pt x="259013" y="934707"/>
                  </a:lnTo>
                  <a:lnTo>
                    <a:pt x="214062" y="925015"/>
                  </a:lnTo>
                  <a:lnTo>
                    <a:pt x="169430" y="910843"/>
                  </a:lnTo>
                  <a:lnTo>
                    <a:pt x="123065" y="890831"/>
                  </a:lnTo>
                  <a:lnTo>
                    <a:pt x="79143" y="866187"/>
                  </a:lnTo>
                  <a:lnTo>
                    <a:pt x="38007" y="837138"/>
                  </a:lnTo>
                  <a:lnTo>
                    <a:pt x="0" y="803909"/>
                  </a:lnTo>
                  <a:lnTo>
                    <a:pt x="338264" y="455421"/>
                  </a:lnTo>
                  <a:lnTo>
                    <a:pt x="507174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" name="object 9"/>
            <p:cNvSpPr/>
            <p:nvPr/>
          </p:nvSpPr>
          <p:spPr>
            <a:xfrm>
              <a:off x="791414" y="1531620"/>
              <a:ext cx="485775" cy="811530"/>
            </a:xfrm>
            <a:custGeom>
              <a:avLst/>
              <a:gdLst/>
              <a:ahLst/>
              <a:cxnLst/>
              <a:rect l="l" t="t" r="r" b="b"/>
              <a:pathLst>
                <a:path w="485775" h="811530">
                  <a:moveTo>
                    <a:pt x="337843" y="0"/>
                  </a:moveTo>
                  <a:lnTo>
                    <a:pt x="293049" y="16746"/>
                  </a:lnTo>
                  <a:lnTo>
                    <a:pt x="250271" y="37748"/>
                  </a:lnTo>
                  <a:lnTo>
                    <a:pt x="209803" y="62810"/>
                  </a:lnTo>
                  <a:lnTo>
                    <a:pt x="171942" y="91736"/>
                  </a:lnTo>
                  <a:lnTo>
                    <a:pt x="136980" y="124332"/>
                  </a:lnTo>
                  <a:lnTo>
                    <a:pt x="105994" y="159454"/>
                  </a:lnTo>
                  <a:lnTo>
                    <a:pt x="78977" y="196674"/>
                  </a:lnTo>
                  <a:lnTo>
                    <a:pt x="55926" y="235704"/>
                  </a:lnTo>
                  <a:lnTo>
                    <a:pt x="36836" y="276258"/>
                  </a:lnTo>
                  <a:lnTo>
                    <a:pt x="21702" y="318047"/>
                  </a:lnTo>
                  <a:lnTo>
                    <a:pt x="10521" y="360784"/>
                  </a:lnTo>
                  <a:lnTo>
                    <a:pt x="3288" y="404181"/>
                  </a:lnTo>
                  <a:lnTo>
                    <a:pt x="0" y="447949"/>
                  </a:lnTo>
                  <a:lnTo>
                    <a:pt x="650" y="491803"/>
                  </a:lnTo>
                  <a:lnTo>
                    <a:pt x="5237" y="535453"/>
                  </a:lnTo>
                  <a:lnTo>
                    <a:pt x="13754" y="578613"/>
                  </a:lnTo>
                  <a:lnTo>
                    <a:pt x="26199" y="620993"/>
                  </a:lnTo>
                  <a:lnTo>
                    <a:pt x="42566" y="662308"/>
                  </a:lnTo>
                  <a:lnTo>
                    <a:pt x="62852" y="702268"/>
                  </a:lnTo>
                  <a:lnTo>
                    <a:pt x="87052" y="740587"/>
                  </a:lnTo>
                  <a:lnTo>
                    <a:pt x="115162" y="776976"/>
                  </a:lnTo>
                  <a:lnTo>
                    <a:pt x="147178" y="811148"/>
                  </a:lnTo>
                  <a:lnTo>
                    <a:pt x="485443" y="462660"/>
                  </a:lnTo>
                  <a:lnTo>
                    <a:pt x="337843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414" y="1531620"/>
              <a:ext cx="485775" cy="811530"/>
            </a:xfrm>
            <a:custGeom>
              <a:avLst/>
              <a:gdLst/>
              <a:ahLst/>
              <a:cxnLst/>
              <a:rect l="l" t="t" r="r" b="b"/>
              <a:pathLst>
                <a:path w="485775" h="811530">
                  <a:moveTo>
                    <a:pt x="147178" y="811148"/>
                  </a:moveTo>
                  <a:lnTo>
                    <a:pt x="115162" y="776976"/>
                  </a:lnTo>
                  <a:lnTo>
                    <a:pt x="87052" y="740587"/>
                  </a:lnTo>
                  <a:lnTo>
                    <a:pt x="62852" y="702268"/>
                  </a:lnTo>
                  <a:lnTo>
                    <a:pt x="42566" y="662308"/>
                  </a:lnTo>
                  <a:lnTo>
                    <a:pt x="26199" y="620993"/>
                  </a:lnTo>
                  <a:lnTo>
                    <a:pt x="13754" y="578613"/>
                  </a:lnTo>
                  <a:lnTo>
                    <a:pt x="5237" y="535453"/>
                  </a:lnTo>
                  <a:lnTo>
                    <a:pt x="650" y="491803"/>
                  </a:lnTo>
                  <a:lnTo>
                    <a:pt x="0" y="447949"/>
                  </a:lnTo>
                  <a:lnTo>
                    <a:pt x="3288" y="404181"/>
                  </a:lnTo>
                  <a:lnTo>
                    <a:pt x="10521" y="360784"/>
                  </a:lnTo>
                  <a:lnTo>
                    <a:pt x="21702" y="318047"/>
                  </a:lnTo>
                  <a:lnTo>
                    <a:pt x="36836" y="276258"/>
                  </a:lnTo>
                  <a:lnTo>
                    <a:pt x="55926" y="235704"/>
                  </a:lnTo>
                  <a:lnTo>
                    <a:pt x="78977" y="196674"/>
                  </a:lnTo>
                  <a:lnTo>
                    <a:pt x="105994" y="159454"/>
                  </a:lnTo>
                  <a:lnTo>
                    <a:pt x="136980" y="124332"/>
                  </a:lnTo>
                  <a:lnTo>
                    <a:pt x="171942" y="91736"/>
                  </a:lnTo>
                  <a:lnTo>
                    <a:pt x="209803" y="62810"/>
                  </a:lnTo>
                  <a:lnTo>
                    <a:pt x="250271" y="37748"/>
                  </a:lnTo>
                  <a:lnTo>
                    <a:pt x="293049" y="16746"/>
                  </a:lnTo>
                  <a:lnTo>
                    <a:pt x="337843" y="0"/>
                  </a:lnTo>
                  <a:lnTo>
                    <a:pt x="485443" y="462660"/>
                  </a:lnTo>
                  <a:lnTo>
                    <a:pt x="147178" y="8111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9258" y="1508633"/>
              <a:ext cx="147955" cy="485775"/>
            </a:xfrm>
            <a:custGeom>
              <a:avLst/>
              <a:gdLst/>
              <a:ahLst/>
              <a:cxnLst/>
              <a:rect l="l" t="t" r="r" b="b"/>
              <a:pathLst>
                <a:path w="147955" h="485775">
                  <a:moveTo>
                    <a:pt x="147599" y="0"/>
                  </a:moveTo>
                  <a:lnTo>
                    <a:pt x="110128" y="1448"/>
                  </a:lnTo>
                  <a:lnTo>
                    <a:pt x="72923" y="5778"/>
                  </a:lnTo>
                  <a:lnTo>
                    <a:pt x="36156" y="12965"/>
                  </a:lnTo>
                  <a:lnTo>
                    <a:pt x="0" y="22987"/>
                  </a:lnTo>
                  <a:lnTo>
                    <a:pt x="147599" y="485647"/>
                  </a:lnTo>
                  <a:lnTo>
                    <a:pt x="1475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9258" y="1508633"/>
              <a:ext cx="147955" cy="485775"/>
            </a:xfrm>
            <a:custGeom>
              <a:avLst/>
              <a:gdLst/>
              <a:ahLst/>
              <a:cxnLst/>
              <a:rect l="l" t="t" r="r" b="b"/>
              <a:pathLst>
                <a:path w="147955" h="485775">
                  <a:moveTo>
                    <a:pt x="0" y="22987"/>
                  </a:moveTo>
                  <a:lnTo>
                    <a:pt x="36156" y="12965"/>
                  </a:lnTo>
                  <a:lnTo>
                    <a:pt x="72923" y="5778"/>
                  </a:lnTo>
                  <a:lnTo>
                    <a:pt x="110128" y="1448"/>
                  </a:lnTo>
                  <a:lnTo>
                    <a:pt x="147599" y="0"/>
                  </a:lnTo>
                  <a:lnTo>
                    <a:pt x="147599" y="485647"/>
                  </a:lnTo>
                  <a:lnTo>
                    <a:pt x="0" y="229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57864" y="2961825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56%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5246" y="2682425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76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9214" y="1507404"/>
            <a:ext cx="782320" cy="690702"/>
          </a:xfrm>
          <a:prstGeom prst="rect">
            <a:avLst/>
          </a:prstGeom>
        </p:spPr>
        <p:txBody>
          <a:bodyPr vert="horz" wrap="square" lIns="0" tIns="92202" rIns="0" bIns="0" rtlCol="0">
            <a:spAutoFit/>
          </a:bodyPr>
          <a:lstStyle/>
          <a:p>
            <a:pPr marL="35391" algn="ctr">
              <a:spcBef>
                <a:spcPts val="726"/>
              </a:spcBef>
            </a:pPr>
            <a:r>
              <a:rPr sz="1540" b="1" spc="-29" dirty="0">
                <a:solidFill>
                  <a:srgbClr val="585858"/>
                </a:solidFill>
                <a:latin typeface="Calibri"/>
                <a:cs typeface="Calibri"/>
              </a:rPr>
              <a:t>Сроки</a:t>
            </a:r>
            <a:endParaRPr sz="1540">
              <a:latin typeface="Calibri"/>
              <a:cs typeface="Calibri"/>
            </a:endParaRPr>
          </a:p>
          <a:p>
            <a:pPr algn="ctr">
              <a:spcBef>
                <a:spcPts val="660"/>
              </a:spcBef>
            </a:pPr>
            <a:r>
              <a:rPr sz="1760" b="1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r>
              <a:rPr sz="1760" b="1" spc="2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176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2656" y="4070859"/>
            <a:ext cx="1622383" cy="434933"/>
            <a:chOff x="283845" y="2775585"/>
            <a:chExt cx="1106170" cy="296545"/>
          </a:xfrm>
        </p:grpSpPr>
        <p:sp>
          <p:nvSpPr>
            <p:cNvPr id="17" name="object 17"/>
            <p:cNvSpPr/>
            <p:nvPr/>
          </p:nvSpPr>
          <p:spPr>
            <a:xfrm>
              <a:off x="293370" y="27851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370" y="27851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317497" y="27851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7497" y="27851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370" y="299847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370" y="299847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8312" y="3878157"/>
            <a:ext cx="1140883" cy="655222"/>
          </a:xfrm>
          <a:prstGeom prst="rect">
            <a:avLst/>
          </a:prstGeom>
        </p:spPr>
        <p:txBody>
          <a:bodyPr vert="horz" wrap="square" lIns="0" tIns="132249" rIns="0" bIns="0" rtlCol="0">
            <a:spAutoFit/>
          </a:bodyPr>
          <a:lstStyle/>
          <a:p>
            <a:pPr marL="18627">
              <a:spcBef>
                <a:spcPts val="1041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Краткосрочные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895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Базовые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24710" y="4383787"/>
            <a:ext cx="120142" cy="122005"/>
            <a:chOff x="1307972" y="2988945"/>
            <a:chExt cx="81915" cy="83185"/>
          </a:xfrm>
        </p:grpSpPr>
        <p:sp>
          <p:nvSpPr>
            <p:cNvPr id="25" name="object 25"/>
            <p:cNvSpPr/>
            <p:nvPr/>
          </p:nvSpPr>
          <p:spPr>
            <a:xfrm>
              <a:off x="1317497" y="299847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317497" y="299847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52118" y="3878157"/>
            <a:ext cx="1358815" cy="655222"/>
          </a:xfrm>
          <a:prstGeom prst="rect">
            <a:avLst/>
          </a:prstGeom>
        </p:spPr>
        <p:txBody>
          <a:bodyPr vert="horz" wrap="square" lIns="0" tIns="132249" rIns="0" bIns="0" rtlCol="0">
            <a:spAutoFit/>
          </a:bodyPr>
          <a:lstStyle/>
          <a:p>
            <a:pPr marL="18627">
              <a:spcBef>
                <a:spcPts val="1041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Ознакомительные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895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Углубленные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09440" y="2166096"/>
            <a:ext cx="1587923" cy="1587923"/>
            <a:chOff x="3002106" y="1476883"/>
            <a:chExt cx="1082675" cy="1082675"/>
          </a:xfrm>
        </p:grpSpPr>
        <p:sp>
          <p:nvSpPr>
            <p:cNvPr id="29" name="object 29"/>
            <p:cNvSpPr/>
            <p:nvPr/>
          </p:nvSpPr>
          <p:spPr>
            <a:xfrm>
              <a:off x="3543299" y="1486408"/>
              <a:ext cx="532130" cy="1046480"/>
            </a:xfrm>
            <a:custGeom>
              <a:avLst/>
              <a:gdLst/>
              <a:ahLst/>
              <a:cxnLst/>
              <a:rect l="l" t="t" r="r" b="b"/>
              <a:pathLst>
                <a:path w="532129" h="1046480">
                  <a:moveTo>
                    <a:pt x="0" y="0"/>
                  </a:moveTo>
                  <a:lnTo>
                    <a:pt x="0" y="531621"/>
                  </a:lnTo>
                  <a:lnTo>
                    <a:pt x="132841" y="1046479"/>
                  </a:lnTo>
                  <a:lnTo>
                    <a:pt x="178835" y="1032383"/>
                  </a:lnTo>
                  <a:lnTo>
                    <a:pt x="222777" y="1014467"/>
                  </a:lnTo>
                  <a:lnTo>
                    <a:pt x="264500" y="992946"/>
                  </a:lnTo>
                  <a:lnTo>
                    <a:pt x="303839" y="968036"/>
                  </a:lnTo>
                  <a:lnTo>
                    <a:pt x="340628" y="939950"/>
                  </a:lnTo>
                  <a:lnTo>
                    <a:pt x="374700" y="908903"/>
                  </a:lnTo>
                  <a:lnTo>
                    <a:pt x="405891" y="875109"/>
                  </a:lnTo>
                  <a:lnTo>
                    <a:pt x="434034" y="838784"/>
                  </a:lnTo>
                  <a:lnTo>
                    <a:pt x="458962" y="800140"/>
                  </a:lnTo>
                  <a:lnTo>
                    <a:pt x="480511" y="759394"/>
                  </a:lnTo>
                  <a:lnTo>
                    <a:pt x="498514" y="716759"/>
                  </a:lnTo>
                  <a:lnTo>
                    <a:pt x="512805" y="672449"/>
                  </a:lnTo>
                  <a:lnTo>
                    <a:pt x="523219" y="626680"/>
                  </a:lnTo>
                  <a:lnTo>
                    <a:pt x="529588" y="579666"/>
                  </a:lnTo>
                  <a:lnTo>
                    <a:pt x="531749" y="531621"/>
                  </a:lnTo>
                  <a:lnTo>
                    <a:pt x="529575" y="483230"/>
                  </a:lnTo>
                  <a:lnTo>
                    <a:pt x="523180" y="436057"/>
                  </a:lnTo>
                  <a:lnTo>
                    <a:pt x="512750" y="390289"/>
                  </a:lnTo>
                  <a:lnTo>
                    <a:pt x="498475" y="346114"/>
                  </a:lnTo>
                  <a:lnTo>
                    <a:pt x="480541" y="303720"/>
                  </a:lnTo>
                  <a:lnTo>
                    <a:pt x="459137" y="263294"/>
                  </a:lnTo>
                  <a:lnTo>
                    <a:pt x="434451" y="225024"/>
                  </a:lnTo>
                  <a:lnTo>
                    <a:pt x="406670" y="189097"/>
                  </a:lnTo>
                  <a:lnTo>
                    <a:pt x="375983" y="155701"/>
                  </a:lnTo>
                  <a:lnTo>
                    <a:pt x="342577" y="125025"/>
                  </a:lnTo>
                  <a:lnTo>
                    <a:pt x="306640" y="97254"/>
                  </a:lnTo>
                  <a:lnTo>
                    <a:pt x="268360" y="72578"/>
                  </a:lnTo>
                  <a:lnTo>
                    <a:pt x="227925" y="51183"/>
                  </a:lnTo>
                  <a:lnTo>
                    <a:pt x="185523" y="33257"/>
                  </a:lnTo>
                  <a:lnTo>
                    <a:pt x="141341" y="18988"/>
                  </a:lnTo>
                  <a:lnTo>
                    <a:pt x="95568" y="8564"/>
                  </a:lnTo>
                  <a:lnTo>
                    <a:pt x="48392" y="2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543299" y="1486408"/>
              <a:ext cx="532130" cy="1046480"/>
            </a:xfrm>
            <a:custGeom>
              <a:avLst/>
              <a:gdLst/>
              <a:ahLst/>
              <a:cxnLst/>
              <a:rect l="l" t="t" r="r" b="b"/>
              <a:pathLst>
                <a:path w="532129" h="1046480">
                  <a:moveTo>
                    <a:pt x="0" y="0"/>
                  </a:moveTo>
                  <a:lnTo>
                    <a:pt x="48392" y="2172"/>
                  </a:lnTo>
                  <a:lnTo>
                    <a:pt x="95568" y="8564"/>
                  </a:lnTo>
                  <a:lnTo>
                    <a:pt x="141341" y="18988"/>
                  </a:lnTo>
                  <a:lnTo>
                    <a:pt x="185523" y="33257"/>
                  </a:lnTo>
                  <a:lnTo>
                    <a:pt x="227925" y="51183"/>
                  </a:lnTo>
                  <a:lnTo>
                    <a:pt x="268360" y="72578"/>
                  </a:lnTo>
                  <a:lnTo>
                    <a:pt x="306640" y="97254"/>
                  </a:lnTo>
                  <a:lnTo>
                    <a:pt x="342577" y="125025"/>
                  </a:lnTo>
                  <a:lnTo>
                    <a:pt x="375983" y="155701"/>
                  </a:lnTo>
                  <a:lnTo>
                    <a:pt x="406670" y="189097"/>
                  </a:lnTo>
                  <a:lnTo>
                    <a:pt x="434451" y="225024"/>
                  </a:lnTo>
                  <a:lnTo>
                    <a:pt x="459137" y="263294"/>
                  </a:lnTo>
                  <a:lnTo>
                    <a:pt x="480541" y="303720"/>
                  </a:lnTo>
                  <a:lnTo>
                    <a:pt x="498475" y="346114"/>
                  </a:lnTo>
                  <a:lnTo>
                    <a:pt x="512750" y="390289"/>
                  </a:lnTo>
                  <a:lnTo>
                    <a:pt x="523180" y="436057"/>
                  </a:lnTo>
                  <a:lnTo>
                    <a:pt x="529575" y="483230"/>
                  </a:lnTo>
                  <a:lnTo>
                    <a:pt x="531749" y="531621"/>
                  </a:lnTo>
                  <a:lnTo>
                    <a:pt x="529588" y="579666"/>
                  </a:lnTo>
                  <a:lnTo>
                    <a:pt x="523219" y="626680"/>
                  </a:lnTo>
                  <a:lnTo>
                    <a:pt x="512805" y="672449"/>
                  </a:lnTo>
                  <a:lnTo>
                    <a:pt x="498514" y="716759"/>
                  </a:lnTo>
                  <a:lnTo>
                    <a:pt x="480511" y="759394"/>
                  </a:lnTo>
                  <a:lnTo>
                    <a:pt x="458962" y="800140"/>
                  </a:lnTo>
                  <a:lnTo>
                    <a:pt x="434034" y="838784"/>
                  </a:lnTo>
                  <a:lnTo>
                    <a:pt x="405891" y="875109"/>
                  </a:lnTo>
                  <a:lnTo>
                    <a:pt x="374700" y="908903"/>
                  </a:lnTo>
                  <a:lnTo>
                    <a:pt x="340628" y="939950"/>
                  </a:lnTo>
                  <a:lnTo>
                    <a:pt x="303839" y="968036"/>
                  </a:lnTo>
                  <a:lnTo>
                    <a:pt x="264500" y="992946"/>
                  </a:lnTo>
                  <a:lnTo>
                    <a:pt x="222777" y="1014467"/>
                  </a:lnTo>
                  <a:lnTo>
                    <a:pt x="178835" y="1032383"/>
                  </a:lnTo>
                  <a:lnTo>
                    <a:pt x="132841" y="1046479"/>
                  </a:lnTo>
                  <a:lnTo>
                    <a:pt x="0" y="5316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1631" y="1486408"/>
              <a:ext cx="664845" cy="1063625"/>
            </a:xfrm>
            <a:custGeom>
              <a:avLst/>
              <a:gdLst/>
              <a:ahLst/>
              <a:cxnLst/>
              <a:rect l="l" t="t" r="r" b="b"/>
              <a:pathLst>
                <a:path w="664845" h="1063625">
                  <a:moveTo>
                    <a:pt x="531668" y="0"/>
                  </a:moveTo>
                  <a:lnTo>
                    <a:pt x="464787" y="4190"/>
                  </a:lnTo>
                  <a:lnTo>
                    <a:pt x="398953" y="16763"/>
                  </a:lnTo>
                  <a:lnTo>
                    <a:pt x="352632" y="30965"/>
                  </a:lnTo>
                  <a:lnTo>
                    <a:pt x="308544" y="48947"/>
                  </a:lnTo>
                  <a:lnTo>
                    <a:pt x="266824" y="70483"/>
                  </a:lnTo>
                  <a:lnTo>
                    <a:pt x="227607" y="95343"/>
                  </a:lnTo>
                  <a:lnTo>
                    <a:pt x="191027" y="123298"/>
                  </a:lnTo>
                  <a:lnTo>
                    <a:pt x="157220" y="154121"/>
                  </a:lnTo>
                  <a:lnTo>
                    <a:pt x="126321" y="187583"/>
                  </a:lnTo>
                  <a:lnTo>
                    <a:pt x="98464" y="223455"/>
                  </a:lnTo>
                  <a:lnTo>
                    <a:pt x="73785" y="261508"/>
                  </a:lnTo>
                  <a:lnTo>
                    <a:pt x="52419" y="301515"/>
                  </a:lnTo>
                  <a:lnTo>
                    <a:pt x="34500" y="343247"/>
                  </a:lnTo>
                  <a:lnTo>
                    <a:pt x="20164" y="386475"/>
                  </a:lnTo>
                  <a:lnTo>
                    <a:pt x="9545" y="430970"/>
                  </a:lnTo>
                  <a:lnTo>
                    <a:pt x="2778" y="476505"/>
                  </a:lnTo>
                  <a:lnTo>
                    <a:pt x="0" y="522850"/>
                  </a:lnTo>
                  <a:lnTo>
                    <a:pt x="1343" y="569777"/>
                  </a:lnTo>
                  <a:lnTo>
                    <a:pt x="6944" y="617058"/>
                  </a:lnTo>
                  <a:lnTo>
                    <a:pt x="16937" y="664463"/>
                  </a:lnTo>
                  <a:lnTo>
                    <a:pt x="31118" y="710764"/>
                  </a:lnTo>
                  <a:lnTo>
                    <a:pt x="49083" y="754835"/>
                  </a:lnTo>
                  <a:lnTo>
                    <a:pt x="70603" y="796539"/>
                  </a:lnTo>
                  <a:lnTo>
                    <a:pt x="95449" y="835744"/>
                  </a:lnTo>
                  <a:lnTo>
                    <a:pt x="123392" y="872313"/>
                  </a:lnTo>
                  <a:lnTo>
                    <a:pt x="154205" y="906112"/>
                  </a:lnTo>
                  <a:lnTo>
                    <a:pt x="187658" y="937005"/>
                  </a:lnTo>
                  <a:lnTo>
                    <a:pt x="223523" y="964858"/>
                  </a:lnTo>
                  <a:lnTo>
                    <a:pt x="261571" y="989536"/>
                  </a:lnTo>
                  <a:lnTo>
                    <a:pt x="301573" y="1010903"/>
                  </a:lnTo>
                  <a:lnTo>
                    <a:pt x="343301" y="1028826"/>
                  </a:lnTo>
                  <a:lnTo>
                    <a:pt x="386526" y="1043168"/>
                  </a:lnTo>
                  <a:lnTo>
                    <a:pt x="431019" y="1053795"/>
                  </a:lnTo>
                  <a:lnTo>
                    <a:pt x="476552" y="1060572"/>
                  </a:lnTo>
                  <a:lnTo>
                    <a:pt x="522897" y="1063364"/>
                  </a:lnTo>
                  <a:lnTo>
                    <a:pt x="569824" y="1062036"/>
                  </a:lnTo>
                  <a:lnTo>
                    <a:pt x="617104" y="1056453"/>
                  </a:lnTo>
                  <a:lnTo>
                    <a:pt x="664510" y="1046479"/>
                  </a:lnTo>
                  <a:lnTo>
                    <a:pt x="531668" y="531621"/>
                  </a:lnTo>
                  <a:lnTo>
                    <a:pt x="531668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011631" y="1486408"/>
              <a:ext cx="664845" cy="1063625"/>
            </a:xfrm>
            <a:custGeom>
              <a:avLst/>
              <a:gdLst/>
              <a:ahLst/>
              <a:cxnLst/>
              <a:rect l="l" t="t" r="r" b="b"/>
              <a:pathLst>
                <a:path w="664845" h="1063625">
                  <a:moveTo>
                    <a:pt x="664510" y="1046479"/>
                  </a:moveTo>
                  <a:lnTo>
                    <a:pt x="617104" y="1056453"/>
                  </a:lnTo>
                  <a:lnTo>
                    <a:pt x="569824" y="1062036"/>
                  </a:lnTo>
                  <a:lnTo>
                    <a:pt x="522897" y="1063364"/>
                  </a:lnTo>
                  <a:lnTo>
                    <a:pt x="476552" y="1060572"/>
                  </a:lnTo>
                  <a:lnTo>
                    <a:pt x="431019" y="1053795"/>
                  </a:lnTo>
                  <a:lnTo>
                    <a:pt x="386526" y="1043168"/>
                  </a:lnTo>
                  <a:lnTo>
                    <a:pt x="343301" y="1028826"/>
                  </a:lnTo>
                  <a:lnTo>
                    <a:pt x="301573" y="1010903"/>
                  </a:lnTo>
                  <a:lnTo>
                    <a:pt x="261571" y="989536"/>
                  </a:lnTo>
                  <a:lnTo>
                    <a:pt x="223523" y="964858"/>
                  </a:lnTo>
                  <a:lnTo>
                    <a:pt x="187658" y="937005"/>
                  </a:lnTo>
                  <a:lnTo>
                    <a:pt x="154205" y="906112"/>
                  </a:lnTo>
                  <a:lnTo>
                    <a:pt x="123392" y="872313"/>
                  </a:lnTo>
                  <a:lnTo>
                    <a:pt x="95449" y="835744"/>
                  </a:lnTo>
                  <a:lnTo>
                    <a:pt x="70603" y="796539"/>
                  </a:lnTo>
                  <a:lnTo>
                    <a:pt x="49083" y="754835"/>
                  </a:lnTo>
                  <a:lnTo>
                    <a:pt x="31118" y="710764"/>
                  </a:lnTo>
                  <a:lnTo>
                    <a:pt x="16937" y="664463"/>
                  </a:lnTo>
                  <a:lnTo>
                    <a:pt x="6944" y="617058"/>
                  </a:lnTo>
                  <a:lnTo>
                    <a:pt x="1343" y="569777"/>
                  </a:lnTo>
                  <a:lnTo>
                    <a:pt x="0" y="522850"/>
                  </a:lnTo>
                  <a:lnTo>
                    <a:pt x="2778" y="476505"/>
                  </a:lnTo>
                  <a:lnTo>
                    <a:pt x="9545" y="430970"/>
                  </a:lnTo>
                  <a:lnTo>
                    <a:pt x="20164" y="386475"/>
                  </a:lnTo>
                  <a:lnTo>
                    <a:pt x="34500" y="343247"/>
                  </a:lnTo>
                  <a:lnTo>
                    <a:pt x="52419" y="301515"/>
                  </a:lnTo>
                  <a:lnTo>
                    <a:pt x="73785" y="261508"/>
                  </a:lnTo>
                  <a:lnTo>
                    <a:pt x="98464" y="223455"/>
                  </a:lnTo>
                  <a:lnTo>
                    <a:pt x="126321" y="187583"/>
                  </a:lnTo>
                  <a:lnTo>
                    <a:pt x="157220" y="154121"/>
                  </a:lnTo>
                  <a:lnTo>
                    <a:pt x="191027" y="123298"/>
                  </a:lnTo>
                  <a:lnTo>
                    <a:pt x="227607" y="95343"/>
                  </a:lnTo>
                  <a:lnTo>
                    <a:pt x="266824" y="70483"/>
                  </a:lnTo>
                  <a:lnTo>
                    <a:pt x="308544" y="48947"/>
                  </a:lnTo>
                  <a:lnTo>
                    <a:pt x="352632" y="30965"/>
                  </a:lnTo>
                  <a:lnTo>
                    <a:pt x="398953" y="16763"/>
                  </a:lnTo>
                  <a:lnTo>
                    <a:pt x="464787" y="4190"/>
                  </a:lnTo>
                  <a:lnTo>
                    <a:pt x="531668" y="0"/>
                  </a:lnTo>
                  <a:lnTo>
                    <a:pt x="531668" y="531621"/>
                  </a:lnTo>
                  <a:lnTo>
                    <a:pt x="664510" y="10464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73622" y="2654301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46%</a:t>
            </a:r>
            <a:endParaRPr sz="176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5422" y="2947484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54%</a:t>
            </a:r>
            <a:endParaRPr sz="176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54685" y="1538376"/>
            <a:ext cx="696637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b="1" spc="-15" dirty="0">
                <a:solidFill>
                  <a:srgbClr val="585858"/>
                </a:solidFill>
                <a:latin typeface="Calibri"/>
                <a:cs typeface="Calibri"/>
              </a:rPr>
              <a:t>Возраст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38042" y="4182619"/>
            <a:ext cx="120142" cy="120142"/>
            <a:chOff x="2612517" y="2851785"/>
            <a:chExt cx="81915" cy="81915"/>
          </a:xfrm>
        </p:grpSpPr>
        <p:sp>
          <p:nvSpPr>
            <p:cNvPr id="37" name="object 37"/>
            <p:cNvSpPr/>
            <p:nvPr/>
          </p:nvSpPr>
          <p:spPr>
            <a:xfrm>
              <a:off x="2622042" y="28613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38" name="object 38"/>
            <p:cNvSpPr/>
            <p:nvPr/>
          </p:nvSpPr>
          <p:spPr>
            <a:xfrm>
              <a:off x="2622042" y="28613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964143" y="4104387"/>
            <a:ext cx="1251712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Одновозрастные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32806" y="4182619"/>
            <a:ext cx="120142" cy="120142"/>
            <a:chOff x="3563492" y="2851785"/>
            <a:chExt cx="81915" cy="81915"/>
          </a:xfrm>
        </p:grpSpPr>
        <p:sp>
          <p:nvSpPr>
            <p:cNvPr id="41" name="object 41"/>
            <p:cNvSpPr/>
            <p:nvPr/>
          </p:nvSpPr>
          <p:spPr>
            <a:xfrm>
              <a:off x="3573017" y="28613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573017" y="286131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360770" y="4104387"/>
            <a:ext cx="1285240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Разновозрастные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61257" y="1930933"/>
            <a:ext cx="8178969" cy="5289042"/>
            <a:chOff x="2560164" y="1316545"/>
            <a:chExt cx="5576570" cy="3606165"/>
          </a:xfrm>
        </p:grpSpPr>
        <p:sp>
          <p:nvSpPr>
            <p:cNvPr id="45" name="object 45"/>
            <p:cNvSpPr/>
            <p:nvPr/>
          </p:nvSpPr>
          <p:spPr>
            <a:xfrm>
              <a:off x="7110984" y="1402079"/>
              <a:ext cx="1026160" cy="1842770"/>
            </a:xfrm>
            <a:custGeom>
              <a:avLst/>
              <a:gdLst/>
              <a:ahLst/>
              <a:cxnLst/>
              <a:rect l="l" t="t" r="r" b="b"/>
              <a:pathLst>
                <a:path w="1026159" h="1842770">
                  <a:moveTo>
                    <a:pt x="79248" y="1754124"/>
                  </a:moveTo>
                  <a:lnTo>
                    <a:pt x="0" y="1754124"/>
                  </a:lnTo>
                  <a:lnTo>
                    <a:pt x="0" y="1842516"/>
                  </a:lnTo>
                  <a:lnTo>
                    <a:pt x="79248" y="1842516"/>
                  </a:lnTo>
                  <a:lnTo>
                    <a:pt x="79248" y="1754124"/>
                  </a:lnTo>
                  <a:close/>
                </a:path>
                <a:path w="1026159" h="1842770">
                  <a:moveTo>
                    <a:pt x="167640" y="1504188"/>
                  </a:moveTo>
                  <a:lnTo>
                    <a:pt x="0" y="1504188"/>
                  </a:lnTo>
                  <a:lnTo>
                    <a:pt x="0" y="1592580"/>
                  </a:lnTo>
                  <a:lnTo>
                    <a:pt x="167640" y="1592580"/>
                  </a:lnTo>
                  <a:lnTo>
                    <a:pt x="167640" y="1504188"/>
                  </a:lnTo>
                  <a:close/>
                </a:path>
                <a:path w="1026159" h="1842770">
                  <a:moveTo>
                    <a:pt x="211836" y="1252728"/>
                  </a:moveTo>
                  <a:lnTo>
                    <a:pt x="0" y="1252728"/>
                  </a:lnTo>
                  <a:lnTo>
                    <a:pt x="0" y="1342644"/>
                  </a:lnTo>
                  <a:lnTo>
                    <a:pt x="211836" y="1342644"/>
                  </a:lnTo>
                  <a:lnTo>
                    <a:pt x="211836" y="1252728"/>
                  </a:lnTo>
                  <a:close/>
                </a:path>
                <a:path w="1026159" h="1842770">
                  <a:moveTo>
                    <a:pt x="300228" y="1002792"/>
                  </a:moveTo>
                  <a:lnTo>
                    <a:pt x="0" y="1002792"/>
                  </a:lnTo>
                  <a:lnTo>
                    <a:pt x="0" y="1091184"/>
                  </a:lnTo>
                  <a:lnTo>
                    <a:pt x="300228" y="1091184"/>
                  </a:lnTo>
                  <a:lnTo>
                    <a:pt x="300228" y="1002792"/>
                  </a:lnTo>
                  <a:close/>
                </a:path>
                <a:path w="1026159" h="1842770">
                  <a:moveTo>
                    <a:pt x="361188" y="751332"/>
                  </a:moveTo>
                  <a:lnTo>
                    <a:pt x="0" y="751332"/>
                  </a:lnTo>
                  <a:lnTo>
                    <a:pt x="0" y="841248"/>
                  </a:lnTo>
                  <a:lnTo>
                    <a:pt x="361188" y="841248"/>
                  </a:lnTo>
                  <a:lnTo>
                    <a:pt x="361188" y="751332"/>
                  </a:lnTo>
                  <a:close/>
                </a:path>
                <a:path w="1026159" h="1842770">
                  <a:moveTo>
                    <a:pt x="364236" y="501396"/>
                  </a:moveTo>
                  <a:lnTo>
                    <a:pt x="0" y="501396"/>
                  </a:lnTo>
                  <a:lnTo>
                    <a:pt x="0" y="589788"/>
                  </a:lnTo>
                  <a:lnTo>
                    <a:pt x="364236" y="589788"/>
                  </a:lnTo>
                  <a:lnTo>
                    <a:pt x="364236" y="501396"/>
                  </a:lnTo>
                  <a:close/>
                </a:path>
                <a:path w="1026159" h="1842770">
                  <a:moveTo>
                    <a:pt x="937260" y="251460"/>
                  </a:moveTo>
                  <a:lnTo>
                    <a:pt x="0" y="251460"/>
                  </a:lnTo>
                  <a:lnTo>
                    <a:pt x="0" y="339852"/>
                  </a:lnTo>
                  <a:lnTo>
                    <a:pt x="937260" y="339852"/>
                  </a:lnTo>
                  <a:lnTo>
                    <a:pt x="937260" y="251460"/>
                  </a:lnTo>
                  <a:close/>
                </a:path>
                <a:path w="1026159" h="1842770">
                  <a:moveTo>
                    <a:pt x="1025652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1025652" y="89916"/>
                  </a:lnTo>
                  <a:lnTo>
                    <a:pt x="1025652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110983" y="1321308"/>
              <a:ext cx="0" cy="2005964"/>
            </a:xfrm>
            <a:custGeom>
              <a:avLst/>
              <a:gdLst/>
              <a:ahLst/>
              <a:cxnLst/>
              <a:rect l="l" t="t" r="r" b="b"/>
              <a:pathLst>
                <a:path h="2005964">
                  <a:moveTo>
                    <a:pt x="0" y="0"/>
                  </a:moveTo>
                  <a:lnTo>
                    <a:pt x="0" y="200558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066160" y="3920223"/>
              <a:ext cx="26670" cy="496570"/>
            </a:xfrm>
            <a:custGeom>
              <a:avLst/>
              <a:gdLst/>
              <a:ahLst/>
              <a:cxnLst/>
              <a:rect l="l" t="t" r="r" b="b"/>
              <a:pathLst>
                <a:path w="26669" h="496570">
                  <a:moveTo>
                    <a:pt x="0" y="0"/>
                  </a:moveTo>
                  <a:lnTo>
                    <a:pt x="0" y="496354"/>
                  </a:lnTo>
                  <a:lnTo>
                    <a:pt x="26669" y="711"/>
                  </a:lnTo>
                  <a:lnTo>
                    <a:pt x="20002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066160" y="3920223"/>
              <a:ext cx="26670" cy="496570"/>
            </a:xfrm>
            <a:custGeom>
              <a:avLst/>
              <a:gdLst/>
              <a:ahLst/>
              <a:cxnLst/>
              <a:rect l="l" t="t" r="r" b="b"/>
              <a:pathLst>
                <a:path w="26669" h="496570">
                  <a:moveTo>
                    <a:pt x="0" y="0"/>
                  </a:moveTo>
                  <a:lnTo>
                    <a:pt x="6667" y="45"/>
                  </a:lnTo>
                  <a:lnTo>
                    <a:pt x="13335" y="179"/>
                  </a:lnTo>
                  <a:lnTo>
                    <a:pt x="20002" y="401"/>
                  </a:lnTo>
                  <a:lnTo>
                    <a:pt x="26669" y="711"/>
                  </a:lnTo>
                  <a:lnTo>
                    <a:pt x="0" y="49635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066160" y="3920934"/>
              <a:ext cx="35560" cy="495934"/>
            </a:xfrm>
            <a:custGeom>
              <a:avLst/>
              <a:gdLst/>
              <a:ahLst/>
              <a:cxnLst/>
              <a:rect l="l" t="t" r="r" b="b"/>
              <a:pathLst>
                <a:path w="35560" h="495935">
                  <a:moveTo>
                    <a:pt x="26669" y="0"/>
                  </a:moveTo>
                  <a:lnTo>
                    <a:pt x="0" y="495642"/>
                  </a:lnTo>
                  <a:lnTo>
                    <a:pt x="35432" y="546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066160" y="3920934"/>
              <a:ext cx="35560" cy="495934"/>
            </a:xfrm>
            <a:custGeom>
              <a:avLst/>
              <a:gdLst/>
              <a:ahLst/>
              <a:cxnLst/>
              <a:rect l="l" t="t" r="r" b="b"/>
              <a:pathLst>
                <a:path w="35560" h="495935">
                  <a:moveTo>
                    <a:pt x="26669" y="0"/>
                  </a:moveTo>
                  <a:lnTo>
                    <a:pt x="29590" y="165"/>
                  </a:lnTo>
                  <a:lnTo>
                    <a:pt x="32512" y="342"/>
                  </a:lnTo>
                  <a:lnTo>
                    <a:pt x="35432" y="546"/>
                  </a:lnTo>
                  <a:lnTo>
                    <a:pt x="0" y="495642"/>
                  </a:lnTo>
                  <a:lnTo>
                    <a:pt x="2666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066160" y="3921480"/>
              <a:ext cx="217170" cy="495300"/>
            </a:xfrm>
            <a:custGeom>
              <a:avLst/>
              <a:gdLst/>
              <a:ahLst/>
              <a:cxnLst/>
              <a:rect l="l" t="t" r="r" b="b"/>
              <a:pathLst>
                <a:path w="217170" h="495300">
                  <a:moveTo>
                    <a:pt x="35432" y="0"/>
                  </a:moveTo>
                  <a:lnTo>
                    <a:pt x="0" y="495096"/>
                  </a:lnTo>
                  <a:lnTo>
                    <a:pt x="217169" y="48806"/>
                  </a:lnTo>
                  <a:lnTo>
                    <a:pt x="173646" y="30125"/>
                  </a:lnTo>
                  <a:lnTo>
                    <a:pt x="128635" y="15706"/>
                  </a:lnTo>
                  <a:lnTo>
                    <a:pt x="82456" y="5636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066160" y="3921480"/>
              <a:ext cx="217170" cy="495300"/>
            </a:xfrm>
            <a:custGeom>
              <a:avLst/>
              <a:gdLst/>
              <a:ahLst/>
              <a:cxnLst/>
              <a:rect l="l" t="t" r="r" b="b"/>
              <a:pathLst>
                <a:path w="217170" h="495300">
                  <a:moveTo>
                    <a:pt x="35432" y="0"/>
                  </a:moveTo>
                  <a:lnTo>
                    <a:pt x="82456" y="5636"/>
                  </a:lnTo>
                  <a:lnTo>
                    <a:pt x="128635" y="15706"/>
                  </a:lnTo>
                  <a:lnTo>
                    <a:pt x="173646" y="30125"/>
                  </a:lnTo>
                  <a:lnTo>
                    <a:pt x="217169" y="48806"/>
                  </a:lnTo>
                  <a:lnTo>
                    <a:pt x="0" y="495096"/>
                  </a:lnTo>
                  <a:lnTo>
                    <a:pt x="3543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3" name="object 53"/>
            <p:cNvSpPr/>
            <p:nvPr/>
          </p:nvSpPr>
          <p:spPr>
            <a:xfrm>
              <a:off x="2569689" y="3920223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39" h="993139">
                  <a:moveTo>
                    <a:pt x="496471" y="0"/>
                  </a:moveTo>
                  <a:lnTo>
                    <a:pt x="449365" y="2231"/>
                  </a:lnTo>
                  <a:lnTo>
                    <a:pt x="403212" y="8817"/>
                  </a:lnTo>
                  <a:lnTo>
                    <a:pt x="358266" y="19600"/>
                  </a:lnTo>
                  <a:lnTo>
                    <a:pt x="314781" y="34419"/>
                  </a:lnTo>
                  <a:lnTo>
                    <a:pt x="273014" y="53115"/>
                  </a:lnTo>
                  <a:lnTo>
                    <a:pt x="233216" y="75528"/>
                  </a:lnTo>
                  <a:lnTo>
                    <a:pt x="195644" y="101498"/>
                  </a:lnTo>
                  <a:lnTo>
                    <a:pt x="160552" y="130866"/>
                  </a:lnTo>
                  <a:lnTo>
                    <a:pt x="128193" y="163472"/>
                  </a:lnTo>
                  <a:lnTo>
                    <a:pt x="98823" y="199156"/>
                  </a:lnTo>
                  <a:lnTo>
                    <a:pt x="72696" y="237758"/>
                  </a:lnTo>
                  <a:lnTo>
                    <a:pt x="50066" y="279120"/>
                  </a:lnTo>
                  <a:lnTo>
                    <a:pt x="31202" y="323096"/>
                  </a:lnTo>
                  <a:lnTo>
                    <a:pt x="16859" y="367844"/>
                  </a:lnTo>
                  <a:lnTo>
                    <a:pt x="6941" y="413086"/>
                  </a:lnTo>
                  <a:lnTo>
                    <a:pt x="1353" y="458545"/>
                  </a:lnTo>
                  <a:lnTo>
                    <a:pt x="0" y="503941"/>
                  </a:lnTo>
                  <a:lnTo>
                    <a:pt x="2784" y="548998"/>
                  </a:lnTo>
                  <a:lnTo>
                    <a:pt x="9611" y="593437"/>
                  </a:lnTo>
                  <a:lnTo>
                    <a:pt x="20385" y="636979"/>
                  </a:lnTo>
                  <a:lnTo>
                    <a:pt x="35010" y="679348"/>
                  </a:lnTo>
                  <a:lnTo>
                    <a:pt x="53391" y="720264"/>
                  </a:lnTo>
                  <a:lnTo>
                    <a:pt x="75432" y="759450"/>
                  </a:lnTo>
                  <a:lnTo>
                    <a:pt x="101037" y="796628"/>
                  </a:lnTo>
                  <a:lnTo>
                    <a:pt x="130110" y="831519"/>
                  </a:lnTo>
                  <a:lnTo>
                    <a:pt x="162556" y="863845"/>
                  </a:lnTo>
                  <a:lnTo>
                    <a:pt x="198280" y="893329"/>
                  </a:lnTo>
                  <a:lnTo>
                    <a:pt x="237184" y="919693"/>
                  </a:lnTo>
                  <a:lnTo>
                    <a:pt x="279174" y="942657"/>
                  </a:lnTo>
                  <a:lnTo>
                    <a:pt x="323154" y="961533"/>
                  </a:lnTo>
                  <a:lnTo>
                    <a:pt x="367905" y="975886"/>
                  </a:lnTo>
                  <a:lnTo>
                    <a:pt x="413150" y="985811"/>
                  </a:lnTo>
                  <a:lnTo>
                    <a:pt x="458610" y="991404"/>
                  </a:lnTo>
                  <a:lnTo>
                    <a:pt x="504008" y="992761"/>
                  </a:lnTo>
                  <a:lnTo>
                    <a:pt x="549065" y="989978"/>
                  </a:lnTo>
                  <a:lnTo>
                    <a:pt x="593505" y="983151"/>
                  </a:lnTo>
                  <a:lnTo>
                    <a:pt x="637048" y="972377"/>
                  </a:lnTo>
                  <a:lnTo>
                    <a:pt x="679417" y="957751"/>
                  </a:lnTo>
                  <a:lnTo>
                    <a:pt x="720334" y="939368"/>
                  </a:lnTo>
                  <a:lnTo>
                    <a:pt x="759521" y="917326"/>
                  </a:lnTo>
                  <a:lnTo>
                    <a:pt x="796700" y="891720"/>
                  </a:lnTo>
                  <a:lnTo>
                    <a:pt x="831593" y="862645"/>
                  </a:lnTo>
                  <a:lnTo>
                    <a:pt x="863923" y="830199"/>
                  </a:lnTo>
                  <a:lnTo>
                    <a:pt x="893411" y="794476"/>
                  </a:lnTo>
                  <a:lnTo>
                    <a:pt x="919779" y="755574"/>
                  </a:lnTo>
                  <a:lnTo>
                    <a:pt x="942749" y="713587"/>
                  </a:lnTo>
                  <a:lnTo>
                    <a:pt x="961614" y="669611"/>
                  </a:lnTo>
                  <a:lnTo>
                    <a:pt x="975957" y="624863"/>
                  </a:lnTo>
                  <a:lnTo>
                    <a:pt x="985874" y="579621"/>
                  </a:lnTo>
                  <a:lnTo>
                    <a:pt x="991462" y="534163"/>
                  </a:lnTo>
                  <a:lnTo>
                    <a:pt x="992816" y="488766"/>
                  </a:lnTo>
                  <a:lnTo>
                    <a:pt x="990032" y="443710"/>
                  </a:lnTo>
                  <a:lnTo>
                    <a:pt x="983205" y="399271"/>
                  </a:lnTo>
                  <a:lnTo>
                    <a:pt x="972431" y="355729"/>
                  </a:lnTo>
                  <a:lnTo>
                    <a:pt x="957805" y="313361"/>
                  </a:lnTo>
                  <a:lnTo>
                    <a:pt x="939425" y="272446"/>
                  </a:lnTo>
                  <a:lnTo>
                    <a:pt x="917384" y="233261"/>
                  </a:lnTo>
                  <a:lnTo>
                    <a:pt x="891779" y="196084"/>
                  </a:lnTo>
                  <a:lnTo>
                    <a:pt x="862706" y="161194"/>
                  </a:lnTo>
                  <a:lnTo>
                    <a:pt x="830260" y="128869"/>
                  </a:lnTo>
                  <a:lnTo>
                    <a:pt x="794536" y="99387"/>
                  </a:lnTo>
                  <a:lnTo>
                    <a:pt x="755632" y="73025"/>
                  </a:lnTo>
                  <a:lnTo>
                    <a:pt x="713641" y="50063"/>
                  </a:lnTo>
                  <a:lnTo>
                    <a:pt x="496471" y="496354"/>
                  </a:lnTo>
                  <a:lnTo>
                    <a:pt x="49647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4" name="object 54"/>
            <p:cNvSpPr/>
            <p:nvPr/>
          </p:nvSpPr>
          <p:spPr>
            <a:xfrm>
              <a:off x="2569689" y="3920223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39" h="993139">
                  <a:moveTo>
                    <a:pt x="713641" y="50063"/>
                  </a:moveTo>
                  <a:lnTo>
                    <a:pt x="755632" y="73025"/>
                  </a:lnTo>
                  <a:lnTo>
                    <a:pt x="794536" y="99387"/>
                  </a:lnTo>
                  <a:lnTo>
                    <a:pt x="830260" y="128869"/>
                  </a:lnTo>
                  <a:lnTo>
                    <a:pt x="862706" y="161194"/>
                  </a:lnTo>
                  <a:lnTo>
                    <a:pt x="891779" y="196084"/>
                  </a:lnTo>
                  <a:lnTo>
                    <a:pt x="917384" y="233261"/>
                  </a:lnTo>
                  <a:lnTo>
                    <a:pt x="939425" y="272446"/>
                  </a:lnTo>
                  <a:lnTo>
                    <a:pt x="957805" y="313361"/>
                  </a:lnTo>
                  <a:lnTo>
                    <a:pt x="972431" y="355729"/>
                  </a:lnTo>
                  <a:lnTo>
                    <a:pt x="983205" y="399271"/>
                  </a:lnTo>
                  <a:lnTo>
                    <a:pt x="990032" y="443710"/>
                  </a:lnTo>
                  <a:lnTo>
                    <a:pt x="992816" y="488766"/>
                  </a:lnTo>
                  <a:lnTo>
                    <a:pt x="991462" y="534163"/>
                  </a:lnTo>
                  <a:lnTo>
                    <a:pt x="985874" y="579621"/>
                  </a:lnTo>
                  <a:lnTo>
                    <a:pt x="975957" y="624863"/>
                  </a:lnTo>
                  <a:lnTo>
                    <a:pt x="961614" y="669611"/>
                  </a:lnTo>
                  <a:lnTo>
                    <a:pt x="942749" y="713587"/>
                  </a:lnTo>
                  <a:lnTo>
                    <a:pt x="919779" y="755574"/>
                  </a:lnTo>
                  <a:lnTo>
                    <a:pt x="893411" y="794476"/>
                  </a:lnTo>
                  <a:lnTo>
                    <a:pt x="863923" y="830199"/>
                  </a:lnTo>
                  <a:lnTo>
                    <a:pt x="831593" y="862645"/>
                  </a:lnTo>
                  <a:lnTo>
                    <a:pt x="796700" y="891720"/>
                  </a:lnTo>
                  <a:lnTo>
                    <a:pt x="759521" y="917326"/>
                  </a:lnTo>
                  <a:lnTo>
                    <a:pt x="720334" y="939368"/>
                  </a:lnTo>
                  <a:lnTo>
                    <a:pt x="679417" y="957751"/>
                  </a:lnTo>
                  <a:lnTo>
                    <a:pt x="637048" y="972377"/>
                  </a:lnTo>
                  <a:lnTo>
                    <a:pt x="593505" y="983151"/>
                  </a:lnTo>
                  <a:lnTo>
                    <a:pt x="549065" y="989978"/>
                  </a:lnTo>
                  <a:lnTo>
                    <a:pt x="504008" y="992761"/>
                  </a:lnTo>
                  <a:lnTo>
                    <a:pt x="458610" y="991404"/>
                  </a:lnTo>
                  <a:lnTo>
                    <a:pt x="413150" y="985811"/>
                  </a:lnTo>
                  <a:lnTo>
                    <a:pt x="367905" y="975886"/>
                  </a:lnTo>
                  <a:lnTo>
                    <a:pt x="323154" y="961533"/>
                  </a:lnTo>
                  <a:lnTo>
                    <a:pt x="279174" y="942657"/>
                  </a:lnTo>
                  <a:lnTo>
                    <a:pt x="237184" y="919693"/>
                  </a:lnTo>
                  <a:lnTo>
                    <a:pt x="198280" y="893329"/>
                  </a:lnTo>
                  <a:lnTo>
                    <a:pt x="162556" y="863845"/>
                  </a:lnTo>
                  <a:lnTo>
                    <a:pt x="130110" y="831519"/>
                  </a:lnTo>
                  <a:lnTo>
                    <a:pt x="101037" y="796628"/>
                  </a:lnTo>
                  <a:lnTo>
                    <a:pt x="75432" y="759450"/>
                  </a:lnTo>
                  <a:lnTo>
                    <a:pt x="53391" y="720264"/>
                  </a:lnTo>
                  <a:lnTo>
                    <a:pt x="35010" y="679348"/>
                  </a:lnTo>
                  <a:lnTo>
                    <a:pt x="20385" y="636979"/>
                  </a:lnTo>
                  <a:lnTo>
                    <a:pt x="9611" y="593437"/>
                  </a:lnTo>
                  <a:lnTo>
                    <a:pt x="2784" y="548998"/>
                  </a:lnTo>
                  <a:lnTo>
                    <a:pt x="0" y="503941"/>
                  </a:lnTo>
                  <a:lnTo>
                    <a:pt x="1353" y="458545"/>
                  </a:lnTo>
                  <a:lnTo>
                    <a:pt x="6941" y="413086"/>
                  </a:lnTo>
                  <a:lnTo>
                    <a:pt x="16859" y="367844"/>
                  </a:lnTo>
                  <a:lnTo>
                    <a:pt x="31202" y="323096"/>
                  </a:lnTo>
                  <a:lnTo>
                    <a:pt x="50066" y="279120"/>
                  </a:lnTo>
                  <a:lnTo>
                    <a:pt x="72696" y="237758"/>
                  </a:lnTo>
                  <a:lnTo>
                    <a:pt x="98823" y="199156"/>
                  </a:lnTo>
                  <a:lnTo>
                    <a:pt x="128193" y="163472"/>
                  </a:lnTo>
                  <a:lnTo>
                    <a:pt x="160552" y="130866"/>
                  </a:lnTo>
                  <a:lnTo>
                    <a:pt x="195644" y="101498"/>
                  </a:lnTo>
                  <a:lnTo>
                    <a:pt x="233216" y="75528"/>
                  </a:lnTo>
                  <a:lnTo>
                    <a:pt x="273014" y="53115"/>
                  </a:lnTo>
                  <a:lnTo>
                    <a:pt x="314781" y="34419"/>
                  </a:lnTo>
                  <a:lnTo>
                    <a:pt x="358266" y="19600"/>
                  </a:lnTo>
                  <a:lnTo>
                    <a:pt x="403212" y="8817"/>
                  </a:lnTo>
                  <a:lnTo>
                    <a:pt x="449365" y="2231"/>
                  </a:lnTo>
                  <a:lnTo>
                    <a:pt x="496471" y="0"/>
                  </a:lnTo>
                  <a:lnTo>
                    <a:pt x="496471" y="496354"/>
                  </a:lnTo>
                  <a:lnTo>
                    <a:pt x="713641" y="5006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194303" y="3936491"/>
              <a:ext cx="90170" cy="3175"/>
            </a:xfrm>
            <a:custGeom>
              <a:avLst/>
              <a:gdLst/>
              <a:ahLst/>
              <a:cxnLst/>
              <a:rect l="l" t="t" r="r" b="b"/>
              <a:pathLst>
                <a:path w="90170" h="3175">
                  <a:moveTo>
                    <a:pt x="0" y="0"/>
                  </a:moveTo>
                  <a:lnTo>
                    <a:pt x="32003" y="3048"/>
                  </a:lnTo>
                  <a:lnTo>
                    <a:pt x="89916" y="3048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2038616" y="1985975"/>
            <a:ext cx="407924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33%</a:t>
            </a:r>
            <a:endParaRPr sz="1467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908976" y="2353292"/>
            <a:ext cx="407924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30%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67237" y="2720797"/>
            <a:ext cx="407924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467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064071" y="3088673"/>
            <a:ext cx="407924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12%</a:t>
            </a:r>
            <a:endParaRPr sz="1467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974104" y="3456177"/>
            <a:ext cx="407924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10%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842787" y="3823682"/>
            <a:ext cx="305476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46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778897" y="4191558"/>
            <a:ext cx="305476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5%</a:t>
            </a:r>
            <a:endParaRPr sz="1467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648324" y="4559062"/>
            <a:ext cx="305476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spc="-37" dirty="0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467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437776" y="1995661"/>
            <a:ext cx="880110" cy="20024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Комплексная</a:t>
            </a:r>
            <a:endParaRPr sz="1173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554751" y="2363725"/>
            <a:ext cx="760899" cy="20024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Модульная</a:t>
            </a:r>
            <a:endParaRPr sz="1173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93153" y="2633959"/>
            <a:ext cx="2824734" cy="104190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592341" marR="8382" indent="-574646">
              <a:lnSpc>
                <a:spcPct val="154800"/>
              </a:lnSpc>
              <a:spcBef>
                <a:spcPts val="147"/>
              </a:spcBef>
            </a:pP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173" spc="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использованием</a:t>
            </a:r>
            <a:r>
              <a:rPr sz="1173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проектной</a:t>
            </a:r>
            <a:r>
              <a:rPr sz="1173" spc="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деятельности</a:t>
            </a:r>
            <a:r>
              <a:rPr sz="1173" spc="29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173" spc="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использованием</a:t>
            </a:r>
            <a:r>
              <a:rPr sz="1173" spc="5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дистанционных</a:t>
            </a:r>
            <a:endParaRPr sz="1173">
              <a:latin typeface="Calibri"/>
              <a:cs typeface="Calibri"/>
            </a:endParaRPr>
          </a:p>
          <a:p>
            <a:pPr marL="764641">
              <a:spcBef>
                <a:spcPts val="29"/>
              </a:spcBef>
            </a:pP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образовательных</a:t>
            </a:r>
            <a:r>
              <a:rPr sz="1173" spc="13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технологий</a:t>
            </a:r>
            <a:endParaRPr sz="1173">
              <a:latin typeface="Calibri"/>
              <a:cs typeface="Calibri"/>
            </a:endParaRPr>
          </a:p>
          <a:p>
            <a:pPr marL="1683889">
              <a:spcBef>
                <a:spcPts val="763"/>
              </a:spcBef>
            </a:pP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Интегрированная</a:t>
            </a:r>
            <a:endParaRPr sz="1173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83618" y="3833927"/>
            <a:ext cx="2232406" cy="19930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Адаптированная</a:t>
            </a:r>
            <a:r>
              <a:rPr sz="1173" spc="-5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(для</a:t>
            </a:r>
            <a:r>
              <a:rPr sz="1173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детей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173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29" dirty="0">
                <a:solidFill>
                  <a:srgbClr val="585858"/>
                </a:solidFill>
                <a:latin typeface="Calibri"/>
                <a:cs typeface="Calibri"/>
              </a:rPr>
              <a:t>ОВЗ)</a:t>
            </a:r>
            <a:endParaRPr sz="1173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57873" y="4110720"/>
            <a:ext cx="3160014" cy="662896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173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реализацией</a:t>
            </a:r>
            <a:r>
              <a:rPr sz="1173" spc="-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индивидуальных</a:t>
            </a:r>
            <a:r>
              <a:rPr sz="1173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учебных</a:t>
            </a:r>
            <a:r>
              <a:rPr sz="1173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планов</a:t>
            </a:r>
            <a:endParaRPr sz="1173">
              <a:latin typeface="Calibri"/>
              <a:cs typeface="Calibri"/>
            </a:endParaRPr>
          </a:p>
          <a:p>
            <a:pPr marL="42841">
              <a:spcBef>
                <a:spcPts val="37"/>
              </a:spcBef>
            </a:pP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1173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индивидуальных</a:t>
            </a:r>
            <a:r>
              <a:rPr sz="1173" spc="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образовательных</a:t>
            </a:r>
            <a:r>
              <a:rPr sz="1173" spc="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маршрутов</a:t>
            </a:r>
            <a:endParaRPr sz="1173">
              <a:latin typeface="Calibri"/>
              <a:cs typeface="Calibri"/>
            </a:endParaRPr>
          </a:p>
          <a:p>
            <a:pPr marL="604449">
              <a:spcBef>
                <a:spcPts val="763"/>
              </a:spcBef>
            </a:pP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sz="1173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сетевой</a:t>
            </a:r>
            <a:r>
              <a:rPr sz="1173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форме</a:t>
            </a:r>
            <a:r>
              <a:rPr sz="1173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73" dirty="0">
                <a:solidFill>
                  <a:srgbClr val="585858"/>
                </a:solidFill>
                <a:latin typeface="Calibri"/>
                <a:cs typeface="Calibri"/>
              </a:rPr>
              <a:t>реализации</a:t>
            </a:r>
            <a:r>
              <a:rPr sz="1173" spc="-15" dirty="0">
                <a:solidFill>
                  <a:srgbClr val="585858"/>
                </a:solidFill>
                <a:latin typeface="Calibri"/>
                <a:cs typeface="Calibri"/>
              </a:rPr>
              <a:t> программ</a:t>
            </a:r>
            <a:endParaRPr sz="1173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600944" y="1568739"/>
            <a:ext cx="1968839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b="1" dirty="0">
                <a:solidFill>
                  <a:srgbClr val="585858"/>
                </a:solidFill>
                <a:latin typeface="Calibri"/>
                <a:cs typeface="Calibri"/>
              </a:rPr>
              <a:t>Принципы</a:t>
            </a:r>
            <a:r>
              <a:rPr sz="1540" b="1" spc="-7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b="1" spc="-15" dirty="0">
                <a:solidFill>
                  <a:srgbClr val="585858"/>
                </a:solidFill>
                <a:latin typeface="Calibri"/>
                <a:cs typeface="Calibri"/>
              </a:rPr>
              <a:t>разработки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67708" y="5471471"/>
            <a:ext cx="1135295" cy="268022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55881">
              <a:spcBef>
                <a:spcPts val="154"/>
              </a:spcBef>
            </a:pPr>
            <a:r>
              <a:rPr sz="1613" b="1" spc="-15" dirty="0">
                <a:solidFill>
                  <a:srgbClr val="404040"/>
                </a:solidFill>
                <a:latin typeface="Arial"/>
                <a:cs typeface="Arial"/>
              </a:rPr>
              <a:t>1%</a:t>
            </a:r>
            <a:r>
              <a:rPr sz="2420" b="1" spc="-22" baseline="5050" dirty="0">
                <a:solidFill>
                  <a:srgbClr val="404040"/>
                </a:solidFill>
                <a:latin typeface="Arial"/>
                <a:cs typeface="Arial"/>
              </a:rPr>
              <a:t>&lt;1%</a:t>
            </a:r>
            <a:r>
              <a:rPr sz="2420" b="1" spc="-22" baseline="-22727" dirty="0">
                <a:solidFill>
                  <a:srgbClr val="404040"/>
                </a:solidFill>
                <a:latin typeface="Arial"/>
                <a:cs typeface="Arial"/>
              </a:rPr>
              <a:t>6%</a:t>
            </a:r>
            <a:endParaRPr sz="2420" baseline="-22727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22631" y="6629751"/>
            <a:ext cx="449834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spc="-37" dirty="0">
                <a:solidFill>
                  <a:srgbClr val="404040"/>
                </a:solidFill>
                <a:latin typeface="Arial"/>
                <a:cs typeface="Arial"/>
              </a:rPr>
              <a:t>93%</a:t>
            </a:r>
            <a:endParaRPr sz="1613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11164" y="5152695"/>
            <a:ext cx="291600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Партнерство с</a:t>
            </a:r>
            <a:r>
              <a:rPr sz="1320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другими</a:t>
            </a:r>
            <a:r>
              <a:rPr sz="1320" b="1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организациями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40639" y="5745022"/>
            <a:ext cx="120142" cy="120142"/>
            <a:chOff x="568833" y="3917060"/>
            <a:chExt cx="81915" cy="81915"/>
          </a:xfrm>
        </p:grpSpPr>
        <p:sp>
          <p:nvSpPr>
            <p:cNvPr id="74" name="object 74"/>
            <p:cNvSpPr/>
            <p:nvPr/>
          </p:nvSpPr>
          <p:spPr>
            <a:xfrm>
              <a:off x="578358" y="392658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78358" y="392658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66293" y="5667274"/>
            <a:ext cx="454491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НКО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840639" y="6171947"/>
            <a:ext cx="120142" cy="120142"/>
            <a:chOff x="568833" y="4208145"/>
            <a:chExt cx="81915" cy="81915"/>
          </a:xfrm>
        </p:grpSpPr>
        <p:sp>
          <p:nvSpPr>
            <p:cNvPr id="78" name="object 78"/>
            <p:cNvSpPr/>
            <p:nvPr/>
          </p:nvSpPr>
          <p:spPr>
            <a:xfrm>
              <a:off x="578358" y="421767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9" name="object 79"/>
            <p:cNvSpPr/>
            <p:nvPr/>
          </p:nvSpPr>
          <p:spPr>
            <a:xfrm>
              <a:off x="578358" y="421767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966294" y="6093751"/>
            <a:ext cx="2267797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320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коммерческими</a:t>
            </a: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компаниями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840639" y="6596633"/>
            <a:ext cx="120142" cy="546693"/>
            <a:chOff x="568833" y="4497704"/>
            <a:chExt cx="81915" cy="372745"/>
          </a:xfrm>
        </p:grpSpPr>
        <p:sp>
          <p:nvSpPr>
            <p:cNvPr id="82" name="object 82"/>
            <p:cNvSpPr/>
            <p:nvPr/>
          </p:nvSpPr>
          <p:spPr>
            <a:xfrm>
              <a:off x="578358" y="450722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3" name="object 83"/>
            <p:cNvSpPr/>
            <p:nvPr/>
          </p:nvSpPr>
          <p:spPr>
            <a:xfrm>
              <a:off x="578358" y="4507229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4" y="64008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4" name="object 84"/>
            <p:cNvSpPr/>
            <p:nvPr/>
          </p:nvSpPr>
          <p:spPr>
            <a:xfrm>
              <a:off x="578358" y="479831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78358" y="479831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66295" y="6519780"/>
            <a:ext cx="1498515" cy="653855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государственными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37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организациями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161"/>
              </a:spcBef>
            </a:pPr>
            <a:r>
              <a:rPr sz="1320" spc="-37" dirty="0">
                <a:solidFill>
                  <a:srgbClr val="585858"/>
                </a:solidFill>
                <a:latin typeface="Calibri"/>
                <a:cs typeface="Calibri"/>
              </a:rPr>
              <a:t>нет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9921138" y="5767170"/>
            <a:ext cx="1606550" cy="1606550"/>
            <a:chOff x="6760082" y="3932161"/>
            <a:chExt cx="1095375" cy="1095375"/>
          </a:xfrm>
        </p:grpSpPr>
        <p:sp>
          <p:nvSpPr>
            <p:cNvPr id="88" name="object 88"/>
            <p:cNvSpPr/>
            <p:nvPr/>
          </p:nvSpPr>
          <p:spPr>
            <a:xfrm>
              <a:off x="6946772" y="3941686"/>
              <a:ext cx="899160" cy="1076325"/>
            </a:xfrm>
            <a:custGeom>
              <a:avLst/>
              <a:gdLst/>
              <a:ahLst/>
              <a:cxnLst/>
              <a:rect l="l" t="t" r="r" b="b"/>
              <a:pathLst>
                <a:path w="899159" h="1076325">
                  <a:moveTo>
                    <a:pt x="361060" y="0"/>
                  </a:moveTo>
                  <a:lnTo>
                    <a:pt x="361060" y="538162"/>
                  </a:lnTo>
                  <a:lnTo>
                    <a:pt x="0" y="937272"/>
                  </a:lnTo>
                  <a:lnTo>
                    <a:pt x="38444" y="968938"/>
                  </a:lnTo>
                  <a:lnTo>
                    <a:pt x="79382" y="996748"/>
                  </a:lnTo>
                  <a:lnTo>
                    <a:pt x="122524" y="1020590"/>
                  </a:lnTo>
                  <a:lnTo>
                    <a:pt x="167576" y="1040349"/>
                  </a:lnTo>
                  <a:lnTo>
                    <a:pt x="214248" y="1055914"/>
                  </a:lnTo>
                  <a:lnTo>
                    <a:pt x="262247" y="1067172"/>
                  </a:lnTo>
                  <a:lnTo>
                    <a:pt x="311281" y="1074009"/>
                  </a:lnTo>
                  <a:lnTo>
                    <a:pt x="361060" y="1076313"/>
                  </a:lnTo>
                  <a:lnTo>
                    <a:pt x="410038" y="1074114"/>
                  </a:lnTo>
                  <a:lnTo>
                    <a:pt x="457783" y="1067642"/>
                  </a:lnTo>
                  <a:lnTo>
                    <a:pt x="504107" y="1057089"/>
                  </a:lnTo>
                  <a:lnTo>
                    <a:pt x="548819" y="1042644"/>
                  </a:lnTo>
                  <a:lnTo>
                    <a:pt x="591729" y="1024497"/>
                  </a:lnTo>
                  <a:lnTo>
                    <a:pt x="632648" y="1002838"/>
                  </a:lnTo>
                  <a:lnTo>
                    <a:pt x="671384" y="977857"/>
                  </a:lnTo>
                  <a:lnTo>
                    <a:pt x="707749" y="949744"/>
                  </a:lnTo>
                  <a:lnTo>
                    <a:pt x="741552" y="918690"/>
                  </a:lnTo>
                  <a:lnTo>
                    <a:pt x="772604" y="884883"/>
                  </a:lnTo>
                  <a:lnTo>
                    <a:pt x="800714" y="848514"/>
                  </a:lnTo>
                  <a:lnTo>
                    <a:pt x="825692" y="809774"/>
                  </a:lnTo>
                  <a:lnTo>
                    <a:pt x="847349" y="768852"/>
                  </a:lnTo>
                  <a:lnTo>
                    <a:pt x="865494" y="725937"/>
                  </a:lnTo>
                  <a:lnTo>
                    <a:pt x="879938" y="681221"/>
                  </a:lnTo>
                  <a:lnTo>
                    <a:pt x="890490" y="634893"/>
                  </a:lnTo>
                  <a:lnTo>
                    <a:pt x="896960" y="587144"/>
                  </a:lnTo>
                  <a:lnTo>
                    <a:pt x="899159" y="538162"/>
                  </a:lnTo>
                  <a:lnTo>
                    <a:pt x="896960" y="489178"/>
                  </a:lnTo>
                  <a:lnTo>
                    <a:pt x="890490" y="441427"/>
                  </a:lnTo>
                  <a:lnTo>
                    <a:pt x="879938" y="395097"/>
                  </a:lnTo>
                  <a:lnTo>
                    <a:pt x="865494" y="350380"/>
                  </a:lnTo>
                  <a:lnTo>
                    <a:pt x="847349" y="307465"/>
                  </a:lnTo>
                  <a:lnTo>
                    <a:pt x="825692" y="266541"/>
                  </a:lnTo>
                  <a:lnTo>
                    <a:pt x="800714" y="227800"/>
                  </a:lnTo>
                  <a:lnTo>
                    <a:pt x="772604" y="191431"/>
                  </a:lnTo>
                  <a:lnTo>
                    <a:pt x="741552" y="157624"/>
                  </a:lnTo>
                  <a:lnTo>
                    <a:pt x="707749" y="126569"/>
                  </a:lnTo>
                  <a:lnTo>
                    <a:pt x="671384" y="98456"/>
                  </a:lnTo>
                  <a:lnTo>
                    <a:pt x="632648" y="73475"/>
                  </a:lnTo>
                  <a:lnTo>
                    <a:pt x="591729" y="51816"/>
                  </a:lnTo>
                  <a:lnTo>
                    <a:pt x="548819" y="33668"/>
                  </a:lnTo>
                  <a:lnTo>
                    <a:pt x="504107" y="19223"/>
                  </a:lnTo>
                  <a:lnTo>
                    <a:pt x="457783" y="8670"/>
                  </a:lnTo>
                  <a:lnTo>
                    <a:pt x="410038" y="2199"/>
                  </a:lnTo>
                  <a:lnTo>
                    <a:pt x="36106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9" name="object 89"/>
            <p:cNvSpPr/>
            <p:nvPr/>
          </p:nvSpPr>
          <p:spPr>
            <a:xfrm>
              <a:off x="6946772" y="3941686"/>
              <a:ext cx="899160" cy="1076325"/>
            </a:xfrm>
            <a:custGeom>
              <a:avLst/>
              <a:gdLst/>
              <a:ahLst/>
              <a:cxnLst/>
              <a:rect l="l" t="t" r="r" b="b"/>
              <a:pathLst>
                <a:path w="899159" h="1076325">
                  <a:moveTo>
                    <a:pt x="361060" y="0"/>
                  </a:moveTo>
                  <a:lnTo>
                    <a:pt x="410038" y="2199"/>
                  </a:lnTo>
                  <a:lnTo>
                    <a:pt x="457783" y="8670"/>
                  </a:lnTo>
                  <a:lnTo>
                    <a:pt x="504107" y="19223"/>
                  </a:lnTo>
                  <a:lnTo>
                    <a:pt x="548819" y="33668"/>
                  </a:lnTo>
                  <a:lnTo>
                    <a:pt x="591729" y="51816"/>
                  </a:lnTo>
                  <a:lnTo>
                    <a:pt x="632648" y="73475"/>
                  </a:lnTo>
                  <a:lnTo>
                    <a:pt x="671384" y="98456"/>
                  </a:lnTo>
                  <a:lnTo>
                    <a:pt x="707749" y="126569"/>
                  </a:lnTo>
                  <a:lnTo>
                    <a:pt x="741552" y="157624"/>
                  </a:lnTo>
                  <a:lnTo>
                    <a:pt x="772604" y="191431"/>
                  </a:lnTo>
                  <a:lnTo>
                    <a:pt x="800714" y="227800"/>
                  </a:lnTo>
                  <a:lnTo>
                    <a:pt x="825692" y="266541"/>
                  </a:lnTo>
                  <a:lnTo>
                    <a:pt x="847349" y="307465"/>
                  </a:lnTo>
                  <a:lnTo>
                    <a:pt x="865494" y="350380"/>
                  </a:lnTo>
                  <a:lnTo>
                    <a:pt x="879938" y="395097"/>
                  </a:lnTo>
                  <a:lnTo>
                    <a:pt x="890490" y="441427"/>
                  </a:lnTo>
                  <a:lnTo>
                    <a:pt x="896960" y="489178"/>
                  </a:lnTo>
                  <a:lnTo>
                    <a:pt x="899159" y="538162"/>
                  </a:lnTo>
                  <a:lnTo>
                    <a:pt x="896960" y="587144"/>
                  </a:lnTo>
                  <a:lnTo>
                    <a:pt x="890490" y="634893"/>
                  </a:lnTo>
                  <a:lnTo>
                    <a:pt x="879938" y="681221"/>
                  </a:lnTo>
                  <a:lnTo>
                    <a:pt x="865494" y="725937"/>
                  </a:lnTo>
                  <a:lnTo>
                    <a:pt x="847349" y="768852"/>
                  </a:lnTo>
                  <a:lnTo>
                    <a:pt x="825692" y="809774"/>
                  </a:lnTo>
                  <a:lnTo>
                    <a:pt x="800714" y="848514"/>
                  </a:lnTo>
                  <a:lnTo>
                    <a:pt x="772604" y="884883"/>
                  </a:lnTo>
                  <a:lnTo>
                    <a:pt x="741552" y="918690"/>
                  </a:lnTo>
                  <a:lnTo>
                    <a:pt x="707749" y="949744"/>
                  </a:lnTo>
                  <a:lnTo>
                    <a:pt x="671384" y="977857"/>
                  </a:lnTo>
                  <a:lnTo>
                    <a:pt x="632648" y="1002838"/>
                  </a:lnTo>
                  <a:lnTo>
                    <a:pt x="591729" y="1024497"/>
                  </a:lnTo>
                  <a:lnTo>
                    <a:pt x="548819" y="1042644"/>
                  </a:lnTo>
                  <a:lnTo>
                    <a:pt x="504107" y="1057089"/>
                  </a:lnTo>
                  <a:lnTo>
                    <a:pt x="457783" y="1067642"/>
                  </a:lnTo>
                  <a:lnTo>
                    <a:pt x="410038" y="1074114"/>
                  </a:lnTo>
                  <a:lnTo>
                    <a:pt x="361060" y="1076313"/>
                  </a:lnTo>
                  <a:lnTo>
                    <a:pt x="311281" y="1074009"/>
                  </a:lnTo>
                  <a:lnTo>
                    <a:pt x="262247" y="1067172"/>
                  </a:lnTo>
                  <a:lnTo>
                    <a:pt x="214248" y="1055914"/>
                  </a:lnTo>
                  <a:lnTo>
                    <a:pt x="167576" y="1040349"/>
                  </a:lnTo>
                  <a:lnTo>
                    <a:pt x="122524" y="1020590"/>
                  </a:lnTo>
                  <a:lnTo>
                    <a:pt x="79382" y="996748"/>
                  </a:lnTo>
                  <a:lnTo>
                    <a:pt x="38444" y="968938"/>
                  </a:lnTo>
                  <a:lnTo>
                    <a:pt x="0" y="937272"/>
                  </a:lnTo>
                  <a:lnTo>
                    <a:pt x="361060" y="538162"/>
                  </a:lnTo>
                  <a:lnTo>
                    <a:pt x="36106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0" name="object 90"/>
            <p:cNvSpPr/>
            <p:nvPr/>
          </p:nvSpPr>
          <p:spPr>
            <a:xfrm>
              <a:off x="6769607" y="4478896"/>
              <a:ext cx="538480" cy="400685"/>
            </a:xfrm>
            <a:custGeom>
              <a:avLst/>
              <a:gdLst/>
              <a:ahLst/>
              <a:cxnLst/>
              <a:rect l="l" t="t" r="r" b="b"/>
              <a:pathLst>
                <a:path w="538479" h="400685">
                  <a:moveTo>
                    <a:pt x="0" y="0"/>
                  </a:moveTo>
                  <a:lnTo>
                    <a:pt x="2287" y="50498"/>
                  </a:lnTo>
                  <a:lnTo>
                    <a:pt x="9231" y="100178"/>
                  </a:lnTo>
                  <a:lnTo>
                    <a:pt x="20701" y="148742"/>
                  </a:lnTo>
                  <a:lnTo>
                    <a:pt x="36563" y="195894"/>
                  </a:lnTo>
                  <a:lnTo>
                    <a:pt x="56687" y="241336"/>
                  </a:lnTo>
                  <a:lnTo>
                    <a:pt x="80941" y="284771"/>
                  </a:lnTo>
                  <a:lnTo>
                    <a:pt x="109193" y="325902"/>
                  </a:lnTo>
                  <a:lnTo>
                    <a:pt x="141311" y="364431"/>
                  </a:lnTo>
                  <a:lnTo>
                    <a:pt x="177165" y="400062"/>
                  </a:lnTo>
                  <a:lnTo>
                    <a:pt x="538226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1" name="object 91"/>
            <p:cNvSpPr/>
            <p:nvPr/>
          </p:nvSpPr>
          <p:spPr>
            <a:xfrm>
              <a:off x="6769607" y="4478896"/>
              <a:ext cx="538480" cy="400685"/>
            </a:xfrm>
            <a:custGeom>
              <a:avLst/>
              <a:gdLst/>
              <a:ahLst/>
              <a:cxnLst/>
              <a:rect l="l" t="t" r="r" b="b"/>
              <a:pathLst>
                <a:path w="538479" h="400685">
                  <a:moveTo>
                    <a:pt x="177165" y="400062"/>
                  </a:moveTo>
                  <a:lnTo>
                    <a:pt x="141311" y="364431"/>
                  </a:lnTo>
                  <a:lnTo>
                    <a:pt x="109193" y="325902"/>
                  </a:lnTo>
                  <a:lnTo>
                    <a:pt x="80941" y="284771"/>
                  </a:lnTo>
                  <a:lnTo>
                    <a:pt x="56687" y="241336"/>
                  </a:lnTo>
                  <a:lnTo>
                    <a:pt x="36563" y="195894"/>
                  </a:lnTo>
                  <a:lnTo>
                    <a:pt x="20701" y="148742"/>
                  </a:lnTo>
                  <a:lnTo>
                    <a:pt x="9231" y="100178"/>
                  </a:lnTo>
                  <a:lnTo>
                    <a:pt x="2287" y="50498"/>
                  </a:lnTo>
                  <a:lnTo>
                    <a:pt x="0" y="0"/>
                  </a:lnTo>
                  <a:lnTo>
                    <a:pt x="538226" y="952"/>
                  </a:lnTo>
                  <a:lnTo>
                    <a:pt x="177165" y="4000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769607" y="3959491"/>
              <a:ext cx="538480" cy="520700"/>
            </a:xfrm>
            <a:custGeom>
              <a:avLst/>
              <a:gdLst/>
              <a:ahLst/>
              <a:cxnLst/>
              <a:rect l="l" t="t" r="r" b="b"/>
              <a:pathLst>
                <a:path w="538479" h="520700">
                  <a:moveTo>
                    <a:pt x="400939" y="0"/>
                  </a:moveTo>
                  <a:lnTo>
                    <a:pt x="354726" y="14427"/>
                  </a:lnTo>
                  <a:lnTo>
                    <a:pt x="310585" y="32665"/>
                  </a:lnTo>
                  <a:lnTo>
                    <a:pt x="268679" y="54500"/>
                  </a:lnTo>
                  <a:lnTo>
                    <a:pt x="229172" y="79719"/>
                  </a:lnTo>
                  <a:lnTo>
                    <a:pt x="192230" y="108108"/>
                  </a:lnTo>
                  <a:lnTo>
                    <a:pt x="158017" y="139454"/>
                  </a:lnTo>
                  <a:lnTo>
                    <a:pt x="126696" y="173544"/>
                  </a:lnTo>
                  <a:lnTo>
                    <a:pt x="98433" y="210163"/>
                  </a:lnTo>
                  <a:lnTo>
                    <a:pt x="73391" y="249099"/>
                  </a:lnTo>
                  <a:lnTo>
                    <a:pt x="51736" y="290137"/>
                  </a:lnTo>
                  <a:lnTo>
                    <a:pt x="33630" y="333065"/>
                  </a:lnTo>
                  <a:lnTo>
                    <a:pt x="19239" y="377669"/>
                  </a:lnTo>
                  <a:lnTo>
                    <a:pt x="8728" y="423736"/>
                  </a:lnTo>
                  <a:lnTo>
                    <a:pt x="2260" y="471052"/>
                  </a:lnTo>
                  <a:lnTo>
                    <a:pt x="0" y="519404"/>
                  </a:lnTo>
                  <a:lnTo>
                    <a:pt x="538226" y="520357"/>
                  </a:lnTo>
                  <a:lnTo>
                    <a:pt x="400939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3" name="object 93"/>
            <p:cNvSpPr/>
            <p:nvPr/>
          </p:nvSpPr>
          <p:spPr>
            <a:xfrm>
              <a:off x="6769607" y="3959491"/>
              <a:ext cx="538480" cy="520700"/>
            </a:xfrm>
            <a:custGeom>
              <a:avLst/>
              <a:gdLst/>
              <a:ahLst/>
              <a:cxnLst/>
              <a:rect l="l" t="t" r="r" b="b"/>
              <a:pathLst>
                <a:path w="538479" h="520700">
                  <a:moveTo>
                    <a:pt x="0" y="519404"/>
                  </a:moveTo>
                  <a:lnTo>
                    <a:pt x="2260" y="471052"/>
                  </a:lnTo>
                  <a:lnTo>
                    <a:pt x="8728" y="423736"/>
                  </a:lnTo>
                  <a:lnTo>
                    <a:pt x="19239" y="377669"/>
                  </a:lnTo>
                  <a:lnTo>
                    <a:pt x="33630" y="333065"/>
                  </a:lnTo>
                  <a:lnTo>
                    <a:pt x="51736" y="290137"/>
                  </a:lnTo>
                  <a:lnTo>
                    <a:pt x="73391" y="249099"/>
                  </a:lnTo>
                  <a:lnTo>
                    <a:pt x="98433" y="210163"/>
                  </a:lnTo>
                  <a:lnTo>
                    <a:pt x="126696" y="173544"/>
                  </a:lnTo>
                  <a:lnTo>
                    <a:pt x="158017" y="139454"/>
                  </a:lnTo>
                  <a:lnTo>
                    <a:pt x="192230" y="108108"/>
                  </a:lnTo>
                  <a:lnTo>
                    <a:pt x="229172" y="79719"/>
                  </a:lnTo>
                  <a:lnTo>
                    <a:pt x="268679" y="54500"/>
                  </a:lnTo>
                  <a:lnTo>
                    <a:pt x="310585" y="32665"/>
                  </a:lnTo>
                  <a:lnTo>
                    <a:pt x="354726" y="14427"/>
                  </a:lnTo>
                  <a:lnTo>
                    <a:pt x="400939" y="0"/>
                  </a:lnTo>
                  <a:lnTo>
                    <a:pt x="538226" y="520357"/>
                  </a:lnTo>
                  <a:lnTo>
                    <a:pt x="0" y="519404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4" name="object 94"/>
            <p:cNvSpPr/>
            <p:nvPr/>
          </p:nvSpPr>
          <p:spPr>
            <a:xfrm>
              <a:off x="7170546" y="3941686"/>
              <a:ext cx="137795" cy="538480"/>
            </a:xfrm>
            <a:custGeom>
              <a:avLst/>
              <a:gdLst/>
              <a:ahLst/>
              <a:cxnLst/>
              <a:rect l="l" t="t" r="r" b="b"/>
              <a:pathLst>
                <a:path w="137795" h="538479">
                  <a:moveTo>
                    <a:pt x="137286" y="0"/>
                  </a:moveTo>
                  <a:lnTo>
                    <a:pt x="102584" y="1119"/>
                  </a:lnTo>
                  <a:lnTo>
                    <a:pt x="68071" y="4468"/>
                  </a:lnTo>
                  <a:lnTo>
                    <a:pt x="33845" y="10035"/>
                  </a:lnTo>
                  <a:lnTo>
                    <a:pt x="0" y="17805"/>
                  </a:lnTo>
                  <a:lnTo>
                    <a:pt x="137286" y="538162"/>
                  </a:lnTo>
                  <a:lnTo>
                    <a:pt x="1372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5" name="object 95"/>
            <p:cNvSpPr/>
            <p:nvPr/>
          </p:nvSpPr>
          <p:spPr>
            <a:xfrm>
              <a:off x="7170546" y="3941686"/>
              <a:ext cx="137795" cy="538480"/>
            </a:xfrm>
            <a:custGeom>
              <a:avLst/>
              <a:gdLst/>
              <a:ahLst/>
              <a:cxnLst/>
              <a:rect l="l" t="t" r="r" b="b"/>
              <a:pathLst>
                <a:path w="137795" h="538479">
                  <a:moveTo>
                    <a:pt x="0" y="17805"/>
                  </a:moveTo>
                  <a:lnTo>
                    <a:pt x="33845" y="10035"/>
                  </a:lnTo>
                  <a:lnTo>
                    <a:pt x="68071" y="4468"/>
                  </a:lnTo>
                  <a:lnTo>
                    <a:pt x="102584" y="1119"/>
                  </a:lnTo>
                  <a:lnTo>
                    <a:pt x="137286" y="0"/>
                  </a:lnTo>
                  <a:lnTo>
                    <a:pt x="137286" y="538162"/>
                  </a:lnTo>
                  <a:lnTo>
                    <a:pt x="0" y="178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0021536" y="6605612"/>
            <a:ext cx="1353227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  <a:tabLst>
                <a:tab pos="883855" algn="l"/>
              </a:tabLst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13%</a:t>
            </a:r>
            <a:r>
              <a:rPr sz="176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62%</a:t>
            </a:r>
            <a:endParaRPr sz="176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063632" y="6103139"/>
            <a:ext cx="48801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21%</a:t>
            </a:r>
            <a:endParaRPr sz="176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426479" y="5455825"/>
            <a:ext cx="36228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spc="-37" dirty="0">
                <a:solidFill>
                  <a:srgbClr val="404040"/>
                </a:solidFill>
                <a:latin typeface="Arial"/>
                <a:cs typeface="Arial"/>
              </a:rPr>
              <a:t>4%</a:t>
            </a:r>
            <a:endParaRPr sz="176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819864" y="5152695"/>
            <a:ext cx="1624245" cy="243635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spcBef>
                <a:spcPts val="139"/>
              </a:spcBef>
            </a:pPr>
            <a:r>
              <a:rPr sz="1467" b="1" dirty="0">
                <a:solidFill>
                  <a:srgbClr val="585858"/>
                </a:solidFill>
                <a:latin typeface="Calibri"/>
                <a:cs typeface="Calibri"/>
              </a:rPr>
              <a:t>Тип</a:t>
            </a:r>
            <a:r>
              <a:rPr sz="1467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финансирования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7009790" y="5850077"/>
            <a:ext cx="120142" cy="504783"/>
            <a:chOff x="4775072" y="3988689"/>
            <a:chExt cx="81915" cy="344170"/>
          </a:xfrm>
        </p:grpSpPr>
        <p:sp>
          <p:nvSpPr>
            <p:cNvPr id="101" name="object 101"/>
            <p:cNvSpPr/>
            <p:nvPr/>
          </p:nvSpPr>
          <p:spPr>
            <a:xfrm>
              <a:off x="4784597" y="399821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784597" y="399821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84597" y="426034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84597" y="426034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7136823" y="5772330"/>
            <a:ext cx="2536951" cy="60666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муниципальное</a:t>
            </a:r>
            <a:r>
              <a:rPr sz="1320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1320" spc="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государственное</a:t>
            </a:r>
            <a:endParaRPr sz="1320">
              <a:latin typeface="Calibri"/>
              <a:cs typeface="Calibri"/>
            </a:endParaRPr>
          </a:p>
          <a:p>
            <a:pPr marL="18627" marR="1913933">
              <a:lnSpc>
                <a:spcPts val="1408"/>
              </a:lnSpc>
              <a:spcBef>
                <a:spcPts val="235"/>
              </a:spcBef>
            </a:pP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задание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29" dirty="0">
                <a:solidFill>
                  <a:srgbClr val="585858"/>
                </a:solidFill>
                <a:latin typeface="Calibri"/>
                <a:cs typeface="Calibri"/>
              </a:rPr>
              <a:t>ПФДО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7009790" y="6618986"/>
            <a:ext cx="120142" cy="504783"/>
            <a:chOff x="4775072" y="4512945"/>
            <a:chExt cx="81915" cy="344170"/>
          </a:xfrm>
        </p:grpSpPr>
        <p:sp>
          <p:nvSpPr>
            <p:cNvPr id="107" name="object 107"/>
            <p:cNvSpPr/>
            <p:nvPr/>
          </p:nvSpPr>
          <p:spPr>
            <a:xfrm>
              <a:off x="4784597" y="452247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84597" y="452247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84597" y="478459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784597" y="478459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136823" y="6542132"/>
            <a:ext cx="2290149" cy="6079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627" marR="7451">
              <a:lnSpc>
                <a:spcPct val="102200"/>
              </a:lnSpc>
              <a:spcBef>
                <a:spcPts val="110"/>
              </a:spcBef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договоры</a:t>
            </a:r>
            <a:r>
              <a:rPr sz="1320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об оказании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 платных</a:t>
            </a: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 образовательных</a:t>
            </a:r>
            <a:r>
              <a:rPr sz="1320" spc="-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услуг</a:t>
            </a:r>
            <a:endParaRPr sz="1320">
              <a:latin typeface="Calibri"/>
              <a:cs typeface="Calibri"/>
            </a:endParaRPr>
          </a:p>
          <a:p>
            <a:pPr marL="18627">
              <a:lnSpc>
                <a:spcPts val="1408"/>
              </a:lnSpc>
            </a:pPr>
            <a:r>
              <a:rPr sz="1320" dirty="0">
                <a:solidFill>
                  <a:srgbClr val="585858"/>
                </a:solidFill>
                <a:latin typeface="Calibri"/>
                <a:cs typeface="Calibri"/>
              </a:rPr>
              <a:t>не</a:t>
            </a:r>
            <a:r>
              <a:rPr sz="132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spc="-15" dirty="0">
                <a:solidFill>
                  <a:srgbClr val="585858"/>
                </a:solidFill>
                <a:latin typeface="Calibri"/>
                <a:cs typeface="Calibri"/>
              </a:rPr>
              <a:t>указано</a:t>
            </a:r>
            <a:endParaRPr sz="132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080385" y="276791"/>
            <a:ext cx="4348395" cy="935059"/>
            <a:chOff x="4823205" y="188721"/>
            <a:chExt cx="2964815" cy="637540"/>
          </a:xfrm>
        </p:grpSpPr>
        <p:sp>
          <p:nvSpPr>
            <p:cNvPr id="113" name="object 113"/>
            <p:cNvSpPr/>
            <p:nvPr/>
          </p:nvSpPr>
          <p:spPr>
            <a:xfrm>
              <a:off x="4829555" y="195071"/>
              <a:ext cx="2952115" cy="624840"/>
            </a:xfrm>
            <a:custGeom>
              <a:avLst/>
              <a:gdLst/>
              <a:ahLst/>
              <a:cxnLst/>
              <a:rect l="l" t="t" r="r" b="b"/>
              <a:pathLst>
                <a:path w="2952115" h="624840">
                  <a:moveTo>
                    <a:pt x="2847848" y="0"/>
                  </a:moveTo>
                  <a:lnTo>
                    <a:pt x="104140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520700"/>
                  </a:lnTo>
                  <a:lnTo>
                    <a:pt x="8181" y="561242"/>
                  </a:lnTo>
                  <a:lnTo>
                    <a:pt x="30495" y="594344"/>
                  </a:lnTo>
                  <a:lnTo>
                    <a:pt x="63597" y="616658"/>
                  </a:lnTo>
                  <a:lnTo>
                    <a:pt x="104140" y="624839"/>
                  </a:lnTo>
                  <a:lnTo>
                    <a:pt x="2847848" y="624839"/>
                  </a:lnTo>
                  <a:lnTo>
                    <a:pt x="2888390" y="616658"/>
                  </a:lnTo>
                  <a:lnTo>
                    <a:pt x="2921492" y="594344"/>
                  </a:lnTo>
                  <a:lnTo>
                    <a:pt x="2943806" y="561242"/>
                  </a:lnTo>
                  <a:lnTo>
                    <a:pt x="2951988" y="520700"/>
                  </a:lnTo>
                  <a:lnTo>
                    <a:pt x="2951988" y="104139"/>
                  </a:lnTo>
                  <a:lnTo>
                    <a:pt x="2943806" y="63597"/>
                  </a:lnTo>
                  <a:lnTo>
                    <a:pt x="2921492" y="30495"/>
                  </a:lnTo>
                  <a:lnTo>
                    <a:pt x="2888390" y="818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829555" y="195071"/>
              <a:ext cx="2952115" cy="624840"/>
            </a:xfrm>
            <a:custGeom>
              <a:avLst/>
              <a:gdLst/>
              <a:ahLst/>
              <a:cxnLst/>
              <a:rect l="l" t="t" r="r" b="b"/>
              <a:pathLst>
                <a:path w="2952115" h="624840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2847848" y="0"/>
                  </a:lnTo>
                  <a:lnTo>
                    <a:pt x="2888390" y="8181"/>
                  </a:lnTo>
                  <a:lnTo>
                    <a:pt x="2921492" y="30495"/>
                  </a:lnTo>
                  <a:lnTo>
                    <a:pt x="2943806" y="63597"/>
                  </a:lnTo>
                  <a:lnTo>
                    <a:pt x="2951988" y="104139"/>
                  </a:lnTo>
                  <a:lnTo>
                    <a:pt x="2951988" y="520700"/>
                  </a:lnTo>
                  <a:lnTo>
                    <a:pt x="2943806" y="561242"/>
                  </a:lnTo>
                  <a:lnTo>
                    <a:pt x="2921492" y="594344"/>
                  </a:lnTo>
                  <a:lnTo>
                    <a:pt x="2888390" y="616658"/>
                  </a:lnTo>
                  <a:lnTo>
                    <a:pt x="2847848" y="624839"/>
                  </a:lnTo>
                  <a:lnTo>
                    <a:pt x="104140" y="624839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39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592247" y="600523"/>
            <a:ext cx="3327654" cy="267958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613" b="1" spc="4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13" b="1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105</a:t>
            </a:r>
            <a:r>
              <a:rPr sz="1613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dirty="0">
                <a:solidFill>
                  <a:srgbClr val="FFFFFF"/>
                </a:solidFill>
                <a:latin typeface="Verdana"/>
                <a:cs typeface="Verdana"/>
              </a:rPr>
              <a:t>971</a:t>
            </a:r>
            <a:r>
              <a:rPr sz="1613" b="1" spc="3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13" b="1" spc="-15" dirty="0">
                <a:solidFill>
                  <a:srgbClr val="FFFFFF"/>
                </a:solidFill>
                <a:latin typeface="Verdana"/>
                <a:cs typeface="Verdana"/>
              </a:rPr>
              <a:t>программа</a:t>
            </a:r>
            <a:endParaRPr sz="1613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ject 2">
            <a:extLst>
              <a:ext uri="{FF2B5EF4-FFF2-40B4-BE49-F238E27FC236}">
                <a16:creationId xmlns:a16="http://schemas.microsoft.com/office/drawing/2014/main" id="{1077F8CD-DE18-4CEC-88FC-2D6D9629C6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0208" y="125171"/>
            <a:ext cx="1647342" cy="1448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078" y="173228"/>
            <a:ext cx="4960281" cy="979670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>
              <a:lnSpc>
                <a:spcPts val="4789"/>
              </a:lnSpc>
              <a:spcBef>
                <a:spcPts val="139"/>
              </a:spcBef>
            </a:pPr>
            <a:r>
              <a:rPr sz="4107" dirty="0"/>
              <a:t>25</a:t>
            </a:r>
            <a:r>
              <a:rPr sz="4107" spc="-66" dirty="0"/>
              <a:t> </a:t>
            </a:r>
            <a:r>
              <a:rPr sz="4107" spc="-15" dirty="0"/>
              <a:t>направлений</a:t>
            </a:r>
            <a:endParaRPr sz="4107"/>
          </a:p>
          <a:p>
            <a:pPr marL="18627">
              <a:lnSpc>
                <a:spcPts val="2677"/>
              </a:lnSpc>
            </a:pPr>
            <a:r>
              <a:rPr sz="2347" dirty="0"/>
              <a:t>по</a:t>
            </a:r>
            <a:r>
              <a:rPr sz="2347" spc="-125" dirty="0"/>
              <a:t> </a:t>
            </a:r>
            <a:r>
              <a:rPr sz="2347" dirty="0"/>
              <a:t>количеству</a:t>
            </a:r>
            <a:r>
              <a:rPr sz="2347" spc="-51" dirty="0"/>
              <a:t> </a:t>
            </a:r>
            <a:r>
              <a:rPr sz="2347" spc="-15" dirty="0"/>
              <a:t>организаций</a:t>
            </a:r>
            <a:endParaRPr sz="2347"/>
          </a:p>
        </p:txBody>
      </p:sp>
      <p:grpSp>
        <p:nvGrpSpPr>
          <p:cNvPr id="4" name="object 4"/>
          <p:cNvGrpSpPr/>
          <p:nvPr/>
        </p:nvGrpSpPr>
        <p:grpSpPr>
          <a:xfrm>
            <a:off x="3781602" y="1626945"/>
            <a:ext cx="7986183" cy="5718387"/>
            <a:chOff x="2574035" y="1109281"/>
            <a:chExt cx="5445125" cy="3898900"/>
          </a:xfrm>
        </p:grpSpPr>
        <p:sp>
          <p:nvSpPr>
            <p:cNvPr id="5" name="object 5"/>
            <p:cNvSpPr/>
            <p:nvPr/>
          </p:nvSpPr>
          <p:spPr>
            <a:xfrm>
              <a:off x="2609850" y="1152905"/>
              <a:ext cx="5400040" cy="3811904"/>
            </a:xfrm>
            <a:custGeom>
              <a:avLst/>
              <a:gdLst/>
              <a:ahLst/>
              <a:cxnLst/>
              <a:rect l="l" t="t" r="r" b="b"/>
              <a:pathLst>
                <a:path w="5400040" h="3811904">
                  <a:moveTo>
                    <a:pt x="96012" y="3733800"/>
                  </a:moveTo>
                  <a:lnTo>
                    <a:pt x="0" y="3733800"/>
                  </a:lnTo>
                  <a:lnTo>
                    <a:pt x="0" y="3811524"/>
                  </a:lnTo>
                  <a:lnTo>
                    <a:pt x="96012" y="3811524"/>
                  </a:lnTo>
                  <a:lnTo>
                    <a:pt x="96012" y="3733800"/>
                  </a:lnTo>
                  <a:close/>
                </a:path>
                <a:path w="5400040" h="3811904">
                  <a:moveTo>
                    <a:pt x="193548" y="3578352"/>
                  </a:moveTo>
                  <a:lnTo>
                    <a:pt x="0" y="3578352"/>
                  </a:lnTo>
                  <a:lnTo>
                    <a:pt x="0" y="3656076"/>
                  </a:lnTo>
                  <a:lnTo>
                    <a:pt x="193548" y="3656076"/>
                  </a:lnTo>
                  <a:lnTo>
                    <a:pt x="193548" y="3578352"/>
                  </a:lnTo>
                  <a:close/>
                </a:path>
                <a:path w="5400040" h="3811904">
                  <a:moveTo>
                    <a:pt x="211836" y="3422904"/>
                  </a:moveTo>
                  <a:lnTo>
                    <a:pt x="0" y="3422904"/>
                  </a:lnTo>
                  <a:lnTo>
                    <a:pt x="0" y="3500628"/>
                  </a:lnTo>
                  <a:lnTo>
                    <a:pt x="211836" y="3500628"/>
                  </a:lnTo>
                  <a:lnTo>
                    <a:pt x="211836" y="3422904"/>
                  </a:lnTo>
                  <a:close/>
                </a:path>
                <a:path w="5400040" h="3811904">
                  <a:moveTo>
                    <a:pt x="303276" y="3267456"/>
                  </a:moveTo>
                  <a:lnTo>
                    <a:pt x="0" y="3267456"/>
                  </a:lnTo>
                  <a:lnTo>
                    <a:pt x="0" y="3345180"/>
                  </a:lnTo>
                  <a:lnTo>
                    <a:pt x="303276" y="3345180"/>
                  </a:lnTo>
                  <a:lnTo>
                    <a:pt x="303276" y="3267456"/>
                  </a:lnTo>
                  <a:close/>
                </a:path>
                <a:path w="5400040" h="3811904">
                  <a:moveTo>
                    <a:pt x="384048" y="3112008"/>
                  </a:moveTo>
                  <a:lnTo>
                    <a:pt x="0" y="3112008"/>
                  </a:lnTo>
                  <a:lnTo>
                    <a:pt x="0" y="3189732"/>
                  </a:lnTo>
                  <a:lnTo>
                    <a:pt x="384048" y="3189732"/>
                  </a:lnTo>
                  <a:lnTo>
                    <a:pt x="384048" y="3112008"/>
                  </a:lnTo>
                  <a:close/>
                </a:path>
                <a:path w="5400040" h="3811904">
                  <a:moveTo>
                    <a:pt x="848868" y="2956560"/>
                  </a:moveTo>
                  <a:lnTo>
                    <a:pt x="0" y="2956560"/>
                  </a:lnTo>
                  <a:lnTo>
                    <a:pt x="0" y="3034284"/>
                  </a:lnTo>
                  <a:lnTo>
                    <a:pt x="848868" y="3034284"/>
                  </a:lnTo>
                  <a:lnTo>
                    <a:pt x="848868" y="2956560"/>
                  </a:lnTo>
                  <a:close/>
                </a:path>
                <a:path w="5400040" h="3811904">
                  <a:moveTo>
                    <a:pt x="1092708" y="2801112"/>
                  </a:moveTo>
                  <a:lnTo>
                    <a:pt x="0" y="2801112"/>
                  </a:lnTo>
                  <a:lnTo>
                    <a:pt x="0" y="2878836"/>
                  </a:lnTo>
                  <a:lnTo>
                    <a:pt x="1092708" y="2878836"/>
                  </a:lnTo>
                  <a:lnTo>
                    <a:pt x="1092708" y="2801112"/>
                  </a:lnTo>
                  <a:close/>
                </a:path>
                <a:path w="5400040" h="3811904">
                  <a:moveTo>
                    <a:pt x="1121664" y="2644140"/>
                  </a:moveTo>
                  <a:lnTo>
                    <a:pt x="0" y="2644140"/>
                  </a:lnTo>
                  <a:lnTo>
                    <a:pt x="0" y="2723388"/>
                  </a:lnTo>
                  <a:lnTo>
                    <a:pt x="1121664" y="2723388"/>
                  </a:lnTo>
                  <a:lnTo>
                    <a:pt x="1121664" y="2644140"/>
                  </a:lnTo>
                  <a:close/>
                </a:path>
                <a:path w="5400040" h="3811904">
                  <a:moveTo>
                    <a:pt x="1264920" y="2488692"/>
                  </a:moveTo>
                  <a:lnTo>
                    <a:pt x="0" y="2488692"/>
                  </a:lnTo>
                  <a:lnTo>
                    <a:pt x="0" y="2566416"/>
                  </a:lnTo>
                  <a:lnTo>
                    <a:pt x="1264920" y="2566416"/>
                  </a:lnTo>
                  <a:lnTo>
                    <a:pt x="1264920" y="2488692"/>
                  </a:lnTo>
                  <a:close/>
                </a:path>
                <a:path w="5400040" h="3811904">
                  <a:moveTo>
                    <a:pt x="1267968" y="2333244"/>
                  </a:moveTo>
                  <a:lnTo>
                    <a:pt x="0" y="2333244"/>
                  </a:lnTo>
                  <a:lnTo>
                    <a:pt x="0" y="2410968"/>
                  </a:lnTo>
                  <a:lnTo>
                    <a:pt x="1267968" y="2410968"/>
                  </a:lnTo>
                  <a:lnTo>
                    <a:pt x="1267968" y="2333244"/>
                  </a:lnTo>
                  <a:close/>
                </a:path>
                <a:path w="5400040" h="3811904">
                  <a:moveTo>
                    <a:pt x="1559052" y="2177796"/>
                  </a:moveTo>
                  <a:lnTo>
                    <a:pt x="0" y="2177796"/>
                  </a:lnTo>
                  <a:lnTo>
                    <a:pt x="0" y="2255520"/>
                  </a:lnTo>
                  <a:lnTo>
                    <a:pt x="1559052" y="2255520"/>
                  </a:lnTo>
                  <a:lnTo>
                    <a:pt x="1559052" y="2177796"/>
                  </a:lnTo>
                  <a:close/>
                </a:path>
                <a:path w="5400040" h="3811904">
                  <a:moveTo>
                    <a:pt x="1679448" y="2022348"/>
                  </a:moveTo>
                  <a:lnTo>
                    <a:pt x="0" y="2022348"/>
                  </a:lnTo>
                  <a:lnTo>
                    <a:pt x="0" y="2100072"/>
                  </a:lnTo>
                  <a:lnTo>
                    <a:pt x="1679448" y="2100072"/>
                  </a:lnTo>
                  <a:lnTo>
                    <a:pt x="1679448" y="2022348"/>
                  </a:lnTo>
                  <a:close/>
                </a:path>
                <a:path w="5400040" h="3811904">
                  <a:moveTo>
                    <a:pt x="1802892" y="1866900"/>
                  </a:moveTo>
                  <a:lnTo>
                    <a:pt x="0" y="1866900"/>
                  </a:lnTo>
                  <a:lnTo>
                    <a:pt x="0" y="1944624"/>
                  </a:lnTo>
                  <a:lnTo>
                    <a:pt x="1802892" y="1944624"/>
                  </a:lnTo>
                  <a:lnTo>
                    <a:pt x="1802892" y="1866900"/>
                  </a:lnTo>
                  <a:close/>
                </a:path>
                <a:path w="5400040" h="3811904">
                  <a:moveTo>
                    <a:pt x="2301240" y="1711452"/>
                  </a:moveTo>
                  <a:lnTo>
                    <a:pt x="0" y="1711452"/>
                  </a:lnTo>
                  <a:lnTo>
                    <a:pt x="0" y="1789176"/>
                  </a:lnTo>
                  <a:lnTo>
                    <a:pt x="2301240" y="1789176"/>
                  </a:lnTo>
                  <a:lnTo>
                    <a:pt x="2301240" y="1711452"/>
                  </a:lnTo>
                  <a:close/>
                </a:path>
                <a:path w="5400040" h="3811904">
                  <a:moveTo>
                    <a:pt x="2348484" y="1556004"/>
                  </a:moveTo>
                  <a:lnTo>
                    <a:pt x="0" y="1556004"/>
                  </a:lnTo>
                  <a:lnTo>
                    <a:pt x="0" y="1633728"/>
                  </a:lnTo>
                  <a:lnTo>
                    <a:pt x="2348484" y="1633728"/>
                  </a:lnTo>
                  <a:lnTo>
                    <a:pt x="2348484" y="1556004"/>
                  </a:lnTo>
                  <a:close/>
                </a:path>
                <a:path w="5400040" h="3811904">
                  <a:moveTo>
                    <a:pt x="2354580" y="1400556"/>
                  </a:moveTo>
                  <a:lnTo>
                    <a:pt x="0" y="1400556"/>
                  </a:lnTo>
                  <a:lnTo>
                    <a:pt x="0" y="1478280"/>
                  </a:lnTo>
                  <a:lnTo>
                    <a:pt x="2354580" y="1478280"/>
                  </a:lnTo>
                  <a:lnTo>
                    <a:pt x="2354580" y="1400556"/>
                  </a:lnTo>
                  <a:close/>
                </a:path>
                <a:path w="5400040" h="3811904">
                  <a:moveTo>
                    <a:pt x="2610612" y="1243584"/>
                  </a:moveTo>
                  <a:lnTo>
                    <a:pt x="0" y="1243584"/>
                  </a:lnTo>
                  <a:lnTo>
                    <a:pt x="0" y="1322832"/>
                  </a:lnTo>
                  <a:lnTo>
                    <a:pt x="2610612" y="1322832"/>
                  </a:lnTo>
                  <a:lnTo>
                    <a:pt x="2610612" y="1243584"/>
                  </a:lnTo>
                  <a:close/>
                </a:path>
                <a:path w="5400040" h="3811904">
                  <a:moveTo>
                    <a:pt x="2663952" y="1088136"/>
                  </a:moveTo>
                  <a:lnTo>
                    <a:pt x="0" y="1088136"/>
                  </a:lnTo>
                  <a:lnTo>
                    <a:pt x="0" y="1165860"/>
                  </a:lnTo>
                  <a:lnTo>
                    <a:pt x="2663952" y="1165860"/>
                  </a:lnTo>
                  <a:lnTo>
                    <a:pt x="2663952" y="1088136"/>
                  </a:lnTo>
                  <a:close/>
                </a:path>
                <a:path w="5400040" h="3811904">
                  <a:moveTo>
                    <a:pt x="2787396" y="932688"/>
                  </a:moveTo>
                  <a:lnTo>
                    <a:pt x="0" y="932688"/>
                  </a:lnTo>
                  <a:lnTo>
                    <a:pt x="0" y="1010412"/>
                  </a:lnTo>
                  <a:lnTo>
                    <a:pt x="2787396" y="1010412"/>
                  </a:lnTo>
                  <a:lnTo>
                    <a:pt x="2787396" y="932688"/>
                  </a:lnTo>
                  <a:close/>
                </a:path>
                <a:path w="5400040" h="3811904">
                  <a:moveTo>
                    <a:pt x="2980944" y="777240"/>
                  </a:moveTo>
                  <a:lnTo>
                    <a:pt x="0" y="777240"/>
                  </a:lnTo>
                  <a:lnTo>
                    <a:pt x="0" y="854964"/>
                  </a:lnTo>
                  <a:lnTo>
                    <a:pt x="2980944" y="854964"/>
                  </a:lnTo>
                  <a:lnTo>
                    <a:pt x="2980944" y="777240"/>
                  </a:lnTo>
                  <a:close/>
                </a:path>
                <a:path w="5400040" h="3811904">
                  <a:moveTo>
                    <a:pt x="3110484" y="621792"/>
                  </a:moveTo>
                  <a:lnTo>
                    <a:pt x="0" y="621792"/>
                  </a:lnTo>
                  <a:lnTo>
                    <a:pt x="0" y="699516"/>
                  </a:lnTo>
                  <a:lnTo>
                    <a:pt x="3110484" y="699516"/>
                  </a:lnTo>
                  <a:lnTo>
                    <a:pt x="3110484" y="621792"/>
                  </a:lnTo>
                  <a:close/>
                </a:path>
                <a:path w="5400040" h="3811904">
                  <a:moveTo>
                    <a:pt x="3919728" y="466344"/>
                  </a:moveTo>
                  <a:lnTo>
                    <a:pt x="0" y="466344"/>
                  </a:lnTo>
                  <a:lnTo>
                    <a:pt x="0" y="544068"/>
                  </a:lnTo>
                  <a:lnTo>
                    <a:pt x="3919728" y="544068"/>
                  </a:lnTo>
                  <a:lnTo>
                    <a:pt x="3919728" y="466344"/>
                  </a:lnTo>
                  <a:close/>
                </a:path>
                <a:path w="5400040" h="3811904">
                  <a:moveTo>
                    <a:pt x="4052316" y="310896"/>
                  </a:moveTo>
                  <a:lnTo>
                    <a:pt x="0" y="310896"/>
                  </a:lnTo>
                  <a:lnTo>
                    <a:pt x="0" y="388620"/>
                  </a:lnTo>
                  <a:lnTo>
                    <a:pt x="4052316" y="388620"/>
                  </a:lnTo>
                  <a:lnTo>
                    <a:pt x="4052316" y="310896"/>
                  </a:lnTo>
                  <a:close/>
                </a:path>
                <a:path w="5400040" h="3811904">
                  <a:moveTo>
                    <a:pt x="5303520" y="155448"/>
                  </a:moveTo>
                  <a:lnTo>
                    <a:pt x="0" y="155448"/>
                  </a:lnTo>
                  <a:lnTo>
                    <a:pt x="0" y="233172"/>
                  </a:lnTo>
                  <a:lnTo>
                    <a:pt x="5303520" y="233172"/>
                  </a:lnTo>
                  <a:lnTo>
                    <a:pt x="5303520" y="155448"/>
                  </a:lnTo>
                  <a:close/>
                </a:path>
                <a:path w="5400040" h="3811904">
                  <a:moveTo>
                    <a:pt x="5399532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5399532" y="77724"/>
                  </a:lnTo>
                  <a:lnTo>
                    <a:pt x="5399532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2609849" y="1152906"/>
              <a:ext cx="5400040" cy="3811904"/>
            </a:xfrm>
            <a:custGeom>
              <a:avLst/>
              <a:gdLst/>
              <a:ahLst/>
              <a:cxnLst/>
              <a:rect l="l" t="t" r="r" b="b"/>
              <a:pathLst>
                <a:path w="5400040" h="3811904">
                  <a:moveTo>
                    <a:pt x="96012" y="3811524"/>
                  </a:moveTo>
                  <a:lnTo>
                    <a:pt x="0" y="3811524"/>
                  </a:lnTo>
                  <a:lnTo>
                    <a:pt x="0" y="3733800"/>
                  </a:lnTo>
                  <a:lnTo>
                    <a:pt x="96012" y="3733800"/>
                  </a:lnTo>
                  <a:lnTo>
                    <a:pt x="96012" y="3811524"/>
                  </a:lnTo>
                  <a:close/>
                </a:path>
                <a:path w="5400040" h="3811904">
                  <a:moveTo>
                    <a:pt x="193548" y="3656076"/>
                  </a:moveTo>
                  <a:lnTo>
                    <a:pt x="0" y="3656076"/>
                  </a:lnTo>
                  <a:lnTo>
                    <a:pt x="0" y="3578352"/>
                  </a:lnTo>
                  <a:lnTo>
                    <a:pt x="193548" y="3578352"/>
                  </a:lnTo>
                  <a:lnTo>
                    <a:pt x="193548" y="3656076"/>
                  </a:lnTo>
                  <a:close/>
                </a:path>
                <a:path w="5400040" h="3811904">
                  <a:moveTo>
                    <a:pt x="211836" y="3500628"/>
                  </a:moveTo>
                  <a:lnTo>
                    <a:pt x="0" y="3500628"/>
                  </a:lnTo>
                  <a:lnTo>
                    <a:pt x="0" y="3422904"/>
                  </a:lnTo>
                  <a:lnTo>
                    <a:pt x="211836" y="3422904"/>
                  </a:lnTo>
                  <a:lnTo>
                    <a:pt x="211836" y="3500628"/>
                  </a:lnTo>
                  <a:close/>
                </a:path>
                <a:path w="5400040" h="3811904">
                  <a:moveTo>
                    <a:pt x="303275" y="3345180"/>
                  </a:moveTo>
                  <a:lnTo>
                    <a:pt x="0" y="3345180"/>
                  </a:lnTo>
                  <a:lnTo>
                    <a:pt x="0" y="3267456"/>
                  </a:lnTo>
                  <a:lnTo>
                    <a:pt x="303275" y="3267456"/>
                  </a:lnTo>
                  <a:lnTo>
                    <a:pt x="303275" y="3345180"/>
                  </a:lnTo>
                  <a:close/>
                </a:path>
                <a:path w="5400040" h="3811904">
                  <a:moveTo>
                    <a:pt x="384048" y="3189732"/>
                  </a:moveTo>
                  <a:lnTo>
                    <a:pt x="0" y="3189732"/>
                  </a:lnTo>
                  <a:lnTo>
                    <a:pt x="0" y="3112008"/>
                  </a:lnTo>
                  <a:lnTo>
                    <a:pt x="384048" y="3112008"/>
                  </a:lnTo>
                  <a:lnTo>
                    <a:pt x="384048" y="3189732"/>
                  </a:lnTo>
                  <a:close/>
                </a:path>
                <a:path w="5400040" h="3811904">
                  <a:moveTo>
                    <a:pt x="848867" y="3034284"/>
                  </a:moveTo>
                  <a:lnTo>
                    <a:pt x="0" y="3034284"/>
                  </a:lnTo>
                  <a:lnTo>
                    <a:pt x="0" y="2956560"/>
                  </a:lnTo>
                  <a:lnTo>
                    <a:pt x="848867" y="2956560"/>
                  </a:lnTo>
                  <a:lnTo>
                    <a:pt x="848867" y="3034284"/>
                  </a:lnTo>
                  <a:close/>
                </a:path>
                <a:path w="5400040" h="3811904">
                  <a:moveTo>
                    <a:pt x="1092708" y="2878836"/>
                  </a:moveTo>
                  <a:lnTo>
                    <a:pt x="0" y="2878836"/>
                  </a:lnTo>
                  <a:lnTo>
                    <a:pt x="0" y="2801112"/>
                  </a:lnTo>
                  <a:lnTo>
                    <a:pt x="1092708" y="2801112"/>
                  </a:lnTo>
                  <a:lnTo>
                    <a:pt x="1092708" y="2878836"/>
                  </a:lnTo>
                  <a:close/>
                </a:path>
                <a:path w="5400040" h="3811904">
                  <a:moveTo>
                    <a:pt x="1121664" y="2723388"/>
                  </a:moveTo>
                  <a:lnTo>
                    <a:pt x="0" y="2723388"/>
                  </a:lnTo>
                  <a:lnTo>
                    <a:pt x="0" y="2644140"/>
                  </a:lnTo>
                  <a:lnTo>
                    <a:pt x="1121664" y="2644140"/>
                  </a:lnTo>
                  <a:lnTo>
                    <a:pt x="1121664" y="2723388"/>
                  </a:lnTo>
                  <a:close/>
                </a:path>
                <a:path w="5400040" h="3811904">
                  <a:moveTo>
                    <a:pt x="1264920" y="2566416"/>
                  </a:moveTo>
                  <a:lnTo>
                    <a:pt x="0" y="2566416"/>
                  </a:lnTo>
                  <a:lnTo>
                    <a:pt x="0" y="2488692"/>
                  </a:lnTo>
                  <a:lnTo>
                    <a:pt x="1264920" y="2488692"/>
                  </a:lnTo>
                  <a:lnTo>
                    <a:pt x="1264920" y="2566416"/>
                  </a:lnTo>
                  <a:close/>
                </a:path>
                <a:path w="5400040" h="3811904">
                  <a:moveTo>
                    <a:pt x="1267967" y="2410968"/>
                  </a:moveTo>
                  <a:lnTo>
                    <a:pt x="0" y="2410968"/>
                  </a:lnTo>
                  <a:lnTo>
                    <a:pt x="0" y="2333244"/>
                  </a:lnTo>
                  <a:lnTo>
                    <a:pt x="1267967" y="2333244"/>
                  </a:lnTo>
                  <a:lnTo>
                    <a:pt x="1267967" y="2410968"/>
                  </a:lnTo>
                  <a:close/>
                </a:path>
                <a:path w="5400040" h="3811904">
                  <a:moveTo>
                    <a:pt x="1559052" y="2255520"/>
                  </a:moveTo>
                  <a:lnTo>
                    <a:pt x="0" y="2255520"/>
                  </a:lnTo>
                  <a:lnTo>
                    <a:pt x="0" y="2177796"/>
                  </a:lnTo>
                  <a:lnTo>
                    <a:pt x="1559052" y="2177796"/>
                  </a:lnTo>
                  <a:lnTo>
                    <a:pt x="1559052" y="2255520"/>
                  </a:lnTo>
                  <a:close/>
                </a:path>
                <a:path w="5400040" h="3811904">
                  <a:moveTo>
                    <a:pt x="1679448" y="2100072"/>
                  </a:moveTo>
                  <a:lnTo>
                    <a:pt x="0" y="2100072"/>
                  </a:lnTo>
                  <a:lnTo>
                    <a:pt x="0" y="2022348"/>
                  </a:lnTo>
                  <a:lnTo>
                    <a:pt x="1679448" y="2022348"/>
                  </a:lnTo>
                  <a:lnTo>
                    <a:pt x="1679448" y="2100072"/>
                  </a:lnTo>
                  <a:close/>
                </a:path>
                <a:path w="5400040" h="3811904">
                  <a:moveTo>
                    <a:pt x="1802891" y="1944624"/>
                  </a:moveTo>
                  <a:lnTo>
                    <a:pt x="0" y="1944624"/>
                  </a:lnTo>
                  <a:lnTo>
                    <a:pt x="0" y="1866900"/>
                  </a:lnTo>
                  <a:lnTo>
                    <a:pt x="1802891" y="1866900"/>
                  </a:lnTo>
                  <a:lnTo>
                    <a:pt x="1802891" y="1944624"/>
                  </a:lnTo>
                  <a:close/>
                </a:path>
                <a:path w="5400040" h="3811904">
                  <a:moveTo>
                    <a:pt x="2301240" y="1789176"/>
                  </a:moveTo>
                  <a:lnTo>
                    <a:pt x="0" y="1789176"/>
                  </a:lnTo>
                  <a:lnTo>
                    <a:pt x="0" y="1711452"/>
                  </a:lnTo>
                  <a:lnTo>
                    <a:pt x="2301240" y="1711452"/>
                  </a:lnTo>
                  <a:lnTo>
                    <a:pt x="2301240" y="1789176"/>
                  </a:lnTo>
                  <a:close/>
                </a:path>
                <a:path w="5400040" h="3811904">
                  <a:moveTo>
                    <a:pt x="2348484" y="1633728"/>
                  </a:moveTo>
                  <a:lnTo>
                    <a:pt x="0" y="1633728"/>
                  </a:lnTo>
                  <a:lnTo>
                    <a:pt x="0" y="1556004"/>
                  </a:lnTo>
                  <a:lnTo>
                    <a:pt x="2348484" y="1556004"/>
                  </a:lnTo>
                  <a:lnTo>
                    <a:pt x="2348484" y="1633728"/>
                  </a:lnTo>
                  <a:close/>
                </a:path>
                <a:path w="5400040" h="3811904">
                  <a:moveTo>
                    <a:pt x="2354579" y="1478280"/>
                  </a:moveTo>
                  <a:lnTo>
                    <a:pt x="0" y="1478280"/>
                  </a:lnTo>
                  <a:lnTo>
                    <a:pt x="0" y="1400556"/>
                  </a:lnTo>
                  <a:lnTo>
                    <a:pt x="2354579" y="1400556"/>
                  </a:lnTo>
                  <a:lnTo>
                    <a:pt x="2354579" y="1478280"/>
                  </a:lnTo>
                  <a:close/>
                </a:path>
                <a:path w="5400040" h="3811904">
                  <a:moveTo>
                    <a:pt x="2610612" y="1322832"/>
                  </a:moveTo>
                  <a:lnTo>
                    <a:pt x="0" y="1322832"/>
                  </a:lnTo>
                  <a:lnTo>
                    <a:pt x="0" y="1243584"/>
                  </a:lnTo>
                  <a:lnTo>
                    <a:pt x="2610612" y="1243584"/>
                  </a:lnTo>
                  <a:lnTo>
                    <a:pt x="2610612" y="1322832"/>
                  </a:lnTo>
                  <a:close/>
                </a:path>
                <a:path w="5400040" h="3811904">
                  <a:moveTo>
                    <a:pt x="2663952" y="1165860"/>
                  </a:moveTo>
                  <a:lnTo>
                    <a:pt x="0" y="1165860"/>
                  </a:lnTo>
                  <a:lnTo>
                    <a:pt x="0" y="1088136"/>
                  </a:lnTo>
                  <a:lnTo>
                    <a:pt x="2663952" y="1088136"/>
                  </a:lnTo>
                  <a:lnTo>
                    <a:pt x="2663952" y="1165860"/>
                  </a:lnTo>
                  <a:close/>
                </a:path>
                <a:path w="5400040" h="3811904">
                  <a:moveTo>
                    <a:pt x="2787396" y="1010412"/>
                  </a:moveTo>
                  <a:lnTo>
                    <a:pt x="0" y="1010412"/>
                  </a:lnTo>
                  <a:lnTo>
                    <a:pt x="0" y="932688"/>
                  </a:lnTo>
                  <a:lnTo>
                    <a:pt x="2787396" y="932688"/>
                  </a:lnTo>
                  <a:lnTo>
                    <a:pt x="2787396" y="1010412"/>
                  </a:lnTo>
                  <a:close/>
                </a:path>
                <a:path w="5400040" h="3811904">
                  <a:moveTo>
                    <a:pt x="2980944" y="854964"/>
                  </a:moveTo>
                  <a:lnTo>
                    <a:pt x="0" y="854964"/>
                  </a:lnTo>
                  <a:lnTo>
                    <a:pt x="0" y="777240"/>
                  </a:lnTo>
                  <a:lnTo>
                    <a:pt x="2980944" y="777240"/>
                  </a:lnTo>
                  <a:lnTo>
                    <a:pt x="2980944" y="854964"/>
                  </a:lnTo>
                  <a:close/>
                </a:path>
                <a:path w="5400040" h="3811904">
                  <a:moveTo>
                    <a:pt x="3110484" y="699516"/>
                  </a:moveTo>
                  <a:lnTo>
                    <a:pt x="0" y="699516"/>
                  </a:lnTo>
                  <a:lnTo>
                    <a:pt x="0" y="621792"/>
                  </a:lnTo>
                  <a:lnTo>
                    <a:pt x="3110484" y="621792"/>
                  </a:lnTo>
                  <a:lnTo>
                    <a:pt x="3110484" y="699516"/>
                  </a:lnTo>
                  <a:close/>
                </a:path>
                <a:path w="5400040" h="3811904">
                  <a:moveTo>
                    <a:pt x="3919728" y="544068"/>
                  </a:moveTo>
                  <a:lnTo>
                    <a:pt x="0" y="544068"/>
                  </a:lnTo>
                  <a:lnTo>
                    <a:pt x="0" y="466344"/>
                  </a:lnTo>
                  <a:lnTo>
                    <a:pt x="3919728" y="466344"/>
                  </a:lnTo>
                  <a:lnTo>
                    <a:pt x="3919728" y="544068"/>
                  </a:lnTo>
                  <a:close/>
                </a:path>
                <a:path w="5400040" h="3811904">
                  <a:moveTo>
                    <a:pt x="4052316" y="388620"/>
                  </a:moveTo>
                  <a:lnTo>
                    <a:pt x="0" y="388620"/>
                  </a:lnTo>
                  <a:lnTo>
                    <a:pt x="0" y="310896"/>
                  </a:lnTo>
                  <a:lnTo>
                    <a:pt x="4052316" y="310896"/>
                  </a:lnTo>
                  <a:lnTo>
                    <a:pt x="4052316" y="388620"/>
                  </a:lnTo>
                  <a:close/>
                </a:path>
                <a:path w="5400040" h="3811904">
                  <a:moveTo>
                    <a:pt x="5303520" y="233172"/>
                  </a:moveTo>
                  <a:lnTo>
                    <a:pt x="0" y="233172"/>
                  </a:lnTo>
                  <a:lnTo>
                    <a:pt x="0" y="155448"/>
                  </a:lnTo>
                  <a:lnTo>
                    <a:pt x="5303520" y="155448"/>
                  </a:lnTo>
                  <a:lnTo>
                    <a:pt x="5303520" y="233172"/>
                  </a:lnTo>
                  <a:close/>
                </a:path>
                <a:path w="5400040" h="3811904">
                  <a:moveTo>
                    <a:pt x="5399532" y="77724"/>
                  </a:moveTo>
                  <a:lnTo>
                    <a:pt x="0" y="77724"/>
                  </a:lnTo>
                  <a:lnTo>
                    <a:pt x="0" y="0"/>
                  </a:lnTo>
                  <a:lnTo>
                    <a:pt x="5399532" y="0"/>
                  </a:lnTo>
                  <a:lnTo>
                    <a:pt x="5399532" y="777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2574035" y="1114044"/>
              <a:ext cx="36830" cy="3889375"/>
            </a:xfrm>
            <a:custGeom>
              <a:avLst/>
              <a:gdLst/>
              <a:ahLst/>
              <a:cxnLst/>
              <a:rect l="l" t="t" r="r" b="b"/>
              <a:pathLst>
                <a:path w="36830" h="3889375">
                  <a:moveTo>
                    <a:pt x="36575" y="3889247"/>
                  </a:moveTo>
                  <a:lnTo>
                    <a:pt x="36575" y="0"/>
                  </a:lnTo>
                </a:path>
                <a:path w="36830" h="3889375">
                  <a:moveTo>
                    <a:pt x="0" y="3889247"/>
                  </a:moveTo>
                  <a:lnTo>
                    <a:pt x="36575" y="3889247"/>
                  </a:lnTo>
                </a:path>
                <a:path w="36830" h="3889375">
                  <a:moveTo>
                    <a:pt x="0" y="3733800"/>
                  </a:moveTo>
                  <a:lnTo>
                    <a:pt x="36575" y="3733800"/>
                  </a:lnTo>
                </a:path>
                <a:path w="36830" h="3889375">
                  <a:moveTo>
                    <a:pt x="0" y="3578352"/>
                  </a:moveTo>
                  <a:lnTo>
                    <a:pt x="36575" y="3578352"/>
                  </a:lnTo>
                </a:path>
                <a:path w="36830" h="3889375">
                  <a:moveTo>
                    <a:pt x="0" y="3422904"/>
                  </a:moveTo>
                  <a:lnTo>
                    <a:pt x="36575" y="3422904"/>
                  </a:lnTo>
                </a:path>
                <a:path w="36830" h="3889375">
                  <a:moveTo>
                    <a:pt x="0" y="3267455"/>
                  </a:moveTo>
                  <a:lnTo>
                    <a:pt x="36575" y="3267455"/>
                  </a:lnTo>
                </a:path>
                <a:path w="36830" h="3889375">
                  <a:moveTo>
                    <a:pt x="0" y="3112007"/>
                  </a:moveTo>
                  <a:lnTo>
                    <a:pt x="36575" y="3112007"/>
                  </a:lnTo>
                </a:path>
                <a:path w="36830" h="3889375">
                  <a:moveTo>
                    <a:pt x="0" y="2956559"/>
                  </a:moveTo>
                  <a:lnTo>
                    <a:pt x="36575" y="2956559"/>
                  </a:lnTo>
                </a:path>
                <a:path w="36830" h="3889375">
                  <a:moveTo>
                    <a:pt x="0" y="2801111"/>
                  </a:moveTo>
                  <a:lnTo>
                    <a:pt x="36575" y="2801111"/>
                  </a:lnTo>
                </a:path>
                <a:path w="36830" h="3889375">
                  <a:moveTo>
                    <a:pt x="0" y="2644140"/>
                  </a:moveTo>
                  <a:lnTo>
                    <a:pt x="36575" y="2644140"/>
                  </a:lnTo>
                </a:path>
                <a:path w="36830" h="3889375">
                  <a:moveTo>
                    <a:pt x="0" y="2488691"/>
                  </a:moveTo>
                  <a:lnTo>
                    <a:pt x="36575" y="2488691"/>
                  </a:lnTo>
                </a:path>
                <a:path w="36830" h="3889375">
                  <a:moveTo>
                    <a:pt x="0" y="2333243"/>
                  </a:moveTo>
                  <a:lnTo>
                    <a:pt x="36575" y="2333243"/>
                  </a:lnTo>
                </a:path>
                <a:path w="36830" h="3889375">
                  <a:moveTo>
                    <a:pt x="0" y="2177795"/>
                  </a:moveTo>
                  <a:lnTo>
                    <a:pt x="36575" y="2177795"/>
                  </a:lnTo>
                </a:path>
                <a:path w="36830" h="3889375">
                  <a:moveTo>
                    <a:pt x="0" y="2022347"/>
                  </a:moveTo>
                  <a:lnTo>
                    <a:pt x="36575" y="2022347"/>
                  </a:lnTo>
                </a:path>
                <a:path w="36830" h="3889375">
                  <a:moveTo>
                    <a:pt x="0" y="1866899"/>
                  </a:moveTo>
                  <a:lnTo>
                    <a:pt x="36575" y="1866899"/>
                  </a:lnTo>
                </a:path>
                <a:path w="36830" h="3889375">
                  <a:moveTo>
                    <a:pt x="0" y="1711451"/>
                  </a:moveTo>
                  <a:lnTo>
                    <a:pt x="36575" y="1711451"/>
                  </a:lnTo>
                </a:path>
                <a:path w="36830" h="3889375">
                  <a:moveTo>
                    <a:pt x="0" y="1556003"/>
                  </a:moveTo>
                  <a:lnTo>
                    <a:pt x="36575" y="1556003"/>
                  </a:lnTo>
                </a:path>
                <a:path w="36830" h="3889375">
                  <a:moveTo>
                    <a:pt x="0" y="1400555"/>
                  </a:moveTo>
                  <a:lnTo>
                    <a:pt x="36575" y="1400555"/>
                  </a:lnTo>
                </a:path>
                <a:path w="36830" h="3889375">
                  <a:moveTo>
                    <a:pt x="0" y="1243583"/>
                  </a:moveTo>
                  <a:lnTo>
                    <a:pt x="36575" y="1243583"/>
                  </a:lnTo>
                </a:path>
                <a:path w="36830" h="3889375">
                  <a:moveTo>
                    <a:pt x="0" y="1088135"/>
                  </a:moveTo>
                  <a:lnTo>
                    <a:pt x="36575" y="1088135"/>
                  </a:lnTo>
                </a:path>
                <a:path w="36830" h="3889375">
                  <a:moveTo>
                    <a:pt x="0" y="932687"/>
                  </a:moveTo>
                  <a:lnTo>
                    <a:pt x="36575" y="932687"/>
                  </a:lnTo>
                </a:path>
                <a:path w="36830" h="3889375">
                  <a:moveTo>
                    <a:pt x="0" y="777239"/>
                  </a:moveTo>
                  <a:lnTo>
                    <a:pt x="36575" y="777239"/>
                  </a:lnTo>
                </a:path>
                <a:path w="36830" h="3889375">
                  <a:moveTo>
                    <a:pt x="0" y="621791"/>
                  </a:moveTo>
                  <a:lnTo>
                    <a:pt x="36575" y="621791"/>
                  </a:lnTo>
                </a:path>
                <a:path w="36830" h="3889375">
                  <a:moveTo>
                    <a:pt x="0" y="466343"/>
                  </a:moveTo>
                  <a:lnTo>
                    <a:pt x="36575" y="466343"/>
                  </a:lnTo>
                </a:path>
                <a:path w="36830" h="3889375">
                  <a:moveTo>
                    <a:pt x="0" y="310895"/>
                  </a:moveTo>
                  <a:lnTo>
                    <a:pt x="36575" y="310895"/>
                  </a:lnTo>
                </a:path>
                <a:path w="36830" h="3889375">
                  <a:moveTo>
                    <a:pt x="0" y="155447"/>
                  </a:moveTo>
                  <a:lnTo>
                    <a:pt x="36575" y="155447"/>
                  </a:lnTo>
                </a:path>
                <a:path w="36830" h="3889375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69197" y="7096909"/>
            <a:ext cx="292439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125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2252" y="6612335"/>
            <a:ext cx="317585" cy="477994"/>
          </a:xfrm>
          <a:prstGeom prst="rect">
            <a:avLst/>
          </a:prstGeom>
        </p:spPr>
        <p:txBody>
          <a:bodyPr vert="horz" wrap="square" lIns="0" tIns="45635" rIns="0" bIns="0" rtlCol="0">
            <a:spAutoFit/>
          </a:bodyPr>
          <a:lstStyle/>
          <a:p>
            <a:pPr marL="43774">
              <a:spcBef>
                <a:spcPts val="359"/>
              </a:spcBef>
            </a:pP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275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220"/>
              </a:spcBef>
            </a:pP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252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3186" y="6412043"/>
            <a:ext cx="292439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395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1277" y="6183607"/>
            <a:ext cx="292439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500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2456" y="5954722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320" b="1" spc="-7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106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9715" y="5471471"/>
            <a:ext cx="457285" cy="477994"/>
          </a:xfrm>
          <a:prstGeom prst="rect">
            <a:avLst/>
          </a:prstGeom>
        </p:spPr>
        <p:txBody>
          <a:bodyPr vert="horz" wrap="square" lIns="0" tIns="45635" rIns="0" bIns="0" rtlCol="0">
            <a:spAutoFit/>
          </a:bodyPr>
          <a:lstStyle/>
          <a:p>
            <a:pPr marL="59607">
              <a:spcBef>
                <a:spcPts val="359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460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213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423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3225" y="5015415"/>
            <a:ext cx="418169" cy="477993"/>
          </a:xfrm>
          <a:prstGeom prst="rect">
            <a:avLst/>
          </a:prstGeom>
        </p:spPr>
        <p:txBody>
          <a:bodyPr vert="horz" wrap="square" lIns="0" tIns="45634" rIns="0" bIns="0" rtlCol="0">
            <a:spAutoFit/>
          </a:bodyPr>
          <a:lstStyle/>
          <a:p>
            <a:pPr marL="21420">
              <a:spcBef>
                <a:spcPts val="358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651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205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1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648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3128" y="4813876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030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9709" y="4585512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187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1319" y="4357523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348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2229" y="4128972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997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1891" y="3644249"/>
            <a:ext cx="424688" cy="478935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27009">
              <a:spcBef>
                <a:spcPts val="36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320" b="1" spc="-7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067</a:t>
            </a:r>
            <a:endParaRPr sz="1320">
              <a:latin typeface="Calibri"/>
              <a:cs typeface="Calibri"/>
            </a:endParaRPr>
          </a:p>
          <a:p>
            <a:pPr marL="18627">
              <a:spcBef>
                <a:spcPts val="213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3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059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56906" y="3444070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3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401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3648" y="3215707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3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469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4699" y="2987345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3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630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98568" y="2759354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3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882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89120" y="2530804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4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051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76011" y="2302441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5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105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70474" y="2074451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5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278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07248" y="1845903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6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909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846762" y="1617539"/>
            <a:ext cx="415375" cy="2219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b="1" dirty="0">
                <a:solidFill>
                  <a:srgbClr val="404040"/>
                </a:solidFill>
                <a:latin typeface="Calibri"/>
                <a:cs typeface="Calibri"/>
              </a:rPr>
              <a:t>7 </a:t>
            </a:r>
            <a:r>
              <a:rPr sz="1320" b="1" spc="-37" dirty="0">
                <a:solidFill>
                  <a:srgbClr val="404040"/>
                </a:solidFill>
                <a:latin typeface="Calibri"/>
                <a:cs typeface="Calibri"/>
              </a:rPr>
              <a:t>033</a:t>
            </a:r>
            <a:endParaRPr sz="132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0220" y="1581775"/>
            <a:ext cx="2671064" cy="576910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729251" marR="10245" indent="-711555" algn="r">
              <a:lnSpc>
                <a:spcPct val="113399"/>
              </a:lnSpc>
              <a:spcBef>
                <a:spcPts val="147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Безопасность</a:t>
            </a:r>
            <a:r>
              <a:rPr sz="1320" b="1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дорожного</a:t>
            </a:r>
            <a:r>
              <a:rPr sz="1320" b="1" spc="-5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движения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Развивающие</a:t>
            </a:r>
            <a:r>
              <a:rPr sz="1320" b="1" spc="8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программы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Иностранные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 языки</a:t>
            </a:r>
            <a:endParaRPr sz="1320">
              <a:latin typeface="Calibri"/>
              <a:cs typeface="Calibri"/>
            </a:endParaRPr>
          </a:p>
          <a:p>
            <a:pPr marR="9314" algn="r">
              <a:spcBef>
                <a:spcPts val="213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История,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краеведение</a:t>
            </a:r>
            <a:endParaRPr sz="1320">
              <a:latin typeface="Calibri"/>
              <a:cs typeface="Calibri"/>
            </a:endParaRPr>
          </a:p>
          <a:p>
            <a:pPr marL="1074783" marR="9314" indent="719006" algn="r">
              <a:lnSpc>
                <a:spcPts val="1804"/>
              </a:lnSpc>
              <a:spcBef>
                <a:spcPts val="88"/>
              </a:spcBef>
            </a:pP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Воспитание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Волонтерство</a:t>
            </a:r>
            <a:endParaRPr sz="1320">
              <a:latin typeface="Calibri"/>
              <a:cs typeface="Calibri"/>
            </a:endParaRPr>
          </a:p>
          <a:p>
            <a:pPr marL="684546" marR="9314" indent="390238" algn="r">
              <a:lnSpc>
                <a:spcPts val="1789"/>
              </a:lnSpc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Журналистика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320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37" dirty="0">
                <a:solidFill>
                  <a:srgbClr val="585858"/>
                </a:solidFill>
                <a:latin typeface="Calibri"/>
                <a:cs typeface="Calibri"/>
              </a:rPr>
              <a:t>СМИ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Русский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язык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32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литература</a:t>
            </a:r>
            <a:endParaRPr sz="1320">
              <a:latin typeface="Calibri"/>
              <a:cs typeface="Calibri"/>
            </a:endParaRPr>
          </a:p>
          <a:p>
            <a:pPr marR="7451" algn="r">
              <a:spcBef>
                <a:spcPts val="125"/>
              </a:spcBef>
            </a:pPr>
            <a:r>
              <a:rPr sz="1320" b="1" spc="-37" dirty="0">
                <a:solidFill>
                  <a:srgbClr val="585858"/>
                </a:solidFill>
                <a:latin typeface="Calibri"/>
                <a:cs typeface="Calibri"/>
              </a:rPr>
              <a:t>ОБЖ</a:t>
            </a:r>
            <a:endParaRPr sz="1320">
              <a:latin typeface="Calibri"/>
              <a:cs typeface="Calibri"/>
            </a:endParaRPr>
          </a:p>
          <a:p>
            <a:pPr marL="849395" marR="12108" indent="-35391" algn="r">
              <a:lnSpc>
                <a:spcPct val="113500"/>
              </a:lnSpc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Финансовая</a:t>
            </a:r>
            <a:r>
              <a:rPr sz="1320" b="1" spc="-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грамотность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Проектная</a:t>
            </a:r>
            <a:r>
              <a:rPr sz="1320" b="1" spc="-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деятельность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Профориентация</a:t>
            </a:r>
            <a:endParaRPr sz="1320">
              <a:latin typeface="Calibri"/>
              <a:cs typeface="Calibri"/>
            </a:endParaRPr>
          </a:p>
          <a:p>
            <a:pPr marR="10245" algn="r">
              <a:spcBef>
                <a:spcPts val="220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Интеллектуальные</a:t>
            </a:r>
            <a:r>
              <a:rPr sz="1320" b="1" spc="-6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игры</a:t>
            </a:r>
            <a:endParaRPr sz="1320">
              <a:latin typeface="Calibri"/>
              <a:cs typeface="Calibri"/>
            </a:endParaRPr>
          </a:p>
          <a:p>
            <a:pPr marL="928560" marR="7451" indent="871748" algn="just">
              <a:lnSpc>
                <a:spcPct val="113399"/>
              </a:lnSpc>
            </a:pP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Психология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Адаптация</a:t>
            </a:r>
            <a:r>
              <a:rPr sz="132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детей</a:t>
            </a:r>
            <a:r>
              <a:rPr sz="1320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37" dirty="0">
                <a:solidFill>
                  <a:srgbClr val="585858"/>
                </a:solidFill>
                <a:latin typeface="Calibri"/>
                <a:cs typeface="Calibri"/>
              </a:rPr>
              <a:t>ОВЗ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Управление,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лидерство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Правовая</a:t>
            </a:r>
            <a:r>
              <a:rPr sz="1320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грамотность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Здоровье</a:t>
            </a:r>
            <a:r>
              <a:rPr sz="132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320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медицина</a:t>
            </a:r>
            <a:endParaRPr sz="1320">
              <a:latin typeface="Calibri"/>
              <a:cs typeface="Calibri"/>
            </a:endParaRPr>
          </a:p>
          <a:p>
            <a:pPr marL="1564676" marR="10245" indent="243084" algn="r">
              <a:lnSpc>
                <a:spcPct val="113399"/>
              </a:lnSpc>
            </a:pP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Педагогика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Культурология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Экономика</a:t>
            </a:r>
            <a:endParaRPr sz="1320">
              <a:latin typeface="Calibri"/>
              <a:cs typeface="Calibri"/>
            </a:endParaRPr>
          </a:p>
          <a:p>
            <a:pPr marL="982579" marR="10245" indent="111763" algn="r">
              <a:lnSpc>
                <a:spcPct val="113599"/>
              </a:lnSpc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Домашнее</a:t>
            </a:r>
            <a:r>
              <a:rPr sz="1320" b="1" spc="-2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хозяйство</a:t>
            </a: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Предпринимательство</a:t>
            </a:r>
            <a:endParaRPr sz="1320">
              <a:latin typeface="Calibri"/>
              <a:cs typeface="Calibri"/>
            </a:endParaRPr>
          </a:p>
          <a:p>
            <a:pPr marR="9314" algn="r">
              <a:spcBef>
                <a:spcPts val="213"/>
              </a:spcBef>
            </a:pPr>
            <a:r>
              <a:rPr sz="1320" b="1" dirty="0">
                <a:solidFill>
                  <a:srgbClr val="585858"/>
                </a:solidFill>
                <a:latin typeface="Calibri"/>
                <a:cs typeface="Calibri"/>
              </a:rPr>
              <a:t>Soft</a:t>
            </a:r>
            <a:r>
              <a:rPr sz="1320" b="1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skills</a:t>
            </a:r>
            <a:endParaRPr sz="1320">
              <a:latin typeface="Calibri"/>
              <a:cs typeface="Calibri"/>
            </a:endParaRPr>
          </a:p>
          <a:p>
            <a:pPr marR="12108" algn="r">
              <a:spcBef>
                <a:spcPts val="213"/>
              </a:spcBef>
            </a:pPr>
            <a:r>
              <a:rPr sz="1320" b="1" spc="-15" dirty="0">
                <a:solidFill>
                  <a:srgbClr val="585858"/>
                </a:solidFill>
                <a:latin typeface="Calibri"/>
                <a:cs typeface="Calibri"/>
              </a:rPr>
              <a:t>Политология</a:t>
            </a:r>
            <a:endParaRPr sz="132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125170"/>
            <a:ext cx="13411200" cy="7419001"/>
            <a:chOff x="0" y="85343"/>
            <a:chExt cx="9144000" cy="5058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194"/>
              <a:ext cx="9143999" cy="5029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1775" y="1776983"/>
              <a:ext cx="5341620" cy="30038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44840" y="205739"/>
              <a:ext cx="719455" cy="710565"/>
            </a:xfrm>
            <a:custGeom>
              <a:avLst/>
              <a:gdLst/>
              <a:ahLst/>
              <a:cxnLst/>
              <a:rect l="l" t="t" r="r" b="b"/>
              <a:pathLst>
                <a:path w="719454" h="710565">
                  <a:moveTo>
                    <a:pt x="719327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719327" y="710184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8244840" y="205739"/>
              <a:ext cx="719455" cy="710565"/>
            </a:xfrm>
            <a:custGeom>
              <a:avLst/>
              <a:gdLst/>
              <a:ahLst/>
              <a:cxnLst/>
              <a:rect l="l" t="t" r="r" b="b"/>
              <a:pathLst>
                <a:path w="719454" h="710565">
                  <a:moveTo>
                    <a:pt x="0" y="710184"/>
                  </a:moveTo>
                  <a:lnTo>
                    <a:pt x="719327" y="710184"/>
                  </a:lnTo>
                  <a:lnTo>
                    <a:pt x="719327" y="0"/>
                  </a:lnTo>
                  <a:lnTo>
                    <a:pt x="0" y="0"/>
                  </a:lnTo>
                  <a:lnTo>
                    <a:pt x="0" y="710184"/>
                  </a:lnTo>
                  <a:close/>
                </a:path>
              </a:pathLst>
            </a:custGeom>
            <a:ln w="12700">
              <a:solidFill>
                <a:srgbClr val="FAFBFF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0812" y="85343"/>
              <a:ext cx="1123188" cy="9875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64011" y="336695"/>
            <a:ext cx="2199809" cy="578363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pc="-15" dirty="0"/>
              <a:t>Проблема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9314" y="2702916"/>
            <a:ext cx="3852926" cy="3694088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585822" marR="577440" indent="2794" algn="ctr">
              <a:lnSpc>
                <a:spcPts val="2844"/>
              </a:lnSpc>
              <a:spcBef>
                <a:spcPts val="506"/>
              </a:spcBef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недостаточная эффективность</a:t>
            </a:r>
            <a:endParaRPr sz="2640">
              <a:latin typeface="Verdana"/>
              <a:cs typeface="Verdana"/>
            </a:endParaRPr>
          </a:p>
          <a:p>
            <a:pPr algn="ctr">
              <a:lnSpc>
                <a:spcPts val="2655"/>
              </a:lnSpc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межведомственного</a:t>
            </a:r>
            <a:r>
              <a:rPr sz="2640" spc="-5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73" dirty="0">
                <a:solidFill>
                  <a:srgbClr val="124262"/>
                </a:solidFill>
                <a:latin typeface="Verdana"/>
                <a:cs typeface="Verdana"/>
              </a:rPr>
              <a:t>и</a:t>
            </a:r>
            <a:endParaRPr sz="2640">
              <a:latin typeface="Verdana"/>
              <a:cs typeface="Verdana"/>
            </a:endParaRPr>
          </a:p>
          <a:p>
            <a:pPr algn="ctr">
              <a:lnSpc>
                <a:spcPts val="2853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межуровневого</a:t>
            </a:r>
            <a:endParaRPr sz="2640">
              <a:latin typeface="Verdana"/>
              <a:cs typeface="Verdana"/>
            </a:endParaRPr>
          </a:p>
          <a:p>
            <a:pPr marL="141566" marR="131321" algn="ctr">
              <a:lnSpc>
                <a:spcPts val="2844"/>
              </a:lnSpc>
              <a:spcBef>
                <a:spcPts val="213"/>
              </a:spcBef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взаимодействия</a:t>
            </a:r>
            <a:r>
              <a:rPr sz="2640" spc="-22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37" dirty="0">
                <a:solidFill>
                  <a:srgbClr val="124262"/>
                </a:solidFill>
                <a:latin typeface="Verdana"/>
                <a:cs typeface="Verdana"/>
              </a:rPr>
              <a:t>при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формировании</a:t>
            </a:r>
            <a:endParaRPr sz="2640">
              <a:latin typeface="Verdana"/>
              <a:cs typeface="Verdana"/>
            </a:endParaRPr>
          </a:p>
          <a:p>
            <a:pPr marL="42841" marR="30735" algn="ctr">
              <a:lnSpc>
                <a:spcPts val="2844"/>
              </a:lnSpc>
              <a:spcBef>
                <a:spcPts val="7"/>
              </a:spcBef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региональных</a:t>
            </a:r>
            <a:r>
              <a:rPr sz="2640" spc="-37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систем развития</a:t>
            </a:r>
            <a:endParaRPr sz="2640">
              <a:latin typeface="Verdana"/>
              <a:cs typeface="Verdana"/>
            </a:endParaRPr>
          </a:p>
          <a:p>
            <a:pPr algn="ctr">
              <a:lnSpc>
                <a:spcPts val="2661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дополнительного</a:t>
            </a:r>
            <a:endParaRPr sz="2640">
              <a:latin typeface="Verdana"/>
              <a:cs typeface="Verdana"/>
            </a:endParaRPr>
          </a:p>
          <a:p>
            <a:pPr algn="ctr">
              <a:lnSpc>
                <a:spcPts val="3014"/>
              </a:lnSpc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образования</a:t>
            </a:r>
            <a:r>
              <a:rPr sz="2640" spc="-22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детей</a:t>
            </a:r>
            <a:endParaRPr sz="264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12904" y="428786"/>
            <a:ext cx="6120723" cy="1892469"/>
            <a:chOff x="2118105" y="292354"/>
            <a:chExt cx="4173220" cy="1290320"/>
          </a:xfrm>
        </p:grpSpPr>
        <p:sp>
          <p:nvSpPr>
            <p:cNvPr id="11" name="object 11"/>
            <p:cNvSpPr/>
            <p:nvPr/>
          </p:nvSpPr>
          <p:spPr>
            <a:xfrm>
              <a:off x="2124455" y="928116"/>
              <a:ext cx="143510" cy="647700"/>
            </a:xfrm>
            <a:custGeom>
              <a:avLst/>
              <a:gdLst/>
              <a:ahLst/>
              <a:cxnLst/>
              <a:rect l="l" t="t" r="r" b="b"/>
              <a:pathLst>
                <a:path w="143510" h="647700">
                  <a:moveTo>
                    <a:pt x="107442" y="0"/>
                  </a:moveTo>
                  <a:lnTo>
                    <a:pt x="35813" y="0"/>
                  </a:lnTo>
                  <a:lnTo>
                    <a:pt x="35813" y="576072"/>
                  </a:lnTo>
                  <a:lnTo>
                    <a:pt x="0" y="576072"/>
                  </a:lnTo>
                  <a:lnTo>
                    <a:pt x="71627" y="647700"/>
                  </a:lnTo>
                  <a:lnTo>
                    <a:pt x="143256" y="576072"/>
                  </a:lnTo>
                  <a:lnTo>
                    <a:pt x="107442" y="576072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4455" y="928116"/>
              <a:ext cx="143510" cy="647700"/>
            </a:xfrm>
            <a:custGeom>
              <a:avLst/>
              <a:gdLst/>
              <a:ahLst/>
              <a:cxnLst/>
              <a:rect l="l" t="t" r="r" b="b"/>
              <a:pathLst>
                <a:path w="143510" h="647700">
                  <a:moveTo>
                    <a:pt x="107442" y="0"/>
                  </a:moveTo>
                  <a:lnTo>
                    <a:pt x="107442" y="576072"/>
                  </a:lnTo>
                  <a:lnTo>
                    <a:pt x="143256" y="576072"/>
                  </a:lnTo>
                  <a:lnTo>
                    <a:pt x="71627" y="647700"/>
                  </a:lnTo>
                  <a:lnTo>
                    <a:pt x="0" y="576072"/>
                  </a:lnTo>
                  <a:lnTo>
                    <a:pt x="35813" y="576072"/>
                  </a:lnTo>
                  <a:lnTo>
                    <a:pt x="35813" y="0"/>
                  </a:lnTo>
                  <a:lnTo>
                    <a:pt x="107442" y="0"/>
                  </a:lnTo>
                  <a:close/>
                </a:path>
              </a:pathLst>
            </a:custGeom>
            <a:ln w="12699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0196" y="928116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108584" y="0"/>
                  </a:moveTo>
                  <a:lnTo>
                    <a:pt x="36194" y="0"/>
                  </a:lnTo>
                  <a:lnTo>
                    <a:pt x="36194" y="575310"/>
                  </a:lnTo>
                  <a:lnTo>
                    <a:pt x="0" y="575310"/>
                  </a:lnTo>
                  <a:lnTo>
                    <a:pt x="72389" y="647700"/>
                  </a:lnTo>
                  <a:lnTo>
                    <a:pt x="144779" y="575310"/>
                  </a:lnTo>
                  <a:lnTo>
                    <a:pt x="108584" y="575310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140196" y="928116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108584" y="0"/>
                  </a:moveTo>
                  <a:lnTo>
                    <a:pt x="108584" y="575310"/>
                  </a:lnTo>
                  <a:lnTo>
                    <a:pt x="144779" y="575310"/>
                  </a:lnTo>
                  <a:lnTo>
                    <a:pt x="72389" y="647700"/>
                  </a:lnTo>
                  <a:lnTo>
                    <a:pt x="0" y="575310"/>
                  </a:lnTo>
                  <a:lnTo>
                    <a:pt x="36194" y="575310"/>
                  </a:lnTo>
                  <a:lnTo>
                    <a:pt x="36194" y="0"/>
                  </a:lnTo>
                  <a:lnTo>
                    <a:pt x="108584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8227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1621536" y="0"/>
                  </a:moveTo>
                  <a:lnTo>
                    <a:pt x="162153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621536" y="171450"/>
                  </a:lnTo>
                  <a:lnTo>
                    <a:pt x="1621536" y="228600"/>
                  </a:lnTo>
                  <a:lnTo>
                    <a:pt x="1735836" y="114300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348227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0" y="57150"/>
                  </a:moveTo>
                  <a:lnTo>
                    <a:pt x="1621536" y="57150"/>
                  </a:lnTo>
                  <a:lnTo>
                    <a:pt x="1621536" y="0"/>
                  </a:lnTo>
                  <a:lnTo>
                    <a:pt x="1735836" y="114300"/>
                  </a:lnTo>
                  <a:lnTo>
                    <a:pt x="1621536" y="228600"/>
                  </a:lnTo>
                  <a:lnTo>
                    <a:pt x="162153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93863" y="346082"/>
            <a:ext cx="1971633" cy="471091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2933" b="1" spc="-15" dirty="0">
                <a:solidFill>
                  <a:srgbClr val="211668"/>
                </a:solidFill>
                <a:latin typeface="Verdana"/>
                <a:cs typeface="Verdana"/>
              </a:rPr>
              <a:t>Решения</a:t>
            </a:r>
            <a:endParaRPr sz="2933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>
            <a:extLst>
              <a:ext uri="{FF2B5EF4-FFF2-40B4-BE49-F238E27FC236}">
                <a16:creationId xmlns:a16="http://schemas.microsoft.com/office/drawing/2014/main" id="{BDA15FA9-6A96-41C8-86B3-7980C40DF9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87220"/>
            <a:ext cx="13411200" cy="75438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011" y="336695"/>
            <a:ext cx="2199809" cy="578363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pc="-15" dirty="0"/>
              <a:t>Проблема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712" y="1930839"/>
            <a:ext cx="4107180" cy="1030966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algn="ctr">
              <a:lnSpc>
                <a:spcPts val="2677"/>
              </a:lnSpc>
              <a:spcBef>
                <a:spcPts val="139"/>
              </a:spcBef>
            </a:pP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несоответствие </a:t>
            </a:r>
            <a:r>
              <a:rPr sz="2347" spc="-29" dirty="0">
                <a:solidFill>
                  <a:srgbClr val="124262"/>
                </a:solidFill>
                <a:latin typeface="Verdana"/>
                <a:cs typeface="Verdana"/>
              </a:rPr>
              <a:t>темпа</a:t>
            </a:r>
            <a:endParaRPr sz="2347">
              <a:latin typeface="Verdana"/>
              <a:cs typeface="Verdana"/>
            </a:endParaRPr>
          </a:p>
          <a:p>
            <a:pPr marL="18627" marR="7451" algn="ctr">
              <a:lnSpc>
                <a:spcPts val="2537"/>
              </a:lnSpc>
              <a:spcBef>
                <a:spcPts val="176"/>
              </a:spcBef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обновления</a:t>
            </a:r>
            <a:r>
              <a:rPr sz="2347" spc="-110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материально-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технической</a:t>
            </a:r>
            <a:r>
              <a:rPr sz="2347" spc="-132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29" dirty="0">
                <a:solidFill>
                  <a:srgbClr val="124262"/>
                </a:solidFill>
                <a:latin typeface="Verdana"/>
                <a:cs typeface="Verdana"/>
              </a:rPr>
              <a:t>базы</a:t>
            </a:r>
            <a:endParaRPr sz="2347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575" y="3517385"/>
            <a:ext cx="4800092" cy="1684991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4657" algn="ctr">
              <a:lnSpc>
                <a:spcPts val="2677"/>
              </a:lnSpc>
              <a:spcBef>
                <a:spcPts val="139"/>
              </a:spcBef>
            </a:pP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несоответствие</a:t>
            </a:r>
            <a:r>
              <a:rPr sz="2347" spc="-44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29" dirty="0">
                <a:solidFill>
                  <a:srgbClr val="124262"/>
                </a:solidFill>
                <a:latin typeface="Verdana"/>
                <a:cs typeface="Verdana"/>
              </a:rPr>
              <a:t>темпа</a:t>
            </a:r>
            <a:endParaRPr sz="2347">
              <a:latin typeface="Verdana"/>
              <a:cs typeface="Verdana"/>
            </a:endParaRPr>
          </a:p>
          <a:p>
            <a:pPr marL="349258" marR="333423" algn="ctr">
              <a:lnSpc>
                <a:spcPts val="2537"/>
              </a:lnSpc>
              <a:spcBef>
                <a:spcPts val="183"/>
              </a:spcBef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обновления</a:t>
            </a:r>
            <a:r>
              <a:rPr sz="2347" spc="-117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содержания</a:t>
            </a:r>
            <a:r>
              <a:rPr sz="2347" spc="-117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73" dirty="0">
                <a:solidFill>
                  <a:srgbClr val="124262"/>
                </a:solidFill>
                <a:latin typeface="Verdana"/>
                <a:cs typeface="Verdana"/>
              </a:rPr>
              <a:t>и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методов</a:t>
            </a:r>
            <a:r>
              <a:rPr sz="2347" spc="-8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обучения</a:t>
            </a:r>
            <a:endParaRPr sz="2347">
              <a:latin typeface="Verdana"/>
              <a:cs typeface="Verdana"/>
            </a:endParaRPr>
          </a:p>
          <a:p>
            <a:pPr algn="ctr">
              <a:lnSpc>
                <a:spcPts val="2354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дополнительного</a:t>
            </a:r>
            <a:r>
              <a:rPr sz="2347" spc="-205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образования</a:t>
            </a:r>
            <a:endParaRPr sz="2347">
              <a:latin typeface="Verdana"/>
              <a:cs typeface="Verdana"/>
            </a:endParaRPr>
          </a:p>
          <a:p>
            <a:pPr marL="4657" algn="ctr">
              <a:lnSpc>
                <a:spcPts val="2677"/>
              </a:lnSpc>
            </a:pP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детей</a:t>
            </a:r>
            <a:endParaRPr sz="2347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76" y="5747295"/>
            <a:ext cx="4638971" cy="1674134"/>
          </a:xfrm>
          <a:prstGeom prst="rect">
            <a:avLst/>
          </a:prstGeom>
        </p:spPr>
        <p:txBody>
          <a:bodyPr vert="horz" wrap="square" lIns="0" tIns="57743" rIns="0" bIns="0" rtlCol="0">
            <a:spAutoFit/>
          </a:bodyPr>
          <a:lstStyle/>
          <a:p>
            <a:pPr marL="18627" marR="7451" indent="601654">
              <a:lnSpc>
                <a:spcPts val="2537"/>
              </a:lnSpc>
              <a:spcBef>
                <a:spcPts val="455"/>
              </a:spcBef>
            </a:pP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несоответствие темпа профессионального</a:t>
            </a:r>
            <a:r>
              <a:rPr sz="2347" spc="2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развития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педагогического</a:t>
            </a:r>
            <a:r>
              <a:rPr sz="2347" spc="-198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сообщества</a:t>
            </a:r>
            <a:endParaRPr sz="2347">
              <a:latin typeface="Verdana"/>
              <a:cs typeface="Verdana"/>
            </a:endParaRPr>
          </a:p>
          <a:p>
            <a:pPr marL="470334">
              <a:lnSpc>
                <a:spcPts val="2354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темпам</a:t>
            </a:r>
            <a:r>
              <a:rPr sz="2347" spc="-95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науки,</a:t>
            </a:r>
            <a:r>
              <a:rPr sz="2347" spc="-88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техники,</a:t>
            </a:r>
            <a:endParaRPr sz="2347">
              <a:latin typeface="Verdana"/>
              <a:cs typeface="Verdana"/>
            </a:endParaRPr>
          </a:p>
          <a:p>
            <a:pPr marL="178820">
              <a:lnSpc>
                <a:spcPts val="2677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культуры,</a:t>
            </a:r>
            <a:r>
              <a:rPr sz="2347" spc="-5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экономики</a:t>
            </a:r>
            <a:r>
              <a:rPr sz="2347" spc="-5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и</a:t>
            </a:r>
            <a:r>
              <a:rPr sz="2347" spc="-8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29" dirty="0">
                <a:solidFill>
                  <a:srgbClr val="124262"/>
                </a:solidFill>
                <a:latin typeface="Verdana"/>
                <a:cs typeface="Verdana"/>
              </a:rPr>
              <a:t>т.д.</a:t>
            </a:r>
            <a:endParaRPr sz="2347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49736" y="428786"/>
            <a:ext cx="4522555" cy="1469644"/>
            <a:chOff x="2006854" y="292354"/>
            <a:chExt cx="3083560" cy="1002030"/>
          </a:xfrm>
        </p:grpSpPr>
        <p:sp>
          <p:nvSpPr>
            <p:cNvPr id="7" name="object 7"/>
            <p:cNvSpPr/>
            <p:nvPr/>
          </p:nvSpPr>
          <p:spPr>
            <a:xfrm>
              <a:off x="2013204" y="783336"/>
              <a:ext cx="111760" cy="504825"/>
            </a:xfrm>
            <a:custGeom>
              <a:avLst/>
              <a:gdLst/>
              <a:ahLst/>
              <a:cxnLst/>
              <a:rect l="l" t="t" r="r" b="b"/>
              <a:pathLst>
                <a:path w="111760" h="504825">
                  <a:moveTo>
                    <a:pt x="83438" y="0"/>
                  </a:moveTo>
                  <a:lnTo>
                    <a:pt x="27812" y="0"/>
                  </a:lnTo>
                  <a:lnTo>
                    <a:pt x="27812" y="448817"/>
                  </a:lnTo>
                  <a:lnTo>
                    <a:pt x="0" y="448817"/>
                  </a:lnTo>
                  <a:lnTo>
                    <a:pt x="55625" y="504443"/>
                  </a:lnTo>
                  <a:lnTo>
                    <a:pt x="111251" y="448817"/>
                  </a:lnTo>
                  <a:lnTo>
                    <a:pt x="83438" y="448817"/>
                  </a:lnTo>
                  <a:lnTo>
                    <a:pt x="83438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3204" y="783336"/>
              <a:ext cx="111760" cy="504825"/>
            </a:xfrm>
            <a:custGeom>
              <a:avLst/>
              <a:gdLst/>
              <a:ahLst/>
              <a:cxnLst/>
              <a:rect l="l" t="t" r="r" b="b"/>
              <a:pathLst>
                <a:path w="111760" h="504825">
                  <a:moveTo>
                    <a:pt x="83438" y="0"/>
                  </a:moveTo>
                  <a:lnTo>
                    <a:pt x="83438" y="448817"/>
                  </a:lnTo>
                  <a:lnTo>
                    <a:pt x="111251" y="448817"/>
                  </a:lnTo>
                  <a:lnTo>
                    <a:pt x="55625" y="504443"/>
                  </a:lnTo>
                  <a:lnTo>
                    <a:pt x="0" y="448817"/>
                  </a:lnTo>
                  <a:lnTo>
                    <a:pt x="27812" y="448817"/>
                  </a:lnTo>
                  <a:lnTo>
                    <a:pt x="27812" y="0"/>
                  </a:lnTo>
                  <a:lnTo>
                    <a:pt x="83438" y="0"/>
                  </a:lnTo>
                  <a:close/>
                </a:path>
              </a:pathLst>
            </a:custGeom>
            <a:ln w="12699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" name="object 9"/>
            <p:cNvSpPr/>
            <p:nvPr/>
          </p:nvSpPr>
          <p:spPr>
            <a:xfrm>
              <a:off x="3348228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1621536" y="0"/>
                  </a:moveTo>
                  <a:lnTo>
                    <a:pt x="162153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621536" y="171450"/>
                  </a:lnTo>
                  <a:lnTo>
                    <a:pt x="1621536" y="228600"/>
                  </a:lnTo>
                  <a:lnTo>
                    <a:pt x="1735836" y="114300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8228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0" y="57150"/>
                  </a:moveTo>
                  <a:lnTo>
                    <a:pt x="1621536" y="57150"/>
                  </a:lnTo>
                  <a:lnTo>
                    <a:pt x="1621536" y="0"/>
                  </a:lnTo>
                  <a:lnTo>
                    <a:pt x="1735836" y="114300"/>
                  </a:lnTo>
                  <a:lnTo>
                    <a:pt x="1621536" y="228600"/>
                  </a:lnTo>
                  <a:lnTo>
                    <a:pt x="162153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93863" y="346082"/>
            <a:ext cx="1971633" cy="471091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2933" b="1" spc="-15" dirty="0">
                <a:solidFill>
                  <a:srgbClr val="211668"/>
                </a:solidFill>
                <a:latin typeface="Verdana"/>
                <a:cs typeface="Verdana"/>
              </a:rPr>
              <a:t>Решения</a:t>
            </a:r>
            <a:endParaRPr sz="2933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6378" y="3517459"/>
            <a:ext cx="4800092" cy="1340709"/>
          </a:xfrm>
          <a:prstGeom prst="rect">
            <a:avLst/>
          </a:prstGeom>
        </p:spPr>
        <p:txBody>
          <a:bodyPr vert="horz" wrap="square" lIns="0" tIns="57743" rIns="0" bIns="0" rtlCol="0">
            <a:spAutoFit/>
          </a:bodyPr>
          <a:lstStyle/>
          <a:p>
            <a:pPr marL="234701" marR="222594" algn="ctr">
              <a:lnSpc>
                <a:spcPts val="2537"/>
              </a:lnSpc>
              <a:spcBef>
                <a:spcPts val="455"/>
              </a:spcBef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приоритетные</a:t>
            </a:r>
            <a:r>
              <a:rPr sz="2347" spc="-176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направления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развития</a:t>
            </a:r>
            <a:r>
              <a:rPr sz="2347" spc="-103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обновления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содержания</a:t>
            </a:r>
            <a:r>
              <a:rPr sz="2347" spc="-8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и</a:t>
            </a:r>
            <a:r>
              <a:rPr sz="2347" spc="-103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технологий</a:t>
            </a:r>
            <a:endParaRPr sz="2347">
              <a:latin typeface="Verdana"/>
              <a:cs typeface="Verdana"/>
            </a:endParaRPr>
          </a:p>
          <a:p>
            <a:pPr algn="ctr">
              <a:lnSpc>
                <a:spcPts val="2493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дополнительного</a:t>
            </a:r>
            <a:r>
              <a:rPr sz="2347" spc="-205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образования</a:t>
            </a:r>
            <a:endParaRPr sz="2347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40793" y="1059112"/>
            <a:ext cx="8132403" cy="4835483"/>
            <a:chOff x="2000757" y="722122"/>
            <a:chExt cx="5544820" cy="329692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4419" y="897636"/>
              <a:ext cx="1559052" cy="15590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639" y="1135380"/>
              <a:ext cx="1281684" cy="10835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43827" y="728472"/>
              <a:ext cx="109855" cy="504825"/>
            </a:xfrm>
            <a:custGeom>
              <a:avLst/>
              <a:gdLst/>
              <a:ahLst/>
              <a:cxnLst/>
              <a:rect l="l" t="t" r="r" b="b"/>
              <a:pathLst>
                <a:path w="109854" h="504825">
                  <a:moveTo>
                    <a:pt x="82296" y="0"/>
                  </a:moveTo>
                  <a:lnTo>
                    <a:pt x="27432" y="0"/>
                  </a:lnTo>
                  <a:lnTo>
                    <a:pt x="27432" y="449579"/>
                  </a:lnTo>
                  <a:lnTo>
                    <a:pt x="0" y="449579"/>
                  </a:lnTo>
                  <a:lnTo>
                    <a:pt x="54863" y="504443"/>
                  </a:lnTo>
                  <a:lnTo>
                    <a:pt x="109727" y="449579"/>
                  </a:lnTo>
                  <a:lnTo>
                    <a:pt x="82296" y="44957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3827" y="728472"/>
              <a:ext cx="109855" cy="504825"/>
            </a:xfrm>
            <a:custGeom>
              <a:avLst/>
              <a:gdLst/>
              <a:ahLst/>
              <a:cxnLst/>
              <a:rect l="l" t="t" r="r" b="b"/>
              <a:pathLst>
                <a:path w="109854" h="504825">
                  <a:moveTo>
                    <a:pt x="82296" y="0"/>
                  </a:moveTo>
                  <a:lnTo>
                    <a:pt x="82296" y="449579"/>
                  </a:lnTo>
                  <a:lnTo>
                    <a:pt x="109727" y="449579"/>
                  </a:lnTo>
                  <a:lnTo>
                    <a:pt x="54863" y="504443"/>
                  </a:lnTo>
                  <a:lnTo>
                    <a:pt x="0" y="449579"/>
                  </a:lnTo>
                  <a:lnTo>
                    <a:pt x="27432" y="449579"/>
                  </a:lnTo>
                  <a:lnTo>
                    <a:pt x="27432" y="0"/>
                  </a:lnTo>
                  <a:lnTo>
                    <a:pt x="82296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4539" y="1965960"/>
              <a:ext cx="109855" cy="504825"/>
            </a:xfrm>
            <a:custGeom>
              <a:avLst/>
              <a:gdLst/>
              <a:ahLst/>
              <a:cxnLst/>
              <a:rect l="l" t="t" r="r" b="b"/>
              <a:pathLst>
                <a:path w="109855" h="504825">
                  <a:moveTo>
                    <a:pt x="82296" y="0"/>
                  </a:moveTo>
                  <a:lnTo>
                    <a:pt x="27432" y="0"/>
                  </a:lnTo>
                  <a:lnTo>
                    <a:pt x="27432" y="449579"/>
                  </a:lnTo>
                  <a:lnTo>
                    <a:pt x="0" y="449579"/>
                  </a:lnTo>
                  <a:lnTo>
                    <a:pt x="54864" y="504444"/>
                  </a:lnTo>
                  <a:lnTo>
                    <a:pt x="109728" y="449579"/>
                  </a:lnTo>
                  <a:lnTo>
                    <a:pt x="82296" y="44957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034539" y="1965960"/>
              <a:ext cx="109855" cy="504825"/>
            </a:xfrm>
            <a:custGeom>
              <a:avLst/>
              <a:gdLst/>
              <a:ahLst/>
              <a:cxnLst/>
              <a:rect l="l" t="t" r="r" b="b"/>
              <a:pathLst>
                <a:path w="109855" h="504825">
                  <a:moveTo>
                    <a:pt x="82296" y="0"/>
                  </a:moveTo>
                  <a:lnTo>
                    <a:pt x="82296" y="449579"/>
                  </a:lnTo>
                  <a:lnTo>
                    <a:pt x="109728" y="449579"/>
                  </a:lnTo>
                  <a:lnTo>
                    <a:pt x="54864" y="504444"/>
                  </a:lnTo>
                  <a:lnTo>
                    <a:pt x="0" y="449579"/>
                  </a:lnTo>
                  <a:lnTo>
                    <a:pt x="27432" y="449579"/>
                  </a:lnTo>
                  <a:lnTo>
                    <a:pt x="27432" y="0"/>
                  </a:lnTo>
                  <a:lnTo>
                    <a:pt x="82296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9736" y="1964436"/>
              <a:ext cx="109855" cy="502920"/>
            </a:xfrm>
            <a:custGeom>
              <a:avLst/>
              <a:gdLst/>
              <a:ahLst/>
              <a:cxnLst/>
              <a:rect l="l" t="t" r="r" b="b"/>
              <a:pathLst>
                <a:path w="109854" h="502919">
                  <a:moveTo>
                    <a:pt x="82296" y="0"/>
                  </a:moveTo>
                  <a:lnTo>
                    <a:pt x="27431" y="0"/>
                  </a:lnTo>
                  <a:lnTo>
                    <a:pt x="27431" y="448056"/>
                  </a:lnTo>
                  <a:lnTo>
                    <a:pt x="0" y="448056"/>
                  </a:lnTo>
                  <a:lnTo>
                    <a:pt x="54863" y="502919"/>
                  </a:lnTo>
                  <a:lnTo>
                    <a:pt x="109727" y="448056"/>
                  </a:lnTo>
                  <a:lnTo>
                    <a:pt x="82296" y="44805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269736" y="1964436"/>
              <a:ext cx="109855" cy="502920"/>
            </a:xfrm>
            <a:custGeom>
              <a:avLst/>
              <a:gdLst/>
              <a:ahLst/>
              <a:cxnLst/>
              <a:rect l="l" t="t" r="r" b="b"/>
              <a:pathLst>
                <a:path w="109854" h="502919">
                  <a:moveTo>
                    <a:pt x="82296" y="0"/>
                  </a:moveTo>
                  <a:lnTo>
                    <a:pt x="82296" y="448056"/>
                  </a:lnTo>
                  <a:lnTo>
                    <a:pt x="109727" y="448056"/>
                  </a:lnTo>
                  <a:lnTo>
                    <a:pt x="54863" y="502919"/>
                  </a:lnTo>
                  <a:lnTo>
                    <a:pt x="0" y="448056"/>
                  </a:lnTo>
                  <a:lnTo>
                    <a:pt x="27431" y="448056"/>
                  </a:lnTo>
                  <a:lnTo>
                    <a:pt x="27431" y="0"/>
                  </a:lnTo>
                  <a:lnTo>
                    <a:pt x="82296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07107" y="3553967"/>
              <a:ext cx="109855" cy="459105"/>
            </a:xfrm>
            <a:custGeom>
              <a:avLst/>
              <a:gdLst/>
              <a:ahLst/>
              <a:cxnLst/>
              <a:rect l="l" t="t" r="r" b="b"/>
              <a:pathLst>
                <a:path w="109855" h="459104">
                  <a:moveTo>
                    <a:pt x="82296" y="0"/>
                  </a:moveTo>
                  <a:lnTo>
                    <a:pt x="27431" y="0"/>
                  </a:lnTo>
                  <a:lnTo>
                    <a:pt x="27431" y="403859"/>
                  </a:lnTo>
                  <a:lnTo>
                    <a:pt x="0" y="403859"/>
                  </a:lnTo>
                  <a:lnTo>
                    <a:pt x="54864" y="458723"/>
                  </a:lnTo>
                  <a:lnTo>
                    <a:pt x="109728" y="403859"/>
                  </a:lnTo>
                  <a:lnTo>
                    <a:pt x="82296" y="40385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007107" y="3553967"/>
              <a:ext cx="109855" cy="459105"/>
            </a:xfrm>
            <a:custGeom>
              <a:avLst/>
              <a:gdLst/>
              <a:ahLst/>
              <a:cxnLst/>
              <a:rect l="l" t="t" r="r" b="b"/>
              <a:pathLst>
                <a:path w="109855" h="459104">
                  <a:moveTo>
                    <a:pt x="82296" y="0"/>
                  </a:moveTo>
                  <a:lnTo>
                    <a:pt x="82296" y="403859"/>
                  </a:lnTo>
                  <a:lnTo>
                    <a:pt x="109728" y="403859"/>
                  </a:lnTo>
                  <a:lnTo>
                    <a:pt x="54864" y="458723"/>
                  </a:lnTo>
                  <a:lnTo>
                    <a:pt x="0" y="403859"/>
                  </a:lnTo>
                  <a:lnTo>
                    <a:pt x="27431" y="403859"/>
                  </a:lnTo>
                  <a:lnTo>
                    <a:pt x="27431" y="0"/>
                  </a:lnTo>
                  <a:lnTo>
                    <a:pt x="82296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333743" y="3553967"/>
              <a:ext cx="109855" cy="459105"/>
            </a:xfrm>
            <a:custGeom>
              <a:avLst/>
              <a:gdLst/>
              <a:ahLst/>
              <a:cxnLst/>
              <a:rect l="l" t="t" r="r" b="b"/>
              <a:pathLst>
                <a:path w="109854" h="459104">
                  <a:moveTo>
                    <a:pt x="82295" y="0"/>
                  </a:moveTo>
                  <a:lnTo>
                    <a:pt x="27431" y="0"/>
                  </a:lnTo>
                  <a:lnTo>
                    <a:pt x="27431" y="403859"/>
                  </a:lnTo>
                  <a:lnTo>
                    <a:pt x="0" y="403859"/>
                  </a:lnTo>
                  <a:lnTo>
                    <a:pt x="54863" y="458723"/>
                  </a:lnTo>
                  <a:lnTo>
                    <a:pt x="109727" y="403859"/>
                  </a:lnTo>
                  <a:lnTo>
                    <a:pt x="82295" y="40385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333743" y="3553967"/>
              <a:ext cx="109855" cy="459105"/>
            </a:xfrm>
            <a:custGeom>
              <a:avLst/>
              <a:gdLst/>
              <a:ahLst/>
              <a:cxnLst/>
              <a:rect l="l" t="t" r="r" b="b"/>
              <a:pathLst>
                <a:path w="109854" h="459104">
                  <a:moveTo>
                    <a:pt x="82295" y="0"/>
                  </a:moveTo>
                  <a:lnTo>
                    <a:pt x="82295" y="403859"/>
                  </a:lnTo>
                  <a:lnTo>
                    <a:pt x="109727" y="403859"/>
                  </a:lnTo>
                  <a:lnTo>
                    <a:pt x="54863" y="458723"/>
                  </a:lnTo>
                  <a:lnTo>
                    <a:pt x="0" y="403859"/>
                  </a:lnTo>
                  <a:lnTo>
                    <a:pt x="27431" y="403859"/>
                  </a:lnTo>
                  <a:lnTo>
                    <a:pt x="27431" y="0"/>
                  </a:lnTo>
                  <a:lnTo>
                    <a:pt x="82295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30255" y="5805410"/>
            <a:ext cx="4865285" cy="1674134"/>
          </a:xfrm>
          <a:prstGeom prst="rect">
            <a:avLst/>
          </a:prstGeom>
        </p:spPr>
        <p:txBody>
          <a:bodyPr vert="horz" wrap="square" lIns="0" tIns="57743" rIns="0" bIns="0" rtlCol="0">
            <a:spAutoFit/>
          </a:bodyPr>
          <a:lstStyle/>
          <a:p>
            <a:pPr marL="355777" marR="343670" indent="102449" algn="ctr">
              <a:lnSpc>
                <a:spcPts val="2537"/>
              </a:lnSpc>
              <a:spcBef>
                <a:spcPts val="455"/>
              </a:spcBef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развитие</a:t>
            </a:r>
            <a:r>
              <a:rPr sz="2347" spc="-110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горизонтальных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связей</a:t>
            </a:r>
            <a:r>
              <a:rPr sz="2347" spc="-88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в</a:t>
            </a:r>
            <a:r>
              <a:rPr sz="2347" spc="-8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разных</a:t>
            </a:r>
            <a:r>
              <a:rPr sz="2347" spc="-5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областях,</a:t>
            </a:r>
            <a:endParaRPr sz="2347">
              <a:latin typeface="Verdana"/>
              <a:cs typeface="Verdana"/>
            </a:endParaRPr>
          </a:p>
          <a:p>
            <a:pPr algn="ctr">
              <a:lnSpc>
                <a:spcPts val="2354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конкурсы</a:t>
            </a:r>
            <a:r>
              <a:rPr sz="2347" spc="-5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и</a:t>
            </a:r>
            <a:r>
              <a:rPr sz="2347" spc="-5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выступления</a:t>
            </a:r>
            <a:r>
              <a:rPr sz="2347" spc="-2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–</a:t>
            </a:r>
            <a:r>
              <a:rPr sz="2347" spc="-88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37" dirty="0">
                <a:solidFill>
                  <a:srgbClr val="124262"/>
                </a:solidFill>
                <a:latin typeface="Verdana"/>
                <a:cs typeface="Verdana"/>
              </a:rPr>
              <a:t>как</a:t>
            </a:r>
            <a:endParaRPr sz="2347">
              <a:latin typeface="Verdana"/>
              <a:cs typeface="Verdana"/>
            </a:endParaRPr>
          </a:p>
          <a:p>
            <a:pPr marL="1863" algn="ctr">
              <a:lnSpc>
                <a:spcPts val="2537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вызов</a:t>
            </a:r>
            <a:r>
              <a:rPr sz="2347" spc="-73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привычному,</a:t>
            </a:r>
            <a:endParaRPr sz="2347">
              <a:latin typeface="Verdana"/>
              <a:cs typeface="Verdana"/>
            </a:endParaRPr>
          </a:p>
          <a:p>
            <a:pPr marL="12108" algn="ctr">
              <a:lnSpc>
                <a:spcPts val="2677"/>
              </a:lnSpc>
            </a:pPr>
            <a:r>
              <a:rPr sz="2347" dirty="0">
                <a:solidFill>
                  <a:srgbClr val="124262"/>
                </a:solidFill>
                <a:latin typeface="Verdana"/>
                <a:cs typeface="Verdana"/>
              </a:rPr>
              <a:t>методический</a:t>
            </a:r>
            <a:r>
              <a:rPr sz="2347" spc="-117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347" spc="-15" dirty="0">
                <a:solidFill>
                  <a:srgbClr val="124262"/>
                </a:solidFill>
                <a:latin typeface="Verdana"/>
                <a:cs typeface="Verdana"/>
              </a:rPr>
              <a:t>драйвер</a:t>
            </a:r>
            <a:endParaRPr sz="2347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4102" y="355583"/>
            <a:ext cx="2199809" cy="578363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pc="-15" dirty="0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7413" y="2886200"/>
            <a:ext cx="4543044" cy="4040337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18627" marR="7451" indent="4657" algn="ctr">
              <a:lnSpc>
                <a:spcPts val="2844"/>
              </a:lnSpc>
              <a:spcBef>
                <a:spcPts val="506"/>
              </a:spcBef>
              <a:tabLst>
                <a:tab pos="1857121" algn="l"/>
              </a:tabLst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создание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	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возможностей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для</a:t>
            </a:r>
            <a:r>
              <a:rPr sz="2640" spc="-2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различных</a:t>
            </a:r>
            <a:r>
              <a:rPr sz="2640" spc="-37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категорий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детей всеми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 участниками образовательных</a:t>
            </a:r>
            <a:endParaRPr sz="2640">
              <a:latin typeface="Verdana"/>
              <a:cs typeface="Verdana"/>
            </a:endParaRPr>
          </a:p>
          <a:p>
            <a:pPr marL="796308" marR="784200" indent="-931" algn="ctr">
              <a:lnSpc>
                <a:spcPts val="2844"/>
              </a:lnSpc>
              <a:spcBef>
                <a:spcPts val="29"/>
              </a:spcBef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отношений (применение индивидуальных</a:t>
            </a:r>
            <a:endParaRPr sz="2640">
              <a:latin typeface="Verdana"/>
              <a:cs typeface="Verdana"/>
            </a:endParaRPr>
          </a:p>
          <a:p>
            <a:pPr marL="1863" algn="ctr">
              <a:lnSpc>
                <a:spcPts val="2661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образовательных</a:t>
            </a:r>
            <a:endParaRPr sz="2640">
              <a:latin typeface="Verdana"/>
              <a:cs typeface="Verdana"/>
            </a:endParaRPr>
          </a:p>
          <a:p>
            <a:pPr marL="2794" algn="ctr">
              <a:lnSpc>
                <a:spcPts val="2853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маршрутов,</a:t>
            </a:r>
            <a:endParaRPr sz="2640">
              <a:latin typeface="Verdana"/>
              <a:cs typeface="Verdana"/>
            </a:endParaRPr>
          </a:p>
          <a:p>
            <a:pPr marL="326905" marR="312935" algn="ctr">
              <a:lnSpc>
                <a:spcPts val="2844"/>
              </a:lnSpc>
              <a:spcBef>
                <a:spcPts val="205"/>
              </a:spcBef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дистанционная</a:t>
            </a:r>
            <a:r>
              <a:rPr sz="2640" spc="-5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29" dirty="0">
                <a:solidFill>
                  <a:srgbClr val="124262"/>
                </a:solidFill>
                <a:latin typeface="Verdana"/>
                <a:cs typeface="Verdana"/>
              </a:rPr>
              <a:t>форма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освоения</a:t>
            </a:r>
            <a:r>
              <a:rPr sz="2640" spc="-2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ДООП)</a:t>
            </a:r>
            <a:endParaRPr sz="264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9751" y="428786"/>
            <a:ext cx="6664621" cy="1892469"/>
            <a:chOff x="1747773" y="292354"/>
            <a:chExt cx="4544060" cy="1290320"/>
          </a:xfrm>
        </p:grpSpPr>
        <p:sp>
          <p:nvSpPr>
            <p:cNvPr id="5" name="object 5"/>
            <p:cNvSpPr/>
            <p:nvPr/>
          </p:nvSpPr>
          <p:spPr>
            <a:xfrm>
              <a:off x="1754123" y="883920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80" h="647700">
                  <a:moveTo>
                    <a:pt x="108584" y="0"/>
                  </a:moveTo>
                  <a:lnTo>
                    <a:pt x="36194" y="0"/>
                  </a:lnTo>
                  <a:lnTo>
                    <a:pt x="36194" y="575309"/>
                  </a:lnTo>
                  <a:lnTo>
                    <a:pt x="0" y="575309"/>
                  </a:lnTo>
                  <a:lnTo>
                    <a:pt x="72389" y="647700"/>
                  </a:lnTo>
                  <a:lnTo>
                    <a:pt x="144780" y="575309"/>
                  </a:lnTo>
                  <a:lnTo>
                    <a:pt x="108584" y="575309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1754123" y="883920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80" h="647700">
                  <a:moveTo>
                    <a:pt x="108584" y="0"/>
                  </a:moveTo>
                  <a:lnTo>
                    <a:pt x="108584" y="575309"/>
                  </a:lnTo>
                  <a:lnTo>
                    <a:pt x="144780" y="575309"/>
                  </a:lnTo>
                  <a:lnTo>
                    <a:pt x="72389" y="647700"/>
                  </a:lnTo>
                  <a:lnTo>
                    <a:pt x="0" y="575309"/>
                  </a:lnTo>
                  <a:lnTo>
                    <a:pt x="36194" y="575309"/>
                  </a:lnTo>
                  <a:lnTo>
                    <a:pt x="36194" y="0"/>
                  </a:lnTo>
                  <a:lnTo>
                    <a:pt x="108584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6140195" y="928116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108584" y="0"/>
                  </a:moveTo>
                  <a:lnTo>
                    <a:pt x="36194" y="0"/>
                  </a:lnTo>
                  <a:lnTo>
                    <a:pt x="36194" y="575310"/>
                  </a:lnTo>
                  <a:lnTo>
                    <a:pt x="0" y="575310"/>
                  </a:lnTo>
                  <a:lnTo>
                    <a:pt x="72389" y="647700"/>
                  </a:lnTo>
                  <a:lnTo>
                    <a:pt x="144779" y="575310"/>
                  </a:lnTo>
                  <a:lnTo>
                    <a:pt x="108584" y="575310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6140195" y="928116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108584" y="0"/>
                  </a:moveTo>
                  <a:lnTo>
                    <a:pt x="108584" y="575310"/>
                  </a:lnTo>
                  <a:lnTo>
                    <a:pt x="144779" y="575310"/>
                  </a:lnTo>
                  <a:lnTo>
                    <a:pt x="72389" y="647700"/>
                  </a:lnTo>
                  <a:lnTo>
                    <a:pt x="0" y="575310"/>
                  </a:lnTo>
                  <a:lnTo>
                    <a:pt x="36194" y="575310"/>
                  </a:lnTo>
                  <a:lnTo>
                    <a:pt x="36194" y="0"/>
                  </a:lnTo>
                  <a:lnTo>
                    <a:pt x="108584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" name="object 9"/>
            <p:cNvSpPr/>
            <p:nvPr/>
          </p:nvSpPr>
          <p:spPr>
            <a:xfrm>
              <a:off x="3348227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1621536" y="0"/>
                  </a:moveTo>
                  <a:lnTo>
                    <a:pt x="162153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621536" y="171450"/>
                  </a:lnTo>
                  <a:lnTo>
                    <a:pt x="1621536" y="228600"/>
                  </a:lnTo>
                  <a:lnTo>
                    <a:pt x="1735836" y="114300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8227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0" y="57150"/>
                  </a:moveTo>
                  <a:lnTo>
                    <a:pt x="1621536" y="57150"/>
                  </a:lnTo>
                  <a:lnTo>
                    <a:pt x="1621536" y="0"/>
                  </a:lnTo>
                  <a:lnTo>
                    <a:pt x="1735836" y="114300"/>
                  </a:lnTo>
                  <a:lnTo>
                    <a:pt x="1621536" y="228600"/>
                  </a:lnTo>
                  <a:lnTo>
                    <a:pt x="162153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93863" y="346082"/>
            <a:ext cx="1971633" cy="471091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2933" b="1" spc="-15" dirty="0">
                <a:solidFill>
                  <a:schemeClr val="bg1"/>
                </a:solidFill>
                <a:latin typeface="Verdana"/>
                <a:cs typeface="Verdana"/>
              </a:rPr>
              <a:t>Решения</a:t>
            </a:r>
            <a:endParaRPr sz="2933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186" y="2926436"/>
            <a:ext cx="3808222" cy="2604046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686408" marR="674301" algn="ctr">
              <a:lnSpc>
                <a:spcPts val="2844"/>
              </a:lnSpc>
              <a:spcBef>
                <a:spcPts val="506"/>
              </a:spcBef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ограниченная доступность</a:t>
            </a:r>
            <a:endParaRPr sz="2640">
              <a:latin typeface="Verdana"/>
              <a:cs typeface="Verdana"/>
            </a:endParaRPr>
          </a:p>
          <a:p>
            <a:pPr marL="1863" algn="ctr">
              <a:lnSpc>
                <a:spcPts val="2655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инфраструктуры</a:t>
            </a:r>
            <a:endParaRPr sz="2640">
              <a:latin typeface="Verdana"/>
              <a:cs typeface="Verdana"/>
            </a:endParaRPr>
          </a:p>
          <a:p>
            <a:pPr marL="931" algn="ctr">
              <a:lnSpc>
                <a:spcPts val="2853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дополнительного</a:t>
            </a:r>
            <a:endParaRPr sz="2640">
              <a:latin typeface="Verdana"/>
              <a:cs typeface="Verdana"/>
            </a:endParaRPr>
          </a:p>
          <a:p>
            <a:pPr marL="18627" marR="7451" indent="404208">
              <a:lnSpc>
                <a:spcPts val="2844"/>
              </a:lnSpc>
              <a:spcBef>
                <a:spcPts val="213"/>
              </a:spcBef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образования</a:t>
            </a:r>
            <a:r>
              <a:rPr sz="2640" spc="-22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37" dirty="0">
                <a:solidFill>
                  <a:srgbClr val="124262"/>
                </a:solidFill>
                <a:latin typeface="Verdana"/>
                <a:cs typeface="Verdana"/>
              </a:rPr>
              <a:t>для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различных</a:t>
            </a:r>
            <a:r>
              <a:rPr sz="2640" spc="-29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категорий</a:t>
            </a:r>
            <a:endParaRPr sz="2640">
              <a:latin typeface="Verdana"/>
              <a:cs typeface="Verdana"/>
            </a:endParaRPr>
          </a:p>
          <a:p>
            <a:pPr marL="1411002">
              <a:lnSpc>
                <a:spcPts val="2816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детей</a:t>
            </a:r>
            <a:endParaRPr sz="264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4102" y="355583"/>
            <a:ext cx="2199809" cy="578363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pc="-15" dirty="0"/>
              <a:t>Проблема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69751" y="428786"/>
            <a:ext cx="9528471" cy="6966373"/>
            <a:chOff x="1747773" y="292354"/>
            <a:chExt cx="6496685" cy="4749800"/>
          </a:xfrm>
        </p:grpSpPr>
        <p:sp>
          <p:nvSpPr>
            <p:cNvPr id="5" name="object 5"/>
            <p:cNvSpPr/>
            <p:nvPr/>
          </p:nvSpPr>
          <p:spPr>
            <a:xfrm>
              <a:off x="1754123" y="883920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80" h="647700">
                  <a:moveTo>
                    <a:pt x="108584" y="0"/>
                  </a:moveTo>
                  <a:lnTo>
                    <a:pt x="36194" y="0"/>
                  </a:lnTo>
                  <a:lnTo>
                    <a:pt x="36194" y="575309"/>
                  </a:lnTo>
                  <a:lnTo>
                    <a:pt x="0" y="575309"/>
                  </a:lnTo>
                  <a:lnTo>
                    <a:pt x="72389" y="647700"/>
                  </a:lnTo>
                  <a:lnTo>
                    <a:pt x="144780" y="575309"/>
                  </a:lnTo>
                  <a:lnTo>
                    <a:pt x="108584" y="575309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1754123" y="883920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80" h="647700">
                  <a:moveTo>
                    <a:pt x="108584" y="0"/>
                  </a:moveTo>
                  <a:lnTo>
                    <a:pt x="108584" y="575309"/>
                  </a:lnTo>
                  <a:lnTo>
                    <a:pt x="144780" y="575309"/>
                  </a:lnTo>
                  <a:lnTo>
                    <a:pt x="72389" y="647700"/>
                  </a:lnTo>
                  <a:lnTo>
                    <a:pt x="0" y="575309"/>
                  </a:lnTo>
                  <a:lnTo>
                    <a:pt x="36194" y="575309"/>
                  </a:lnTo>
                  <a:lnTo>
                    <a:pt x="36194" y="0"/>
                  </a:lnTo>
                  <a:lnTo>
                    <a:pt x="108584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6140195" y="928116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108584" y="0"/>
                  </a:moveTo>
                  <a:lnTo>
                    <a:pt x="36194" y="0"/>
                  </a:lnTo>
                  <a:lnTo>
                    <a:pt x="36194" y="575310"/>
                  </a:lnTo>
                  <a:lnTo>
                    <a:pt x="0" y="575310"/>
                  </a:lnTo>
                  <a:lnTo>
                    <a:pt x="72389" y="647700"/>
                  </a:lnTo>
                  <a:lnTo>
                    <a:pt x="144779" y="575310"/>
                  </a:lnTo>
                  <a:lnTo>
                    <a:pt x="108584" y="575310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6140195" y="928116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108584" y="0"/>
                  </a:moveTo>
                  <a:lnTo>
                    <a:pt x="108584" y="575310"/>
                  </a:lnTo>
                  <a:lnTo>
                    <a:pt x="144779" y="575310"/>
                  </a:lnTo>
                  <a:lnTo>
                    <a:pt x="72389" y="647700"/>
                  </a:lnTo>
                  <a:lnTo>
                    <a:pt x="0" y="575310"/>
                  </a:lnTo>
                  <a:lnTo>
                    <a:pt x="36194" y="575310"/>
                  </a:lnTo>
                  <a:lnTo>
                    <a:pt x="36194" y="0"/>
                  </a:lnTo>
                  <a:lnTo>
                    <a:pt x="108584" y="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9" name="object 9"/>
            <p:cNvSpPr/>
            <p:nvPr/>
          </p:nvSpPr>
          <p:spPr>
            <a:xfrm>
              <a:off x="3348227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1621536" y="0"/>
                  </a:moveTo>
                  <a:lnTo>
                    <a:pt x="162153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1621536" y="171450"/>
                  </a:lnTo>
                  <a:lnTo>
                    <a:pt x="1621536" y="228600"/>
                  </a:lnTo>
                  <a:lnTo>
                    <a:pt x="1735836" y="114300"/>
                  </a:lnTo>
                  <a:lnTo>
                    <a:pt x="16215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8227" y="298704"/>
              <a:ext cx="1736089" cy="228600"/>
            </a:xfrm>
            <a:custGeom>
              <a:avLst/>
              <a:gdLst/>
              <a:ahLst/>
              <a:cxnLst/>
              <a:rect l="l" t="t" r="r" b="b"/>
              <a:pathLst>
                <a:path w="1736089" h="228600">
                  <a:moveTo>
                    <a:pt x="0" y="57150"/>
                  </a:moveTo>
                  <a:lnTo>
                    <a:pt x="1621536" y="57150"/>
                  </a:lnTo>
                  <a:lnTo>
                    <a:pt x="1621536" y="0"/>
                  </a:lnTo>
                  <a:lnTo>
                    <a:pt x="1735836" y="114300"/>
                  </a:lnTo>
                  <a:lnTo>
                    <a:pt x="1621536" y="228600"/>
                  </a:lnTo>
                  <a:lnTo>
                    <a:pt x="162153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226B87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9" y="1530095"/>
              <a:ext cx="3763517" cy="3512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72000" y="3171443"/>
              <a:ext cx="802005" cy="100965"/>
            </a:xfrm>
            <a:custGeom>
              <a:avLst/>
              <a:gdLst/>
              <a:ahLst/>
              <a:cxnLst/>
              <a:rect l="l" t="t" r="r" b="b"/>
              <a:pathLst>
                <a:path w="802004" h="100964">
                  <a:moveTo>
                    <a:pt x="80162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801624" y="100583"/>
                  </a:lnTo>
                  <a:lnTo>
                    <a:pt x="801624" y="0"/>
                  </a:lnTo>
                  <a:close/>
                </a:path>
              </a:pathLst>
            </a:custGeom>
            <a:solidFill>
              <a:srgbClr val="C7418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3171443"/>
              <a:ext cx="802005" cy="100965"/>
            </a:xfrm>
            <a:custGeom>
              <a:avLst/>
              <a:gdLst/>
              <a:ahLst/>
              <a:cxnLst/>
              <a:rect l="l" t="t" r="r" b="b"/>
              <a:pathLst>
                <a:path w="802004" h="100964">
                  <a:moveTo>
                    <a:pt x="0" y="100583"/>
                  </a:moveTo>
                  <a:lnTo>
                    <a:pt x="801624" y="100583"/>
                  </a:lnTo>
                  <a:lnTo>
                    <a:pt x="801624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12700">
              <a:solidFill>
                <a:srgbClr val="C13E88"/>
              </a:solidFill>
            </a:ln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93863" y="346082"/>
            <a:ext cx="1971633" cy="471091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2933" b="1" spc="-15" dirty="0">
                <a:solidFill>
                  <a:srgbClr val="211668"/>
                </a:solidFill>
                <a:latin typeface="Verdana"/>
                <a:cs typeface="Verdana"/>
              </a:rPr>
              <a:t>Решения</a:t>
            </a:r>
            <a:endParaRPr sz="2933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5170" y="2926435"/>
            <a:ext cx="3049184" cy="3694088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145291" marR="138772" algn="ctr">
              <a:lnSpc>
                <a:spcPts val="2844"/>
              </a:lnSpc>
              <a:spcBef>
                <a:spcPts val="506"/>
              </a:spcBef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неэффективное использование потенциала</a:t>
            </a:r>
            <a:endParaRPr sz="2640">
              <a:latin typeface="Verdana"/>
              <a:cs typeface="Verdana"/>
            </a:endParaRPr>
          </a:p>
          <a:p>
            <a:pPr algn="ctr">
              <a:lnSpc>
                <a:spcPts val="2661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дополнительного</a:t>
            </a:r>
            <a:endParaRPr sz="2640">
              <a:latin typeface="Verdana"/>
              <a:cs typeface="Verdana"/>
            </a:endParaRPr>
          </a:p>
          <a:p>
            <a:pPr marL="65195" marR="57744" indent="2794" algn="ctr">
              <a:lnSpc>
                <a:spcPts val="2844"/>
              </a:lnSpc>
              <a:spcBef>
                <a:spcPts val="213"/>
              </a:spcBef>
            </a:pP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образования</a:t>
            </a:r>
            <a:r>
              <a:rPr sz="2640" spc="-22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73" dirty="0">
                <a:solidFill>
                  <a:srgbClr val="124262"/>
                </a:solidFill>
                <a:latin typeface="Verdana"/>
                <a:cs typeface="Verdana"/>
              </a:rPr>
              <a:t>в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формировании</a:t>
            </a:r>
            <a:r>
              <a:rPr sz="2640" spc="-51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73" dirty="0">
                <a:solidFill>
                  <a:srgbClr val="124262"/>
                </a:solidFill>
                <a:latin typeface="Verdana"/>
                <a:cs typeface="Verdana"/>
              </a:rPr>
              <a:t>у </a:t>
            </a: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обучающихся</a:t>
            </a:r>
            <a:endParaRPr sz="2640">
              <a:latin typeface="Verdana"/>
              <a:cs typeface="Verdana"/>
            </a:endParaRPr>
          </a:p>
          <a:p>
            <a:pPr marL="36323" marR="27009" algn="ctr">
              <a:lnSpc>
                <a:spcPts val="2860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функциональной </a:t>
            </a:r>
            <a:r>
              <a:rPr sz="2640" dirty="0">
                <a:solidFill>
                  <a:srgbClr val="124262"/>
                </a:solidFill>
                <a:latin typeface="Verdana"/>
                <a:cs typeface="Verdana"/>
              </a:rPr>
              <a:t>грамотности</a:t>
            </a:r>
            <a:r>
              <a:rPr sz="2640" spc="-66" dirty="0">
                <a:solidFill>
                  <a:srgbClr val="124262"/>
                </a:solidFill>
                <a:latin typeface="Verdana"/>
                <a:cs typeface="Verdana"/>
              </a:rPr>
              <a:t> </a:t>
            </a:r>
            <a:r>
              <a:rPr sz="2640" spc="-73" dirty="0">
                <a:solidFill>
                  <a:srgbClr val="124262"/>
                </a:solidFill>
                <a:latin typeface="Verdana"/>
                <a:cs typeface="Verdana"/>
              </a:rPr>
              <a:t>и</a:t>
            </a:r>
            <a:endParaRPr sz="2640">
              <a:latin typeface="Verdana"/>
              <a:cs typeface="Verdana"/>
            </a:endParaRPr>
          </a:p>
          <a:p>
            <a:pPr algn="ctr">
              <a:lnSpc>
                <a:spcPts val="2801"/>
              </a:lnSpc>
            </a:pPr>
            <a:r>
              <a:rPr sz="2640" spc="-15" dirty="0">
                <a:solidFill>
                  <a:srgbClr val="124262"/>
                </a:solidFill>
                <a:latin typeface="Verdana"/>
                <a:cs typeface="Verdana"/>
              </a:rPr>
              <a:t>компетентностей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8738" y="4607306"/>
            <a:ext cx="942509" cy="19930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173" spc="-15" dirty="0">
                <a:solidFill>
                  <a:srgbClr val="FFFFFF"/>
                </a:solidFill>
                <a:latin typeface="Calibri"/>
                <a:cs typeface="Calibri"/>
              </a:rPr>
              <a:t>ФИНАНСОВАЯ</a:t>
            </a:r>
            <a:endParaRPr sz="117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637" y="303242"/>
            <a:ext cx="10689844" cy="131234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8627" marR="7451" algn="ctr">
              <a:lnSpc>
                <a:spcPts val="3168"/>
              </a:lnSpc>
              <a:spcBef>
                <a:spcPts val="550"/>
              </a:spcBef>
            </a:pPr>
            <a:r>
              <a:rPr dirty="0">
                <a:solidFill>
                  <a:schemeClr val="bg1"/>
                </a:solidFill>
              </a:rPr>
              <a:t>Функциональная</a:t>
            </a:r>
            <a:r>
              <a:rPr spc="-73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грамотность</a:t>
            </a:r>
            <a:r>
              <a:rPr spc="-73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через</a:t>
            </a:r>
            <a:r>
              <a:rPr spc="-73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реализацию </a:t>
            </a:r>
            <a:r>
              <a:rPr dirty="0">
                <a:solidFill>
                  <a:schemeClr val="bg1"/>
                </a:solidFill>
              </a:rPr>
              <a:t>ДООП</a:t>
            </a:r>
            <a:r>
              <a:rPr spc="-7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соц.-</a:t>
            </a:r>
            <a:r>
              <a:rPr dirty="0">
                <a:solidFill>
                  <a:schemeClr val="bg1"/>
                </a:solidFill>
              </a:rPr>
              <a:t>гум. </a:t>
            </a:r>
            <a:r>
              <a:rPr spc="-15" dirty="0">
                <a:solidFill>
                  <a:schemeClr val="bg1"/>
                </a:solidFill>
              </a:rPr>
              <a:t>направленности</a:t>
            </a:r>
          </a:p>
          <a:p>
            <a:pPr marL="2794" algn="ctr">
              <a:lnSpc>
                <a:spcPts val="3124"/>
              </a:lnSpc>
            </a:pPr>
            <a:r>
              <a:rPr dirty="0">
                <a:solidFill>
                  <a:schemeClr val="bg1"/>
                </a:solidFill>
              </a:rPr>
              <a:t>в</a:t>
            </a:r>
            <a:r>
              <a:rPr spc="-51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воспитательном</a:t>
            </a:r>
            <a:r>
              <a:rPr spc="-66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аспекте</a:t>
            </a:r>
          </a:p>
        </p:txBody>
      </p:sp>
      <p:sp>
        <p:nvSpPr>
          <p:cNvPr id="3" name="object 3"/>
          <p:cNvSpPr/>
          <p:nvPr/>
        </p:nvSpPr>
        <p:spPr>
          <a:xfrm>
            <a:off x="6351" y="1951329"/>
            <a:ext cx="5380313" cy="5523738"/>
          </a:xfrm>
          <a:custGeom>
            <a:avLst/>
            <a:gdLst/>
            <a:ahLst/>
            <a:cxnLst/>
            <a:rect l="l" t="t" r="r" b="b"/>
            <a:pathLst>
              <a:path w="3668395" h="3766185">
                <a:moveTo>
                  <a:pt x="3668268" y="3114294"/>
                </a:moveTo>
                <a:lnTo>
                  <a:pt x="3658031" y="3063583"/>
                </a:lnTo>
                <a:lnTo>
                  <a:pt x="3630117" y="3022168"/>
                </a:lnTo>
                <a:lnTo>
                  <a:pt x="3588702" y="2994241"/>
                </a:lnTo>
                <a:lnTo>
                  <a:pt x="3537966" y="2983992"/>
                </a:lnTo>
                <a:lnTo>
                  <a:pt x="130302" y="2983992"/>
                </a:lnTo>
                <a:lnTo>
                  <a:pt x="79578" y="2994241"/>
                </a:lnTo>
                <a:lnTo>
                  <a:pt x="38163" y="3022168"/>
                </a:lnTo>
                <a:lnTo>
                  <a:pt x="10236" y="3063583"/>
                </a:lnTo>
                <a:lnTo>
                  <a:pt x="0" y="3114294"/>
                </a:lnTo>
                <a:lnTo>
                  <a:pt x="0" y="3635502"/>
                </a:lnTo>
                <a:lnTo>
                  <a:pt x="10236" y="3686225"/>
                </a:lnTo>
                <a:lnTo>
                  <a:pt x="38163" y="3727640"/>
                </a:lnTo>
                <a:lnTo>
                  <a:pt x="79578" y="3755567"/>
                </a:lnTo>
                <a:lnTo>
                  <a:pt x="130302" y="3765816"/>
                </a:lnTo>
                <a:lnTo>
                  <a:pt x="3537966" y="3765816"/>
                </a:lnTo>
                <a:lnTo>
                  <a:pt x="3588702" y="3755567"/>
                </a:lnTo>
                <a:lnTo>
                  <a:pt x="3630117" y="3727640"/>
                </a:lnTo>
                <a:lnTo>
                  <a:pt x="3658031" y="3686225"/>
                </a:lnTo>
                <a:lnTo>
                  <a:pt x="3668268" y="3635502"/>
                </a:lnTo>
                <a:lnTo>
                  <a:pt x="3668268" y="3114294"/>
                </a:lnTo>
                <a:close/>
              </a:path>
              <a:path w="3668395" h="3766185">
                <a:moveTo>
                  <a:pt x="3668268" y="2198370"/>
                </a:moveTo>
                <a:lnTo>
                  <a:pt x="3658031" y="2147633"/>
                </a:lnTo>
                <a:lnTo>
                  <a:pt x="3630117" y="2106218"/>
                </a:lnTo>
                <a:lnTo>
                  <a:pt x="3588702" y="2078304"/>
                </a:lnTo>
                <a:lnTo>
                  <a:pt x="3537966" y="2068068"/>
                </a:lnTo>
                <a:lnTo>
                  <a:pt x="130302" y="2068068"/>
                </a:lnTo>
                <a:lnTo>
                  <a:pt x="79578" y="2078304"/>
                </a:lnTo>
                <a:lnTo>
                  <a:pt x="38163" y="2106218"/>
                </a:lnTo>
                <a:lnTo>
                  <a:pt x="10236" y="2147633"/>
                </a:lnTo>
                <a:lnTo>
                  <a:pt x="0" y="2198370"/>
                </a:lnTo>
                <a:lnTo>
                  <a:pt x="0" y="2719578"/>
                </a:lnTo>
                <a:lnTo>
                  <a:pt x="10236" y="2770301"/>
                </a:lnTo>
                <a:lnTo>
                  <a:pt x="38163" y="2811716"/>
                </a:lnTo>
                <a:lnTo>
                  <a:pt x="79578" y="2839643"/>
                </a:lnTo>
                <a:lnTo>
                  <a:pt x="130302" y="2849880"/>
                </a:lnTo>
                <a:lnTo>
                  <a:pt x="3537966" y="2849880"/>
                </a:lnTo>
                <a:lnTo>
                  <a:pt x="3588702" y="2839643"/>
                </a:lnTo>
                <a:lnTo>
                  <a:pt x="3630117" y="2811716"/>
                </a:lnTo>
                <a:lnTo>
                  <a:pt x="3658031" y="2770301"/>
                </a:lnTo>
                <a:lnTo>
                  <a:pt x="3668268" y="2719578"/>
                </a:lnTo>
                <a:lnTo>
                  <a:pt x="3668268" y="2198370"/>
                </a:lnTo>
                <a:close/>
              </a:path>
              <a:path w="3668395" h="3766185">
                <a:moveTo>
                  <a:pt x="3668268" y="1179576"/>
                </a:moveTo>
                <a:lnTo>
                  <a:pt x="3660571" y="1131900"/>
                </a:lnTo>
                <a:lnTo>
                  <a:pt x="3639147" y="1090485"/>
                </a:lnTo>
                <a:lnTo>
                  <a:pt x="3606482" y="1057821"/>
                </a:lnTo>
                <a:lnTo>
                  <a:pt x="3565067" y="1036396"/>
                </a:lnTo>
                <a:lnTo>
                  <a:pt x="3517392" y="1028700"/>
                </a:lnTo>
                <a:lnTo>
                  <a:pt x="150876" y="1028700"/>
                </a:lnTo>
                <a:lnTo>
                  <a:pt x="103187" y="1036396"/>
                </a:lnTo>
                <a:lnTo>
                  <a:pt x="61760" y="1057821"/>
                </a:lnTo>
                <a:lnTo>
                  <a:pt x="29108" y="1090485"/>
                </a:lnTo>
                <a:lnTo>
                  <a:pt x="7683" y="1131900"/>
                </a:lnTo>
                <a:lnTo>
                  <a:pt x="0" y="1179576"/>
                </a:lnTo>
                <a:lnTo>
                  <a:pt x="0" y="1783080"/>
                </a:lnTo>
                <a:lnTo>
                  <a:pt x="7683" y="1830768"/>
                </a:lnTo>
                <a:lnTo>
                  <a:pt x="29108" y="1872183"/>
                </a:lnTo>
                <a:lnTo>
                  <a:pt x="61760" y="1904847"/>
                </a:lnTo>
                <a:lnTo>
                  <a:pt x="103187" y="1926272"/>
                </a:lnTo>
                <a:lnTo>
                  <a:pt x="150876" y="1933956"/>
                </a:lnTo>
                <a:lnTo>
                  <a:pt x="3517392" y="1933956"/>
                </a:lnTo>
                <a:lnTo>
                  <a:pt x="3565067" y="1926272"/>
                </a:lnTo>
                <a:lnTo>
                  <a:pt x="3606482" y="1904847"/>
                </a:lnTo>
                <a:lnTo>
                  <a:pt x="3639147" y="1872183"/>
                </a:lnTo>
                <a:lnTo>
                  <a:pt x="3660571" y="1830768"/>
                </a:lnTo>
                <a:lnTo>
                  <a:pt x="3668268" y="1783080"/>
                </a:lnTo>
                <a:lnTo>
                  <a:pt x="3668268" y="1179576"/>
                </a:lnTo>
                <a:close/>
              </a:path>
              <a:path w="3668395" h="3766185">
                <a:moveTo>
                  <a:pt x="3668268" y="137922"/>
                </a:moveTo>
                <a:lnTo>
                  <a:pt x="3661232" y="94322"/>
                </a:lnTo>
                <a:lnTo>
                  <a:pt x="3641661" y="56464"/>
                </a:lnTo>
                <a:lnTo>
                  <a:pt x="3611803" y="26606"/>
                </a:lnTo>
                <a:lnTo>
                  <a:pt x="3573945" y="7035"/>
                </a:lnTo>
                <a:lnTo>
                  <a:pt x="3530346" y="0"/>
                </a:lnTo>
                <a:lnTo>
                  <a:pt x="137922" y="0"/>
                </a:lnTo>
                <a:lnTo>
                  <a:pt x="94322" y="7035"/>
                </a:lnTo>
                <a:lnTo>
                  <a:pt x="56464" y="26606"/>
                </a:lnTo>
                <a:lnTo>
                  <a:pt x="26606" y="56464"/>
                </a:lnTo>
                <a:lnTo>
                  <a:pt x="7023" y="94322"/>
                </a:lnTo>
                <a:lnTo>
                  <a:pt x="0" y="137922"/>
                </a:lnTo>
                <a:lnTo>
                  <a:pt x="0" y="689610"/>
                </a:lnTo>
                <a:lnTo>
                  <a:pt x="7023" y="733221"/>
                </a:lnTo>
                <a:lnTo>
                  <a:pt x="26606" y="771080"/>
                </a:lnTo>
                <a:lnTo>
                  <a:pt x="56464" y="800938"/>
                </a:lnTo>
                <a:lnTo>
                  <a:pt x="94322" y="820508"/>
                </a:lnTo>
                <a:lnTo>
                  <a:pt x="137922" y="827532"/>
                </a:lnTo>
                <a:lnTo>
                  <a:pt x="3530346" y="827532"/>
                </a:lnTo>
                <a:lnTo>
                  <a:pt x="3573945" y="820508"/>
                </a:lnTo>
                <a:lnTo>
                  <a:pt x="3611803" y="800938"/>
                </a:lnTo>
                <a:lnTo>
                  <a:pt x="3641661" y="771080"/>
                </a:lnTo>
                <a:lnTo>
                  <a:pt x="3661232" y="733221"/>
                </a:lnTo>
                <a:lnTo>
                  <a:pt x="3668268" y="689610"/>
                </a:lnTo>
                <a:lnTo>
                  <a:pt x="3668268" y="137922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" y="2544776"/>
            <a:ext cx="5380314" cy="4501980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algn="ctr">
              <a:spcBef>
                <a:spcPts val="139"/>
              </a:spcBef>
            </a:pPr>
            <a:r>
              <a:rPr dirty="0"/>
              <a:t>Базовое</a:t>
            </a:r>
            <a:r>
              <a:rPr spc="-125" dirty="0"/>
              <a:t> </a:t>
            </a:r>
            <a:r>
              <a:rPr dirty="0"/>
              <a:t>образование</a:t>
            </a:r>
            <a:r>
              <a:rPr spc="-88" dirty="0"/>
              <a:t> </a:t>
            </a:r>
            <a:r>
              <a:rPr spc="-15" dirty="0"/>
              <a:t>личности</a:t>
            </a:r>
          </a:p>
          <a:p>
            <a:pPr>
              <a:lnSpc>
                <a:spcPct val="100000"/>
              </a:lnSpc>
            </a:pPr>
            <a:endParaRPr sz="2787" dirty="0"/>
          </a:p>
          <a:p>
            <a:pPr marL="1126008" marR="1114831" algn="ctr">
              <a:spcBef>
                <a:spcPts val="2441"/>
              </a:spcBef>
            </a:pPr>
            <a:r>
              <a:rPr sz="2053" dirty="0"/>
              <a:t>Готовность</a:t>
            </a:r>
            <a:r>
              <a:rPr sz="2053" spc="-88" dirty="0"/>
              <a:t> </a:t>
            </a:r>
            <a:r>
              <a:rPr sz="2053" spc="-15" dirty="0"/>
              <a:t>успешно взаимодействовать</a:t>
            </a:r>
            <a:endParaRPr sz="2053" dirty="0"/>
          </a:p>
          <a:p>
            <a:pPr algn="ctr">
              <a:lnSpc>
                <a:spcPts val="2457"/>
              </a:lnSpc>
              <a:spcBef>
                <a:spcPts val="7"/>
              </a:spcBef>
            </a:pPr>
            <a:r>
              <a:rPr sz="2053" dirty="0"/>
              <a:t>с</a:t>
            </a:r>
            <a:r>
              <a:rPr sz="2053" spc="-37" dirty="0"/>
              <a:t> </a:t>
            </a:r>
            <a:r>
              <a:rPr sz="2053" dirty="0"/>
              <a:t>изменяющимся</a:t>
            </a:r>
            <a:r>
              <a:rPr sz="2053" spc="-44" dirty="0"/>
              <a:t> </a:t>
            </a:r>
            <a:r>
              <a:rPr sz="2053" spc="-15" dirty="0"/>
              <a:t>окружающим</a:t>
            </a:r>
            <a:endParaRPr sz="2053" dirty="0"/>
          </a:p>
          <a:p>
            <a:pPr algn="ctr">
              <a:lnSpc>
                <a:spcPts val="2807"/>
              </a:lnSpc>
            </a:pPr>
            <a:r>
              <a:rPr spc="-15" dirty="0"/>
              <a:t>миром</a:t>
            </a:r>
          </a:p>
          <a:p>
            <a:pPr>
              <a:spcBef>
                <a:spcPts val="73"/>
              </a:spcBef>
            </a:pPr>
            <a:endParaRPr sz="2713" dirty="0"/>
          </a:p>
          <a:p>
            <a:pPr algn="ctr">
              <a:lnSpc>
                <a:spcPct val="100000"/>
              </a:lnSpc>
            </a:pPr>
            <a:r>
              <a:rPr dirty="0"/>
              <a:t>Способность</a:t>
            </a:r>
            <a:r>
              <a:rPr spc="-191" dirty="0"/>
              <a:t> </a:t>
            </a:r>
            <a:r>
              <a:rPr spc="-15" dirty="0"/>
              <a:t>строить</a:t>
            </a:r>
          </a:p>
          <a:p>
            <a:pPr algn="ctr">
              <a:lnSpc>
                <a:spcPct val="100000"/>
              </a:lnSpc>
            </a:pPr>
            <a:r>
              <a:rPr dirty="0"/>
              <a:t>социальные</a:t>
            </a:r>
            <a:r>
              <a:rPr spc="-176" dirty="0"/>
              <a:t> </a:t>
            </a:r>
            <a:r>
              <a:rPr spc="-15" dirty="0"/>
              <a:t>отношения</a:t>
            </a:r>
          </a:p>
          <a:p>
            <a:pPr>
              <a:spcBef>
                <a:spcPts val="44"/>
              </a:spcBef>
            </a:pPr>
            <a:endParaRPr sz="4033" dirty="0"/>
          </a:p>
          <a:p>
            <a:pPr algn="ctr">
              <a:lnSpc>
                <a:spcPct val="100000"/>
              </a:lnSpc>
            </a:pPr>
            <a:r>
              <a:rPr dirty="0"/>
              <a:t>Возможность</a:t>
            </a:r>
            <a:r>
              <a:rPr spc="-88" dirty="0"/>
              <a:t> </a:t>
            </a:r>
            <a:r>
              <a:rPr dirty="0"/>
              <a:t>решать</a:t>
            </a:r>
            <a:r>
              <a:rPr spc="-103" dirty="0"/>
              <a:t> </a:t>
            </a:r>
            <a:r>
              <a:rPr dirty="0"/>
              <a:t>учебные</a:t>
            </a:r>
            <a:r>
              <a:rPr spc="-88" dirty="0"/>
              <a:t> </a:t>
            </a:r>
            <a:r>
              <a:rPr spc="-73" dirty="0"/>
              <a:t>и</a:t>
            </a:r>
          </a:p>
          <a:p>
            <a:pPr algn="ctr">
              <a:lnSpc>
                <a:spcPct val="100000"/>
              </a:lnSpc>
            </a:pPr>
            <a:r>
              <a:rPr dirty="0"/>
              <a:t>жизненные</a:t>
            </a:r>
            <a:r>
              <a:rPr spc="-161" dirty="0"/>
              <a:t> </a:t>
            </a:r>
            <a:r>
              <a:rPr spc="-15" dirty="0"/>
              <a:t>задачи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2103438" y="3627884"/>
            <a:ext cx="15598768" cy="168080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3725" algn="ctr">
              <a:spcBef>
                <a:spcPts val="147"/>
              </a:spcBef>
            </a:pPr>
            <a:r>
              <a:rPr spc="-15" dirty="0"/>
              <a:t>развитие</a:t>
            </a:r>
          </a:p>
          <a:p>
            <a:pPr marL="704103" marR="688271" algn="ctr">
              <a:spcBef>
                <a:spcPts val="7"/>
              </a:spcBef>
            </a:pPr>
            <a:r>
              <a:rPr spc="-15" dirty="0"/>
              <a:t>«универсальных» компетенций</a:t>
            </a:r>
          </a:p>
          <a:p>
            <a:pPr marL="25147" marR="13039" algn="ctr"/>
            <a:r>
              <a:rPr dirty="0"/>
              <a:t>(критическое</a:t>
            </a:r>
            <a:r>
              <a:rPr spc="-37" dirty="0"/>
              <a:t> </a:t>
            </a:r>
            <a:r>
              <a:rPr spc="-15" dirty="0"/>
              <a:t>мышление, </a:t>
            </a:r>
            <a:r>
              <a:rPr dirty="0"/>
              <a:t>креативность,</a:t>
            </a:r>
            <a:r>
              <a:rPr spc="-59" dirty="0"/>
              <a:t> </a:t>
            </a:r>
            <a:r>
              <a:rPr spc="-15" dirty="0"/>
              <a:t>умение </a:t>
            </a:r>
            <a:r>
              <a:rPr dirty="0"/>
              <a:t>работать</a:t>
            </a:r>
            <a:r>
              <a:rPr spc="-37" dirty="0"/>
              <a:t> </a:t>
            </a:r>
            <a:r>
              <a:rPr dirty="0"/>
              <a:t>в</a:t>
            </a:r>
            <a:r>
              <a:rPr spc="-22" dirty="0"/>
              <a:t> </a:t>
            </a:r>
            <a:r>
              <a:rPr spc="-15" dirty="0"/>
              <a:t>команде,</a:t>
            </a:r>
          </a:p>
          <a:p>
            <a:pPr marL="713416" marR="703173" algn="ctr"/>
            <a:r>
              <a:rPr spc="-15" dirty="0"/>
              <a:t>коммуникативные </a:t>
            </a:r>
            <a:r>
              <a:rPr dirty="0"/>
              <a:t>навыки,</a:t>
            </a:r>
            <a:r>
              <a:rPr spc="15" dirty="0"/>
              <a:t> </a:t>
            </a:r>
            <a:r>
              <a:rPr spc="-15" dirty="0"/>
              <a:t>навыки</a:t>
            </a:r>
          </a:p>
          <a:p>
            <a:pPr marL="18627" marR="7451" algn="ctr"/>
            <a:r>
              <a:rPr dirty="0"/>
              <a:t>разрешения</a:t>
            </a:r>
            <a:r>
              <a:rPr spc="-81" dirty="0"/>
              <a:t> </a:t>
            </a:r>
            <a:r>
              <a:rPr spc="-15" dirty="0"/>
              <a:t>конфликтов, </a:t>
            </a:r>
            <a:r>
              <a:rPr dirty="0"/>
              <a:t>способности</a:t>
            </a:r>
            <a:r>
              <a:rPr spc="-44" dirty="0"/>
              <a:t> </a:t>
            </a:r>
            <a:r>
              <a:rPr spc="-15" dirty="0"/>
              <a:t>принимать </a:t>
            </a:r>
            <a:r>
              <a:rPr dirty="0"/>
              <a:t>решения,</a:t>
            </a:r>
            <a:r>
              <a:rPr spc="-44" dirty="0"/>
              <a:t> </a:t>
            </a:r>
            <a:r>
              <a:rPr spc="-15" dirty="0"/>
              <a:t>социального</a:t>
            </a:r>
          </a:p>
          <a:p>
            <a:pPr marL="931" algn="ctr">
              <a:spcBef>
                <a:spcPts val="7"/>
              </a:spcBef>
            </a:pPr>
            <a:r>
              <a:rPr dirty="0"/>
              <a:t>проектирования</a:t>
            </a:r>
            <a:r>
              <a:rPr spc="15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spc="-29" dirty="0"/>
              <a:t>др.);</a:t>
            </a:r>
          </a:p>
        </p:txBody>
      </p:sp>
      <p:sp>
        <p:nvSpPr>
          <p:cNvPr id="6" name="object 6"/>
          <p:cNvSpPr/>
          <p:nvPr/>
        </p:nvSpPr>
        <p:spPr>
          <a:xfrm>
            <a:off x="5386476" y="2503423"/>
            <a:ext cx="2170007" cy="4398687"/>
          </a:xfrm>
          <a:custGeom>
            <a:avLst/>
            <a:gdLst/>
            <a:ahLst/>
            <a:cxnLst/>
            <a:rect l="l" t="t" r="r" b="b"/>
            <a:pathLst>
              <a:path w="1479550" h="2999104">
                <a:moveTo>
                  <a:pt x="1479042" y="1516380"/>
                </a:moveTo>
                <a:lnTo>
                  <a:pt x="1398270" y="1543431"/>
                </a:lnTo>
                <a:lnTo>
                  <a:pt x="1420774" y="1565897"/>
                </a:lnTo>
                <a:lnTo>
                  <a:pt x="49314" y="2940240"/>
                </a:lnTo>
                <a:lnTo>
                  <a:pt x="26797" y="2917774"/>
                </a:lnTo>
                <a:lnTo>
                  <a:pt x="0" y="2998622"/>
                </a:lnTo>
                <a:lnTo>
                  <a:pt x="80772" y="2971596"/>
                </a:lnTo>
                <a:lnTo>
                  <a:pt x="67297" y="2958160"/>
                </a:lnTo>
                <a:lnTo>
                  <a:pt x="58318" y="2949219"/>
                </a:lnTo>
                <a:lnTo>
                  <a:pt x="1429740" y="1574838"/>
                </a:lnTo>
                <a:lnTo>
                  <a:pt x="1452245" y="1597279"/>
                </a:lnTo>
                <a:lnTo>
                  <a:pt x="1465618" y="1556893"/>
                </a:lnTo>
                <a:lnTo>
                  <a:pt x="1479042" y="1516380"/>
                </a:lnTo>
                <a:close/>
              </a:path>
              <a:path w="1479550" h="2999104">
                <a:moveTo>
                  <a:pt x="1479042" y="1383919"/>
                </a:moveTo>
                <a:lnTo>
                  <a:pt x="1468234" y="1374648"/>
                </a:lnTo>
                <a:lnTo>
                  <a:pt x="1414399" y="1328420"/>
                </a:lnTo>
                <a:lnTo>
                  <a:pt x="1406715" y="1359230"/>
                </a:lnTo>
                <a:lnTo>
                  <a:pt x="75463" y="1025829"/>
                </a:lnTo>
                <a:lnTo>
                  <a:pt x="76238" y="1022731"/>
                </a:lnTo>
                <a:lnTo>
                  <a:pt x="83185" y="995045"/>
                </a:lnTo>
                <a:lnTo>
                  <a:pt x="0" y="1013460"/>
                </a:lnTo>
                <a:lnTo>
                  <a:pt x="64643" y="1068959"/>
                </a:lnTo>
                <a:lnTo>
                  <a:pt x="72364" y="1038136"/>
                </a:lnTo>
                <a:lnTo>
                  <a:pt x="1403642" y="1371574"/>
                </a:lnTo>
                <a:lnTo>
                  <a:pt x="1395996" y="1402283"/>
                </a:lnTo>
                <a:lnTo>
                  <a:pt x="1393952" y="1402207"/>
                </a:lnTo>
                <a:lnTo>
                  <a:pt x="1407185" y="1431112"/>
                </a:lnTo>
                <a:lnTo>
                  <a:pt x="66636" y="2045144"/>
                </a:lnTo>
                <a:lnTo>
                  <a:pt x="53467" y="2016252"/>
                </a:lnTo>
                <a:lnTo>
                  <a:pt x="0" y="2082673"/>
                </a:lnTo>
                <a:lnTo>
                  <a:pt x="85090" y="2085594"/>
                </a:lnTo>
                <a:lnTo>
                  <a:pt x="74307" y="2061972"/>
                </a:lnTo>
                <a:lnTo>
                  <a:pt x="71894" y="2056676"/>
                </a:lnTo>
                <a:lnTo>
                  <a:pt x="1412481" y="1442694"/>
                </a:lnTo>
                <a:lnTo>
                  <a:pt x="1425702" y="1471549"/>
                </a:lnTo>
                <a:lnTo>
                  <a:pt x="1462417" y="1425829"/>
                </a:lnTo>
                <a:lnTo>
                  <a:pt x="1479042" y="1405128"/>
                </a:lnTo>
                <a:lnTo>
                  <a:pt x="1396199" y="1402295"/>
                </a:lnTo>
                <a:lnTo>
                  <a:pt x="1479042" y="1383919"/>
                </a:lnTo>
                <a:close/>
              </a:path>
              <a:path w="1479550" h="2999104">
                <a:moveTo>
                  <a:pt x="1479042" y="1206246"/>
                </a:moveTo>
                <a:lnTo>
                  <a:pt x="1463167" y="1170940"/>
                </a:lnTo>
                <a:lnTo>
                  <a:pt x="1444117" y="1128522"/>
                </a:lnTo>
                <a:lnTo>
                  <a:pt x="1424076" y="1153109"/>
                </a:lnTo>
                <a:lnTo>
                  <a:pt x="63093" y="43256"/>
                </a:lnTo>
                <a:lnTo>
                  <a:pt x="69684" y="35179"/>
                </a:lnTo>
                <a:lnTo>
                  <a:pt x="83185" y="18669"/>
                </a:lnTo>
                <a:lnTo>
                  <a:pt x="0" y="0"/>
                </a:lnTo>
                <a:lnTo>
                  <a:pt x="34925" y="77724"/>
                </a:lnTo>
                <a:lnTo>
                  <a:pt x="55041" y="53111"/>
                </a:lnTo>
                <a:lnTo>
                  <a:pt x="1416037" y="1162964"/>
                </a:lnTo>
                <a:lnTo>
                  <a:pt x="1395984" y="1187577"/>
                </a:lnTo>
                <a:lnTo>
                  <a:pt x="1479042" y="1206246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 sz="26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80881"/>
            <a:ext cx="10033174" cy="801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spc="-30" dirty="0">
                <a:solidFill>
                  <a:srgbClr val="221668"/>
                </a:solidFill>
                <a:latin typeface="SRKDKF+Calibri"/>
                <a:cs typeface="SRKDKF+Calibri"/>
              </a:rPr>
              <a:t>Цели</a:t>
            </a:r>
            <a:r>
              <a:rPr sz="2500" spc="19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и</a:t>
            </a:r>
            <a:r>
              <a:rPr sz="2500" spc="-24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задачи</a:t>
            </a:r>
            <a:r>
              <a:rPr sz="2500" spc="-18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развития</a:t>
            </a:r>
            <a:r>
              <a:rPr sz="2500" spc="-34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3" dirty="0">
                <a:solidFill>
                  <a:srgbClr val="221668"/>
                </a:solidFill>
                <a:latin typeface="SRKDKF+Calibri"/>
                <a:cs typeface="SRKDKF+Calibri"/>
              </a:rPr>
              <a:t>системы</a:t>
            </a:r>
            <a:r>
              <a:rPr sz="2500" spc="-22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8" dirty="0">
                <a:solidFill>
                  <a:srgbClr val="221668"/>
                </a:solidFill>
                <a:latin typeface="SRKDKF+Calibri"/>
                <a:cs typeface="SRKDKF+Calibri"/>
              </a:rPr>
              <a:t>дополнительного</a:t>
            </a:r>
            <a:r>
              <a:rPr sz="2500" spc="-17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образования</a:t>
            </a:r>
            <a:r>
              <a:rPr sz="2500" spc="-26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1" dirty="0">
                <a:solidFill>
                  <a:srgbClr val="221668"/>
                </a:solidFill>
                <a:latin typeface="SRKDKF+Calibri"/>
                <a:cs typeface="SRKDKF+Calibri"/>
              </a:rPr>
              <a:t>детей</a:t>
            </a:r>
            <a:r>
              <a:rPr sz="2500" spc="1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на</a:t>
            </a:r>
          </a:p>
          <a:p>
            <a:pPr marL="0" marR="0">
              <a:lnSpc>
                <a:spcPts val="2976"/>
              </a:lnSpc>
              <a:spcBef>
                <a:spcPts val="0"/>
              </a:spcBef>
              <a:spcAft>
                <a:spcPts val="0"/>
              </a:spcAft>
            </a:pPr>
            <a:r>
              <a:rPr sz="2500" spc="-22" dirty="0">
                <a:solidFill>
                  <a:srgbClr val="221668"/>
                </a:solidFill>
                <a:latin typeface="SRKDKF+Calibri"/>
                <a:cs typeface="SRKDKF+Calibri"/>
              </a:rPr>
              <a:t>период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8" dirty="0">
                <a:solidFill>
                  <a:srgbClr val="221668"/>
                </a:solidFill>
                <a:latin typeface="SRKDKF+Calibri"/>
                <a:cs typeface="SRKDKF+Calibri"/>
              </a:rPr>
              <a:t>до</a:t>
            </a:r>
            <a:r>
              <a:rPr sz="2500" spc="16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2030 </a:t>
            </a:r>
            <a:r>
              <a:rPr sz="2500" spc="-38" dirty="0">
                <a:solidFill>
                  <a:srgbClr val="221668"/>
                </a:solidFill>
                <a:latin typeface="SRKDKF+Calibri"/>
                <a:cs typeface="SRKDKF+Calibri"/>
              </a:rPr>
              <a:t>года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9672" y="1110631"/>
            <a:ext cx="10867203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условий для</a:t>
            </a:r>
            <a:r>
              <a:rPr sz="18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самореализации и</a:t>
            </a:r>
            <a:r>
              <a:rPr sz="18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талантов детей, а</a:t>
            </a:r>
            <a:r>
              <a:rPr sz="1800" spc="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также воспитание</a:t>
            </a:r>
            <a:r>
              <a:rPr sz="18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высоконравственной,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гармонично</a:t>
            </a:r>
            <a:r>
              <a:rPr sz="18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развитой</a:t>
            </a:r>
            <a:r>
              <a:rPr sz="18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  <a:r>
              <a:rPr sz="18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социально</a:t>
            </a:r>
            <a:r>
              <a:rPr sz="18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ответственной</a:t>
            </a:r>
            <a:r>
              <a:rPr sz="1800" spc="3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личности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19742" y="1693187"/>
            <a:ext cx="3406578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Развитие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творческих</a:t>
            </a:r>
            <a:r>
              <a:rPr sz="14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конкурсов,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фестивалей, научно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практических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конференций,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проведение Большой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олимпиады «Искусство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технологии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спорт»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7426" y="1817484"/>
            <a:ext cx="3223802" cy="110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3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выдача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сертификатов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зависимости от уровня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материальной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обеспеченности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семьи</a:t>
            </a:r>
            <a:r>
              <a:rPr sz="14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(за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исключением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ДШИ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программ спортивной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0081" y="1893974"/>
            <a:ext cx="2575435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организации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управления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081" y="2605428"/>
            <a:ext cx="275962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Обновление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инфраструктуры</a:t>
            </a:r>
            <a:r>
              <a:rPr sz="14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7426" y="2884955"/>
            <a:ext cx="2869684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подготовки) и возможность</a:t>
            </a:r>
            <a:r>
              <a:rPr sz="1400" spc="-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оплаты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сертификатами</a:t>
            </a:r>
            <a:r>
              <a:rPr sz="1400" spc="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как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минимум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одной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23806" y="2885299"/>
            <a:ext cx="3605606" cy="68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 у детей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молодежи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общероссийской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гражданской</a:t>
            </a:r>
            <a:r>
              <a:rPr sz="14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идентичности,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патриотизма и гражданской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ответственности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2883" y="3168673"/>
            <a:ext cx="3221444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новых мест 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увеличения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количества обучающихся в системе</a:t>
            </a:r>
            <a:r>
              <a:rPr sz="1400" spc="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71998" y="3656734"/>
            <a:ext cx="2723517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Расширение</a:t>
            </a:r>
            <a:r>
              <a:rPr sz="1400" spc="2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участия организаций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негосударственного сектора 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реализации</a:t>
            </a:r>
            <a:r>
              <a:rPr sz="1400" spc="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22883" y="3919116"/>
            <a:ext cx="322946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сети технологических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кружков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637776" y="3905110"/>
            <a:ext cx="2992806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деятельности по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37776" y="4119014"/>
            <a:ext cx="3637878" cy="11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организации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экскурсий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детей,</a:t>
            </a:r>
            <a:r>
              <a:rPr sz="1400" spc="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включая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экскурсии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историко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культурной, научно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образовательной и патриотической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тематике,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оказание содействия в организации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детских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культурно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патриотических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круизов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69585" y="4431815"/>
            <a:ext cx="3161883" cy="89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условий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использования</a:t>
            </a:r>
            <a:r>
              <a:rPr sz="1400" spc="-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системе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3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цифровых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сервисов</a:t>
            </a:r>
            <a:r>
              <a:rPr sz="14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контента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образовательной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деятельности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24102" y="4505602"/>
            <a:ext cx="3111883" cy="68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условия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организациях</a:t>
            </a:r>
            <a:r>
              <a:rPr sz="14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занятий детей с ОВЗ и детей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инвалидов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5263" y="5316878"/>
            <a:ext cx="3119463" cy="68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Повышение качества образовательных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результатов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 детей, испытывающих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трудности в освоении основных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67426" y="5422415"/>
            <a:ext cx="2895763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Расширение</a:t>
            </a:r>
            <a:r>
              <a:rPr sz="1400" spc="2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СПО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высшего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 в реализации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сохранение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сети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существующих организаций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624060" y="5654317"/>
            <a:ext cx="2954152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Развитие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института наставничества 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системе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15263" y="5956958"/>
            <a:ext cx="268834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общеобразовательных программ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2883" y="6326441"/>
            <a:ext cx="3317910" cy="4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Обновление содержания методов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обучения при реализации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557393" y="6408418"/>
            <a:ext cx="3311684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Развитие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подготовки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кадров</a:t>
            </a:r>
            <a:r>
              <a:rPr sz="1400" spc="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реализации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635617" y="6658963"/>
            <a:ext cx="2743834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 в каждом регионе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туристских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маршрутов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80888" y="7018018"/>
            <a:ext cx="3312468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Вовлечение обучающихся в программы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мероприятия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ранней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профориентации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24712" y="7112811"/>
            <a:ext cx="3358772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Реализация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модели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«Школа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полного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дня»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" y="66"/>
            <a:ext cx="13411199" cy="75437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7698" y="2507520"/>
            <a:ext cx="7586641" cy="83133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algn="ctr">
              <a:spcBef>
                <a:spcPts val="147"/>
              </a:spcBef>
            </a:pP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КЛЮЧЕВЫЕ</a:t>
            </a:r>
            <a:r>
              <a:rPr sz="264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ЗАДАЧИ</a:t>
            </a:r>
            <a:r>
              <a:rPr sz="264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spc="-15" dirty="0">
                <a:solidFill>
                  <a:srgbClr val="000000"/>
                </a:solidFill>
                <a:latin typeface="Arial"/>
                <a:cs typeface="Arial"/>
              </a:rPr>
              <a:t>РЕАЛИЗАЦИИ</a:t>
            </a:r>
            <a:endParaRPr sz="264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ДОПОЛНИТЕЛЬНОГО</a:t>
            </a:r>
            <a:r>
              <a:rPr sz="264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ОБРАЗОВАНИЯ</a:t>
            </a:r>
            <a:r>
              <a:rPr sz="264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spc="-15" dirty="0">
                <a:solidFill>
                  <a:srgbClr val="000000"/>
                </a:solidFill>
                <a:latin typeface="Arial"/>
                <a:cs typeface="Arial"/>
              </a:rPr>
              <a:t>ДЕТЕЙ</a:t>
            </a:r>
            <a:endParaRPr sz="264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5488" y="3312753"/>
            <a:ext cx="8731250" cy="83133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2137459" marR="7451" indent="-2119763">
              <a:spcBef>
                <a:spcPts val="147"/>
              </a:spcBef>
            </a:pPr>
            <a:r>
              <a:rPr sz="2640" b="1" spc="-15" dirty="0">
                <a:latin typeface="Arial"/>
                <a:cs typeface="Arial"/>
              </a:rPr>
              <a:t>ФИЗКУЛЬТУРНО-</a:t>
            </a:r>
            <a:r>
              <a:rPr sz="2640" b="1" dirty="0">
                <a:latin typeface="Arial"/>
                <a:cs typeface="Arial"/>
              </a:rPr>
              <a:t>СПОРТИВНОЙ</a:t>
            </a:r>
            <a:r>
              <a:rPr sz="2640" b="1" spc="139" dirty="0">
                <a:latin typeface="Arial"/>
                <a:cs typeface="Arial"/>
              </a:rPr>
              <a:t> </a:t>
            </a:r>
            <a:r>
              <a:rPr sz="2640" b="1" spc="-15" dirty="0">
                <a:latin typeface="Arial"/>
                <a:cs typeface="Arial"/>
              </a:rPr>
              <a:t>НАПРАВЛЕННОСТИ </a:t>
            </a:r>
            <a:r>
              <a:rPr sz="2640" b="1" dirty="0">
                <a:latin typeface="Arial"/>
                <a:cs typeface="Arial"/>
              </a:rPr>
              <a:t>НА</a:t>
            </a:r>
            <a:r>
              <a:rPr sz="2640" b="1" spc="-44" dirty="0">
                <a:latin typeface="Arial"/>
                <a:cs typeface="Arial"/>
              </a:rPr>
              <a:t> </a:t>
            </a:r>
            <a:r>
              <a:rPr sz="2640" b="1" dirty="0">
                <a:latin typeface="Arial"/>
                <a:cs typeface="Arial"/>
              </a:rPr>
              <a:t>ПЕРИОД</a:t>
            </a:r>
            <a:r>
              <a:rPr sz="2640" b="1" spc="7" dirty="0">
                <a:latin typeface="Arial"/>
                <a:cs typeface="Arial"/>
              </a:rPr>
              <a:t> </a:t>
            </a:r>
            <a:r>
              <a:rPr sz="2640" b="1" dirty="0">
                <a:latin typeface="Arial"/>
                <a:cs typeface="Arial"/>
              </a:rPr>
              <a:t>ДО</a:t>
            </a:r>
            <a:r>
              <a:rPr sz="2640" b="1" spc="-22" dirty="0">
                <a:latin typeface="Arial"/>
                <a:cs typeface="Arial"/>
              </a:rPr>
              <a:t> </a:t>
            </a:r>
            <a:r>
              <a:rPr sz="2640" b="1" dirty="0">
                <a:latin typeface="Arial"/>
                <a:cs typeface="Arial"/>
              </a:rPr>
              <a:t>2030 </a:t>
            </a:r>
            <a:r>
              <a:rPr sz="2640" b="1" spc="-29" dirty="0">
                <a:latin typeface="Arial"/>
                <a:cs typeface="Arial"/>
              </a:rPr>
              <a:t>ГОДА</a:t>
            </a:r>
            <a:endParaRPr sz="264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8580" y="6690997"/>
            <a:ext cx="2828459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spc="81" dirty="0">
                <a:latin typeface="Calibri"/>
                <a:cs typeface="Calibri"/>
              </a:rPr>
              <a:t>.</a:t>
            </a:r>
            <a:endParaRPr sz="1613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1"/>
            <a:ext cx="13411200" cy="7524242"/>
            <a:chOff x="0" y="0"/>
            <a:chExt cx="9144000" cy="5130165"/>
          </a:xfrm>
        </p:grpSpPr>
        <p:sp>
          <p:nvSpPr>
            <p:cNvPr id="3" name="object 3"/>
            <p:cNvSpPr/>
            <p:nvPr/>
          </p:nvSpPr>
          <p:spPr>
            <a:xfrm>
              <a:off x="124966" y="1181100"/>
              <a:ext cx="9019540" cy="2331720"/>
            </a:xfrm>
            <a:custGeom>
              <a:avLst/>
              <a:gdLst/>
              <a:ahLst/>
              <a:cxnLst/>
              <a:rect l="l" t="t" r="r" b="b"/>
              <a:pathLst>
                <a:path w="9019540" h="2331720">
                  <a:moveTo>
                    <a:pt x="9019033" y="0"/>
                  </a:moveTo>
                  <a:lnTo>
                    <a:pt x="0" y="0"/>
                  </a:lnTo>
                  <a:lnTo>
                    <a:pt x="0" y="1028192"/>
                  </a:lnTo>
                  <a:lnTo>
                    <a:pt x="9019033" y="2331720"/>
                  </a:lnTo>
                  <a:lnTo>
                    <a:pt x="9019033" y="0"/>
                  </a:lnTo>
                  <a:close/>
                </a:path>
              </a:pathLst>
            </a:custGeom>
            <a:solidFill>
              <a:srgbClr val="F1F1F1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4723"/>
              <a:ext cx="9144000" cy="1548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559810" cy="5130165"/>
            </a:xfrm>
            <a:custGeom>
              <a:avLst/>
              <a:gdLst/>
              <a:ahLst/>
              <a:cxnLst/>
              <a:rect l="l" t="t" r="r" b="b"/>
              <a:pathLst>
                <a:path w="3559810" h="5130165">
                  <a:moveTo>
                    <a:pt x="3559813" y="0"/>
                  </a:moveTo>
                  <a:lnTo>
                    <a:pt x="0" y="0"/>
                  </a:lnTo>
                  <a:lnTo>
                    <a:pt x="0" y="5129784"/>
                  </a:lnTo>
                  <a:lnTo>
                    <a:pt x="2326132" y="5129784"/>
                  </a:lnTo>
                  <a:lnTo>
                    <a:pt x="3559813" y="0"/>
                  </a:lnTo>
                  <a:close/>
                </a:path>
              </a:pathLst>
            </a:custGeom>
            <a:solidFill>
              <a:srgbClr val="C0504D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956560" cy="5130165"/>
            </a:xfrm>
            <a:custGeom>
              <a:avLst/>
              <a:gdLst/>
              <a:ahLst/>
              <a:cxnLst/>
              <a:rect l="l" t="t" r="r" b="b"/>
              <a:pathLst>
                <a:path w="2956560" h="5130165">
                  <a:moveTo>
                    <a:pt x="2956310" y="0"/>
                  </a:moveTo>
                  <a:lnTo>
                    <a:pt x="0" y="0"/>
                  </a:lnTo>
                  <a:lnTo>
                    <a:pt x="0" y="5129784"/>
                  </a:lnTo>
                  <a:lnTo>
                    <a:pt x="1722882" y="5129784"/>
                  </a:lnTo>
                  <a:lnTo>
                    <a:pt x="2956310" y="0"/>
                  </a:lnTo>
                  <a:close/>
                </a:path>
              </a:pathLst>
            </a:custGeom>
            <a:solidFill>
              <a:srgbClr val="C0504D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790190" cy="5130165"/>
            </a:xfrm>
            <a:custGeom>
              <a:avLst/>
              <a:gdLst/>
              <a:ahLst/>
              <a:cxnLst/>
              <a:rect l="l" t="t" r="r" b="b"/>
              <a:pathLst>
                <a:path w="2790190" h="5130165">
                  <a:moveTo>
                    <a:pt x="2790192" y="0"/>
                  </a:moveTo>
                  <a:lnTo>
                    <a:pt x="0" y="0"/>
                  </a:lnTo>
                  <a:lnTo>
                    <a:pt x="0" y="5129784"/>
                  </a:lnTo>
                  <a:lnTo>
                    <a:pt x="1556258" y="5129784"/>
                  </a:lnTo>
                  <a:lnTo>
                    <a:pt x="2790192" y="0"/>
                  </a:lnTo>
                  <a:close/>
                </a:path>
              </a:pathLst>
            </a:custGeom>
            <a:solidFill>
              <a:srgbClr val="C0504D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526411" cy="51297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635" y="545017"/>
            <a:ext cx="3315547" cy="1521699"/>
          </a:xfrm>
          <a:prstGeom prst="rect">
            <a:avLst/>
          </a:prstGeom>
        </p:spPr>
        <p:txBody>
          <a:bodyPr vert="horz" wrap="square" lIns="0" tIns="58674" rIns="0" bIns="0" rtlCol="0">
            <a:spAutoFit/>
          </a:bodyPr>
          <a:lstStyle/>
          <a:p>
            <a:pPr marL="18627" marR="7451">
              <a:lnSpc>
                <a:spcPct val="90000"/>
              </a:lnSpc>
              <a:spcBef>
                <a:spcPts val="462"/>
              </a:spcBef>
              <a:tabLst>
                <a:tab pos="1423110" algn="l"/>
                <a:tab pos="1885993" algn="l"/>
              </a:tabLst>
            </a:pPr>
            <a:r>
              <a:rPr sz="2640" spc="-15" dirty="0">
                <a:solidFill>
                  <a:srgbClr val="FFFFFF"/>
                </a:solidFill>
                <a:latin typeface="Arial"/>
                <a:cs typeface="Arial"/>
              </a:rPr>
              <a:t>Концепция</a:t>
            </a: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40" spc="-15" dirty="0">
                <a:solidFill>
                  <a:srgbClr val="FFFFFF"/>
                </a:solidFill>
                <a:latin typeface="Arial"/>
                <a:cs typeface="Arial"/>
              </a:rPr>
              <a:t>развития дополнительного </a:t>
            </a: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2640" spc="-1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40" spc="-29" dirty="0">
                <a:solidFill>
                  <a:srgbClr val="FFFFFF"/>
                </a:solidFill>
                <a:latin typeface="Arial"/>
                <a:cs typeface="Arial"/>
              </a:rPr>
              <a:t>детей </a:t>
            </a: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64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40" spc="-29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640" spc="-29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264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0" y="73648"/>
            <a:ext cx="8382000" cy="7470225"/>
            <a:chOff x="0" y="50214"/>
            <a:chExt cx="5715000" cy="5093335"/>
          </a:xfrm>
        </p:grpSpPr>
        <p:sp>
          <p:nvSpPr>
            <p:cNvPr id="11" name="object 11"/>
            <p:cNvSpPr/>
            <p:nvPr/>
          </p:nvSpPr>
          <p:spPr>
            <a:xfrm>
              <a:off x="43041" y="96855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>
                  <a:moveTo>
                    <a:pt x="238829" y="0"/>
                  </a:moveTo>
                  <a:lnTo>
                    <a:pt x="26725" y="212397"/>
                  </a:lnTo>
                  <a:lnTo>
                    <a:pt x="0" y="292947"/>
                  </a:lnTo>
                  <a:lnTo>
                    <a:pt x="81023" y="266239"/>
                  </a:lnTo>
                  <a:lnTo>
                    <a:pt x="83993" y="263271"/>
                  </a:lnTo>
                  <a:lnTo>
                    <a:pt x="36057" y="263271"/>
                  </a:lnTo>
                  <a:lnTo>
                    <a:pt x="29694" y="256912"/>
                  </a:lnTo>
                  <a:lnTo>
                    <a:pt x="41572" y="220876"/>
                  </a:lnTo>
                  <a:lnTo>
                    <a:pt x="48909" y="216352"/>
                  </a:lnTo>
                  <a:lnTo>
                    <a:pt x="57003" y="214888"/>
                  </a:lnTo>
                  <a:lnTo>
                    <a:pt x="132406" y="214888"/>
                  </a:lnTo>
                  <a:lnTo>
                    <a:pt x="293128" y="54265"/>
                  </a:lnTo>
                  <a:lnTo>
                    <a:pt x="238829" y="0"/>
                  </a:lnTo>
                  <a:close/>
                </a:path>
                <a:path w="293370" h="293370">
                  <a:moveTo>
                    <a:pt x="132406" y="214888"/>
                  </a:moveTo>
                  <a:lnTo>
                    <a:pt x="57003" y="214888"/>
                  </a:lnTo>
                  <a:lnTo>
                    <a:pt x="65016" y="216524"/>
                  </a:lnTo>
                  <a:lnTo>
                    <a:pt x="72115" y="221300"/>
                  </a:lnTo>
                  <a:lnTo>
                    <a:pt x="76887" y="228388"/>
                  </a:lnTo>
                  <a:lnTo>
                    <a:pt x="78478" y="236350"/>
                  </a:lnTo>
                  <a:lnTo>
                    <a:pt x="76887" y="244313"/>
                  </a:lnTo>
                  <a:lnTo>
                    <a:pt x="72115" y="251401"/>
                  </a:lnTo>
                  <a:lnTo>
                    <a:pt x="36057" y="263271"/>
                  </a:lnTo>
                  <a:lnTo>
                    <a:pt x="83993" y="263271"/>
                  </a:lnTo>
                  <a:lnTo>
                    <a:pt x="132406" y="21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748" y="50214"/>
              <a:ext cx="89027" cy="886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1088" y="1118615"/>
              <a:ext cx="2343912" cy="32735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432048"/>
              <a:ext cx="1877567" cy="171145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14578" y="66796"/>
            <a:ext cx="5924211" cy="1346545"/>
          </a:xfrm>
          <a:prstGeom prst="rect">
            <a:avLst/>
          </a:prstGeom>
        </p:spPr>
        <p:txBody>
          <a:bodyPr vert="horz" wrap="square" lIns="0" tIns="66125" rIns="0" bIns="0" rtlCol="0">
            <a:spAutoFit/>
          </a:bodyPr>
          <a:lstStyle/>
          <a:p>
            <a:pPr marL="18627" marR="7451">
              <a:lnSpc>
                <a:spcPct val="90000"/>
              </a:lnSpc>
              <a:spcBef>
                <a:spcPts val="521"/>
              </a:spcBef>
            </a:pPr>
            <a:r>
              <a:rPr sz="3080" spc="-15" dirty="0">
                <a:solidFill>
                  <a:srgbClr val="000000"/>
                </a:solidFill>
              </a:rPr>
              <a:t>Распоряжение</a:t>
            </a:r>
            <a:r>
              <a:rPr sz="3080" spc="-73" dirty="0">
                <a:solidFill>
                  <a:srgbClr val="000000"/>
                </a:solidFill>
              </a:rPr>
              <a:t> </a:t>
            </a:r>
            <a:r>
              <a:rPr sz="3080" spc="-15" dirty="0">
                <a:solidFill>
                  <a:srgbClr val="000000"/>
                </a:solidFill>
              </a:rPr>
              <a:t>Правительства </a:t>
            </a:r>
            <a:r>
              <a:rPr sz="3080" dirty="0">
                <a:solidFill>
                  <a:srgbClr val="000000"/>
                </a:solidFill>
              </a:rPr>
              <a:t>Российской</a:t>
            </a:r>
            <a:r>
              <a:rPr sz="3080" spc="-125" dirty="0">
                <a:solidFill>
                  <a:srgbClr val="000000"/>
                </a:solidFill>
              </a:rPr>
              <a:t> </a:t>
            </a:r>
            <a:r>
              <a:rPr sz="3080" dirty="0">
                <a:solidFill>
                  <a:srgbClr val="000000"/>
                </a:solidFill>
              </a:rPr>
              <a:t>Федерации</a:t>
            </a:r>
            <a:r>
              <a:rPr sz="3080" spc="-66" dirty="0">
                <a:solidFill>
                  <a:srgbClr val="000000"/>
                </a:solidFill>
              </a:rPr>
              <a:t> </a:t>
            </a:r>
            <a:r>
              <a:rPr sz="3080" dirty="0">
                <a:solidFill>
                  <a:srgbClr val="000000"/>
                </a:solidFill>
              </a:rPr>
              <a:t>№</a:t>
            </a:r>
            <a:r>
              <a:rPr sz="3080" spc="-66" dirty="0">
                <a:solidFill>
                  <a:srgbClr val="000000"/>
                </a:solidFill>
              </a:rPr>
              <a:t> </a:t>
            </a:r>
            <a:r>
              <a:rPr sz="3080" spc="-15" dirty="0">
                <a:solidFill>
                  <a:srgbClr val="000000"/>
                </a:solidFill>
              </a:rPr>
              <a:t>678-</a:t>
            </a:r>
            <a:r>
              <a:rPr sz="3080" spc="-73" dirty="0">
                <a:solidFill>
                  <a:srgbClr val="000000"/>
                </a:solidFill>
              </a:rPr>
              <a:t>р </a:t>
            </a:r>
            <a:r>
              <a:rPr sz="3080" dirty="0">
                <a:solidFill>
                  <a:srgbClr val="000000"/>
                </a:solidFill>
              </a:rPr>
              <a:t>от</a:t>
            </a:r>
            <a:r>
              <a:rPr sz="3080" spc="-59" dirty="0">
                <a:solidFill>
                  <a:srgbClr val="000000"/>
                </a:solidFill>
              </a:rPr>
              <a:t> </a:t>
            </a:r>
            <a:r>
              <a:rPr sz="3080" dirty="0">
                <a:solidFill>
                  <a:srgbClr val="000000"/>
                </a:solidFill>
              </a:rPr>
              <a:t>31</a:t>
            </a:r>
            <a:r>
              <a:rPr sz="3080" spc="-73" dirty="0">
                <a:solidFill>
                  <a:srgbClr val="000000"/>
                </a:solidFill>
              </a:rPr>
              <a:t> </a:t>
            </a:r>
            <a:r>
              <a:rPr sz="3080" dirty="0">
                <a:solidFill>
                  <a:srgbClr val="000000"/>
                </a:solidFill>
              </a:rPr>
              <a:t>марта</a:t>
            </a:r>
            <a:r>
              <a:rPr sz="3080" spc="-51" dirty="0">
                <a:solidFill>
                  <a:srgbClr val="000000"/>
                </a:solidFill>
              </a:rPr>
              <a:t> </a:t>
            </a:r>
            <a:r>
              <a:rPr sz="3080" dirty="0">
                <a:solidFill>
                  <a:srgbClr val="000000"/>
                </a:solidFill>
              </a:rPr>
              <a:t>2022</a:t>
            </a:r>
            <a:r>
              <a:rPr sz="3080" spc="-81" dirty="0">
                <a:solidFill>
                  <a:srgbClr val="000000"/>
                </a:solidFill>
              </a:rPr>
              <a:t> </a:t>
            </a:r>
            <a:r>
              <a:rPr sz="3080" spc="-37" dirty="0">
                <a:solidFill>
                  <a:srgbClr val="000000"/>
                </a:solidFill>
              </a:rPr>
              <a:t>г.</a:t>
            </a:r>
            <a:endParaRPr sz="3080"/>
          </a:p>
        </p:txBody>
      </p:sp>
      <p:sp>
        <p:nvSpPr>
          <p:cNvPr id="16" name="object 16"/>
          <p:cNvSpPr txBox="1"/>
          <p:nvPr/>
        </p:nvSpPr>
        <p:spPr>
          <a:xfrm>
            <a:off x="9484715" y="1769905"/>
            <a:ext cx="3394710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  <a:tabLst>
                <a:tab pos="2432698" algn="l"/>
              </a:tabLst>
            </a:pPr>
            <a:r>
              <a:rPr sz="1760" spc="-15" dirty="0">
                <a:latin typeface="Arial"/>
                <a:cs typeface="Arial"/>
              </a:rPr>
              <a:t>Стратегия</a:t>
            </a:r>
            <a:r>
              <a:rPr sz="1760" dirty="0">
                <a:latin typeface="Arial"/>
                <a:cs typeface="Arial"/>
              </a:rPr>
              <a:t>	</a:t>
            </a:r>
            <a:r>
              <a:rPr sz="1760" spc="-15" dirty="0">
                <a:latin typeface="Arial"/>
                <a:cs typeface="Arial"/>
              </a:rPr>
              <a:t>развития</a:t>
            </a:r>
            <a:endParaRPr sz="176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51972" y="2039806"/>
            <a:ext cx="2531364" cy="57736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 indent="49362">
              <a:lnSpc>
                <a:spcPct val="106900"/>
              </a:lnSpc>
              <a:spcBef>
                <a:spcPts val="147"/>
              </a:spcBef>
            </a:pPr>
            <a:r>
              <a:rPr sz="1760" dirty="0">
                <a:latin typeface="Arial"/>
                <a:cs typeface="Arial"/>
              </a:rPr>
              <a:t>культуры</a:t>
            </a:r>
            <a:r>
              <a:rPr sz="1760" spc="205" dirty="0">
                <a:latin typeface="Arial"/>
                <a:cs typeface="Arial"/>
              </a:rPr>
              <a:t>  </a:t>
            </a:r>
            <a:r>
              <a:rPr sz="1760" dirty="0">
                <a:latin typeface="Arial"/>
                <a:cs typeface="Arial"/>
              </a:rPr>
              <a:t>и</a:t>
            </a:r>
            <a:r>
              <a:rPr sz="1760" spc="205" dirty="0">
                <a:latin typeface="Arial"/>
                <a:cs typeface="Arial"/>
              </a:rPr>
              <a:t>  </a:t>
            </a:r>
            <a:r>
              <a:rPr sz="1760" dirty="0">
                <a:latin typeface="Arial"/>
                <a:cs typeface="Arial"/>
              </a:rPr>
              <a:t>спорта</a:t>
            </a:r>
            <a:r>
              <a:rPr sz="1760" spc="213" dirty="0">
                <a:latin typeface="Arial"/>
                <a:cs typeface="Arial"/>
              </a:rPr>
              <a:t>  </a:t>
            </a:r>
            <a:r>
              <a:rPr sz="1760" spc="-73" dirty="0">
                <a:latin typeface="Arial"/>
                <a:cs typeface="Arial"/>
              </a:rPr>
              <a:t>в </a:t>
            </a:r>
            <a:r>
              <a:rPr sz="1760" dirty="0">
                <a:latin typeface="Arial"/>
                <a:cs typeface="Arial"/>
              </a:rPr>
              <a:t>Федерации</a:t>
            </a:r>
            <a:r>
              <a:rPr sz="1760" spc="726" dirty="0">
                <a:latin typeface="Arial"/>
                <a:cs typeface="Arial"/>
              </a:rPr>
              <a:t> </a:t>
            </a:r>
            <a:r>
              <a:rPr sz="1760" dirty="0">
                <a:latin typeface="Arial"/>
                <a:cs typeface="Arial"/>
              </a:rPr>
              <a:t>на</a:t>
            </a:r>
            <a:r>
              <a:rPr sz="1760" spc="755" dirty="0">
                <a:latin typeface="Arial"/>
                <a:cs typeface="Arial"/>
              </a:rPr>
              <a:t> </a:t>
            </a:r>
            <a:r>
              <a:rPr sz="1760" spc="-15" dirty="0">
                <a:latin typeface="Arial"/>
                <a:cs typeface="Arial"/>
              </a:rPr>
              <a:t>период</a:t>
            </a:r>
            <a:endParaRPr sz="176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84032" y="2039805"/>
            <a:ext cx="1274995" cy="866242"/>
          </a:xfrm>
          <a:prstGeom prst="rect">
            <a:avLst/>
          </a:prstGeom>
        </p:spPr>
        <p:txBody>
          <a:bodyPr vert="horz" wrap="square" lIns="0" tIns="17695" rIns="0" bIns="0" rtlCol="0">
            <a:spAutoFit/>
          </a:bodyPr>
          <a:lstStyle/>
          <a:p>
            <a:pPr marL="18627" marR="7451" algn="just">
              <a:lnSpc>
                <a:spcPct val="107200"/>
              </a:lnSpc>
              <a:spcBef>
                <a:spcPts val="139"/>
              </a:spcBef>
            </a:pPr>
            <a:r>
              <a:rPr sz="1760" spc="-15" dirty="0">
                <a:latin typeface="Arial"/>
                <a:cs typeface="Arial"/>
              </a:rPr>
              <a:t>физической Российской </a:t>
            </a:r>
            <a:r>
              <a:rPr sz="1760" dirty="0">
                <a:latin typeface="Arial"/>
                <a:cs typeface="Arial"/>
              </a:rPr>
              <a:t>до</a:t>
            </a:r>
            <a:r>
              <a:rPr sz="1760" spc="477" dirty="0">
                <a:latin typeface="Arial"/>
                <a:cs typeface="Arial"/>
              </a:rPr>
              <a:t>   </a:t>
            </a:r>
            <a:r>
              <a:rPr sz="1760" spc="-29" dirty="0">
                <a:latin typeface="Arial"/>
                <a:cs typeface="Arial"/>
              </a:rPr>
              <a:t>2030</a:t>
            </a:r>
            <a:endParaRPr sz="176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77516" y="2633251"/>
            <a:ext cx="557869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spc="-29" dirty="0">
                <a:latin typeface="Arial"/>
                <a:cs typeface="Arial"/>
              </a:rPr>
              <a:t>года,</a:t>
            </a:r>
            <a:endParaRPr sz="176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4031" y="2919357"/>
            <a:ext cx="1683851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spc="-15" dirty="0">
                <a:latin typeface="Arial"/>
                <a:cs typeface="Arial"/>
              </a:rPr>
              <a:t>распоряжением</a:t>
            </a:r>
            <a:endParaRPr sz="176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62072" y="2615370"/>
            <a:ext cx="1618657" cy="57736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 indent="104312">
              <a:lnSpc>
                <a:spcPct val="106700"/>
              </a:lnSpc>
              <a:spcBef>
                <a:spcPts val="147"/>
              </a:spcBef>
            </a:pPr>
            <a:r>
              <a:rPr sz="1760" spc="-15" dirty="0">
                <a:latin typeface="Arial"/>
                <a:cs typeface="Arial"/>
              </a:rPr>
              <a:t>утвержденная Правительства</a:t>
            </a:r>
            <a:endParaRPr sz="176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84031" y="3185345"/>
            <a:ext cx="3898561" cy="1468693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>
              <a:lnSpc>
                <a:spcPct val="107500"/>
              </a:lnSpc>
              <a:spcBef>
                <a:spcPts val="147"/>
              </a:spcBef>
            </a:pPr>
            <a:r>
              <a:rPr sz="1760" dirty="0">
                <a:latin typeface="Arial"/>
                <a:cs typeface="Arial"/>
              </a:rPr>
              <a:t>Российской</a:t>
            </a:r>
            <a:r>
              <a:rPr sz="1760" spc="22" dirty="0">
                <a:latin typeface="Arial"/>
                <a:cs typeface="Arial"/>
              </a:rPr>
              <a:t> </a:t>
            </a:r>
            <a:r>
              <a:rPr sz="1760" dirty="0">
                <a:latin typeface="Arial"/>
                <a:cs typeface="Arial"/>
              </a:rPr>
              <a:t>Федерации от</a:t>
            </a:r>
            <a:r>
              <a:rPr sz="1760" spc="7" dirty="0">
                <a:latin typeface="Arial"/>
                <a:cs typeface="Arial"/>
              </a:rPr>
              <a:t> </a:t>
            </a:r>
            <a:r>
              <a:rPr sz="1760" dirty="0">
                <a:latin typeface="Arial"/>
                <a:cs typeface="Arial"/>
              </a:rPr>
              <a:t>24</a:t>
            </a:r>
            <a:r>
              <a:rPr sz="1760" spc="22" dirty="0">
                <a:latin typeface="Arial"/>
                <a:cs typeface="Arial"/>
              </a:rPr>
              <a:t> </a:t>
            </a:r>
            <a:r>
              <a:rPr sz="1760" spc="-15" dirty="0">
                <a:latin typeface="Arial"/>
                <a:cs typeface="Arial"/>
              </a:rPr>
              <a:t>ноября </a:t>
            </a:r>
            <a:r>
              <a:rPr sz="1760" dirty="0">
                <a:latin typeface="Arial"/>
                <a:cs typeface="Arial"/>
              </a:rPr>
              <a:t>2020</a:t>
            </a:r>
            <a:r>
              <a:rPr sz="1760" spc="-59" dirty="0">
                <a:latin typeface="Arial"/>
                <a:cs typeface="Arial"/>
              </a:rPr>
              <a:t> </a:t>
            </a:r>
            <a:r>
              <a:rPr sz="1760" dirty="0">
                <a:latin typeface="Arial"/>
                <a:cs typeface="Arial"/>
              </a:rPr>
              <a:t>г.</a:t>
            </a:r>
            <a:r>
              <a:rPr sz="1760" spc="15" dirty="0">
                <a:latin typeface="Arial"/>
                <a:cs typeface="Arial"/>
              </a:rPr>
              <a:t> </a:t>
            </a:r>
            <a:r>
              <a:rPr sz="1760" dirty="0">
                <a:latin typeface="Arial"/>
                <a:cs typeface="Arial"/>
              </a:rPr>
              <a:t>№</a:t>
            </a:r>
            <a:r>
              <a:rPr sz="1760" spc="-15" dirty="0">
                <a:latin typeface="Arial"/>
                <a:cs typeface="Arial"/>
              </a:rPr>
              <a:t> 3081-</a:t>
            </a:r>
            <a:r>
              <a:rPr sz="1760" spc="-73" dirty="0">
                <a:latin typeface="Arial"/>
                <a:cs typeface="Arial"/>
              </a:rPr>
              <a:t>р</a:t>
            </a:r>
            <a:endParaRPr sz="1760">
              <a:latin typeface="Arial"/>
              <a:cs typeface="Arial"/>
            </a:endParaRPr>
          </a:p>
          <a:p>
            <a:pPr>
              <a:spcBef>
                <a:spcPts val="73"/>
              </a:spcBef>
            </a:pPr>
            <a:endParaRPr sz="1907">
              <a:latin typeface="Arial"/>
              <a:cs typeface="Arial"/>
            </a:endParaRPr>
          </a:p>
          <a:p>
            <a:pPr marL="18627" marR="8382" indent="437737">
              <a:lnSpc>
                <a:spcPct val="106700"/>
              </a:lnSpc>
              <a:spcBef>
                <a:spcPts val="7"/>
              </a:spcBef>
              <a:tabLst>
                <a:tab pos="1465021" algn="l"/>
                <a:tab pos="1873885" algn="l"/>
                <a:tab pos="2359121" algn="l"/>
                <a:tab pos="2667398" algn="l"/>
                <a:tab pos="3109793" algn="l"/>
              </a:tabLst>
            </a:pP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Концепция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детско- юношеского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спорта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60" spc="-73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endParaRPr sz="176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84031" y="4625188"/>
            <a:ext cx="1618657" cy="867183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>
              <a:lnSpc>
                <a:spcPct val="106700"/>
              </a:lnSpc>
              <a:spcBef>
                <a:spcPts val="147"/>
              </a:spcBef>
            </a:pP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Федерации утвержденная Правительства</a:t>
            </a:r>
            <a:endParaRPr sz="176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29511" y="4625188"/>
            <a:ext cx="2251964" cy="867183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585822" marR="7451" indent="-568126" algn="r">
              <a:lnSpc>
                <a:spcPct val="106700"/>
              </a:lnSpc>
              <a:spcBef>
                <a:spcPts val="147"/>
              </a:spcBef>
              <a:tabLst>
                <a:tab pos="744152" algn="l"/>
                <a:tab pos="1712761" algn="l"/>
              </a:tabLst>
            </a:pPr>
            <a:r>
              <a:rPr sz="1760" spc="-37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1760" spc="-29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760" spc="-29" dirty="0">
                <a:solidFill>
                  <a:srgbClr val="FFFFFF"/>
                </a:solidFill>
                <a:latin typeface="Arial"/>
                <a:cs typeface="Arial"/>
              </a:rPr>
              <a:t>года, </a:t>
            </a: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распоряжением Российской</a:t>
            </a:r>
            <a:endParaRPr sz="176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84031" y="5485329"/>
            <a:ext cx="3896699" cy="57736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>
              <a:lnSpc>
                <a:spcPct val="106800"/>
              </a:lnSpc>
              <a:spcBef>
                <a:spcPts val="147"/>
              </a:spcBef>
            </a:pP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Федерации</a:t>
            </a:r>
            <a:r>
              <a:rPr sz="176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760" spc="1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sz="176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декабря</a:t>
            </a:r>
            <a:r>
              <a:rPr sz="176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1760" spc="1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760" spc="1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60" spc="-73" dirty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sz="1760" spc="-15" dirty="0">
                <a:solidFill>
                  <a:srgbClr val="FFFFFF"/>
                </a:solidFill>
                <a:latin typeface="Arial"/>
                <a:cs typeface="Arial"/>
              </a:rPr>
              <a:t>3894-</a:t>
            </a:r>
            <a:r>
              <a:rPr sz="1760" spc="-73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endParaRPr sz="176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4357" y="4754271"/>
            <a:ext cx="7834376" cy="1370921"/>
          </a:xfrm>
          <a:custGeom>
            <a:avLst/>
            <a:gdLst/>
            <a:ahLst/>
            <a:cxnLst/>
            <a:rect l="l" t="t" r="r" b="b"/>
            <a:pathLst>
              <a:path w="5341620" h="934720">
                <a:moveTo>
                  <a:pt x="5341620" y="0"/>
                </a:moveTo>
                <a:lnTo>
                  <a:pt x="0" y="0"/>
                </a:lnTo>
                <a:lnTo>
                  <a:pt x="0" y="411988"/>
                </a:lnTo>
                <a:lnTo>
                  <a:pt x="5341620" y="934211"/>
                </a:lnTo>
                <a:lnTo>
                  <a:pt x="5341620" y="0"/>
                </a:lnTo>
                <a:close/>
              </a:path>
            </a:pathLst>
          </a:custGeom>
          <a:solidFill>
            <a:srgbClr val="F1F1F1">
              <a:alpha val="56077"/>
            </a:srgbClr>
          </a:solid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3" name="object 3"/>
          <p:cNvSpPr/>
          <p:nvPr/>
        </p:nvSpPr>
        <p:spPr>
          <a:xfrm>
            <a:off x="5373064" y="2398368"/>
            <a:ext cx="7832513" cy="845651"/>
          </a:xfrm>
          <a:custGeom>
            <a:avLst/>
            <a:gdLst/>
            <a:ahLst/>
            <a:cxnLst/>
            <a:rect l="l" t="t" r="r" b="b"/>
            <a:pathLst>
              <a:path w="5340350" h="576580">
                <a:moveTo>
                  <a:pt x="5340096" y="0"/>
                </a:moveTo>
                <a:lnTo>
                  <a:pt x="0" y="0"/>
                </a:lnTo>
                <a:lnTo>
                  <a:pt x="0" y="254000"/>
                </a:lnTo>
                <a:lnTo>
                  <a:pt x="5340096" y="576072"/>
                </a:lnTo>
                <a:lnTo>
                  <a:pt x="5340096" y="0"/>
                </a:lnTo>
                <a:close/>
              </a:path>
            </a:pathLst>
          </a:custGeom>
          <a:solidFill>
            <a:srgbClr val="F1F1F1">
              <a:alpha val="56077"/>
            </a:srgbClr>
          </a:solid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4" name="object 4"/>
          <p:cNvSpPr/>
          <p:nvPr/>
        </p:nvSpPr>
        <p:spPr>
          <a:xfrm>
            <a:off x="5321654" y="194461"/>
            <a:ext cx="7832513" cy="1240535"/>
          </a:xfrm>
          <a:custGeom>
            <a:avLst/>
            <a:gdLst/>
            <a:ahLst/>
            <a:cxnLst/>
            <a:rect l="l" t="t" r="r" b="b"/>
            <a:pathLst>
              <a:path w="5340350" h="845819">
                <a:moveTo>
                  <a:pt x="5340096" y="0"/>
                </a:moveTo>
                <a:lnTo>
                  <a:pt x="0" y="0"/>
                </a:lnTo>
                <a:lnTo>
                  <a:pt x="0" y="372999"/>
                </a:lnTo>
                <a:lnTo>
                  <a:pt x="5340096" y="845820"/>
                </a:lnTo>
                <a:lnTo>
                  <a:pt x="5340096" y="0"/>
                </a:lnTo>
                <a:close/>
              </a:path>
            </a:pathLst>
          </a:custGeom>
          <a:solidFill>
            <a:srgbClr val="F1F1F1">
              <a:alpha val="56077"/>
            </a:srgbClr>
          </a:solidFill>
        </p:spPr>
        <p:txBody>
          <a:bodyPr wrap="square" lIns="0" tIns="0" rIns="0" bIns="0" rtlCol="0"/>
          <a:lstStyle/>
          <a:p>
            <a:endParaRPr sz="2640"/>
          </a:p>
        </p:txBody>
      </p:sp>
      <p:grpSp>
        <p:nvGrpSpPr>
          <p:cNvPr id="5" name="object 5"/>
          <p:cNvGrpSpPr/>
          <p:nvPr/>
        </p:nvGrpSpPr>
        <p:grpSpPr>
          <a:xfrm>
            <a:off x="6350" y="0"/>
            <a:ext cx="5226643" cy="7543800"/>
            <a:chOff x="0" y="0"/>
            <a:chExt cx="3563620" cy="514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563620" cy="5143500"/>
            </a:xfrm>
            <a:custGeom>
              <a:avLst/>
              <a:gdLst/>
              <a:ahLst/>
              <a:cxnLst/>
              <a:rect l="l" t="t" r="r" b="b"/>
              <a:pathLst>
                <a:path w="3563620" h="5143500">
                  <a:moveTo>
                    <a:pt x="3563112" y="0"/>
                  </a:moveTo>
                  <a:lnTo>
                    <a:pt x="0" y="0"/>
                  </a:lnTo>
                  <a:lnTo>
                    <a:pt x="0" y="5143499"/>
                  </a:lnTo>
                  <a:lnTo>
                    <a:pt x="2326132" y="5143499"/>
                  </a:lnTo>
                  <a:lnTo>
                    <a:pt x="3563112" y="0"/>
                  </a:lnTo>
                  <a:close/>
                </a:path>
              </a:pathLst>
            </a:custGeom>
            <a:solidFill>
              <a:srgbClr val="C0504D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2959735" cy="5143500"/>
            </a:xfrm>
            <a:custGeom>
              <a:avLst/>
              <a:gdLst/>
              <a:ahLst/>
              <a:cxnLst/>
              <a:rect l="l" t="t" r="r" b="b"/>
              <a:pathLst>
                <a:path w="2959735" h="5143500">
                  <a:moveTo>
                    <a:pt x="2959608" y="0"/>
                  </a:moveTo>
                  <a:lnTo>
                    <a:pt x="0" y="0"/>
                  </a:lnTo>
                  <a:lnTo>
                    <a:pt x="0" y="5143499"/>
                  </a:lnTo>
                  <a:lnTo>
                    <a:pt x="1722882" y="5143499"/>
                  </a:lnTo>
                  <a:lnTo>
                    <a:pt x="2959608" y="0"/>
                  </a:lnTo>
                  <a:close/>
                </a:path>
              </a:pathLst>
            </a:custGeom>
            <a:solidFill>
              <a:srgbClr val="C0504D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2794000" cy="5143500"/>
            </a:xfrm>
            <a:custGeom>
              <a:avLst/>
              <a:gdLst/>
              <a:ahLst/>
              <a:cxnLst/>
              <a:rect l="l" t="t" r="r" b="b"/>
              <a:pathLst>
                <a:path w="2794000" h="5143500">
                  <a:moveTo>
                    <a:pt x="2793492" y="0"/>
                  </a:moveTo>
                  <a:lnTo>
                    <a:pt x="0" y="0"/>
                  </a:lnTo>
                  <a:lnTo>
                    <a:pt x="0" y="5143499"/>
                  </a:lnTo>
                  <a:lnTo>
                    <a:pt x="1556258" y="5143499"/>
                  </a:lnTo>
                  <a:lnTo>
                    <a:pt x="2793492" y="0"/>
                  </a:lnTo>
                  <a:close/>
                </a:path>
              </a:pathLst>
            </a:custGeom>
            <a:solidFill>
              <a:srgbClr val="C0504D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29840" cy="51434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6608" y="1986348"/>
            <a:ext cx="4085759" cy="1873077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18627" marR="906208">
              <a:lnSpc>
                <a:spcPts val="2844"/>
              </a:lnSpc>
              <a:spcBef>
                <a:spcPts val="506"/>
              </a:spcBef>
            </a:pP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Проблемы</a:t>
            </a:r>
            <a:r>
              <a:rPr sz="2640" spc="-13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40" spc="-15" dirty="0">
                <a:solidFill>
                  <a:srgbClr val="FFFFFF"/>
                </a:solidFill>
                <a:latin typeface="Arial"/>
                <a:cs typeface="Arial"/>
              </a:rPr>
              <a:t>развития дополнительного образования</a:t>
            </a:r>
            <a:endParaRPr sz="2640" dirty="0">
              <a:latin typeface="Arial"/>
              <a:cs typeface="Arial"/>
            </a:endParaRPr>
          </a:p>
          <a:p>
            <a:pPr marL="18627">
              <a:lnSpc>
                <a:spcPts val="2661"/>
              </a:lnSpc>
            </a:pPr>
            <a:r>
              <a:rPr sz="2640" spc="-37" dirty="0">
                <a:solidFill>
                  <a:srgbClr val="FFFFFF"/>
                </a:solidFill>
                <a:latin typeface="Arial"/>
                <a:cs typeface="Arial"/>
              </a:rPr>
              <a:t>физкультурно-</a:t>
            </a:r>
            <a:r>
              <a:rPr sz="2640" spc="-15" dirty="0">
                <a:solidFill>
                  <a:srgbClr val="FFFFFF"/>
                </a:solidFill>
                <a:latin typeface="Arial"/>
                <a:cs typeface="Arial"/>
              </a:rPr>
              <a:t>спортивной</a:t>
            </a:r>
            <a:endParaRPr sz="2640" dirty="0">
              <a:latin typeface="Arial"/>
              <a:cs typeface="Arial"/>
            </a:endParaRPr>
          </a:p>
          <a:p>
            <a:pPr marL="18627">
              <a:lnSpc>
                <a:spcPts val="3014"/>
              </a:lnSpc>
            </a:pPr>
            <a:r>
              <a:rPr sz="2640" spc="-15" dirty="0">
                <a:solidFill>
                  <a:srgbClr val="FFFFFF"/>
                </a:solidFill>
                <a:latin typeface="Arial"/>
                <a:cs typeface="Arial"/>
              </a:rPr>
              <a:t>направленности</a:t>
            </a:r>
            <a:endParaRPr sz="264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51" y="1061607"/>
            <a:ext cx="2753953" cy="6483011"/>
            <a:chOff x="0" y="723822"/>
            <a:chExt cx="1877695" cy="4420235"/>
          </a:xfrm>
        </p:grpSpPr>
        <p:sp>
          <p:nvSpPr>
            <p:cNvPr id="12" name="object 12"/>
            <p:cNvSpPr/>
            <p:nvPr/>
          </p:nvSpPr>
          <p:spPr>
            <a:xfrm>
              <a:off x="1106030" y="723823"/>
              <a:ext cx="318135" cy="337820"/>
            </a:xfrm>
            <a:custGeom>
              <a:avLst/>
              <a:gdLst/>
              <a:ahLst/>
              <a:cxnLst/>
              <a:rect l="l" t="t" r="r" b="b"/>
              <a:pathLst>
                <a:path w="318134" h="337819">
                  <a:moveTo>
                    <a:pt x="264350" y="72923"/>
                  </a:moveTo>
                  <a:lnTo>
                    <a:pt x="238061" y="46647"/>
                  </a:lnTo>
                  <a:lnTo>
                    <a:pt x="25958" y="259041"/>
                  </a:lnTo>
                  <a:lnTo>
                    <a:pt x="0" y="337273"/>
                  </a:lnTo>
                  <a:lnTo>
                    <a:pt x="31318" y="305955"/>
                  </a:lnTo>
                  <a:lnTo>
                    <a:pt x="28930" y="303555"/>
                  </a:lnTo>
                  <a:lnTo>
                    <a:pt x="40805" y="267525"/>
                  </a:lnTo>
                  <a:lnTo>
                    <a:pt x="48145" y="263004"/>
                  </a:lnTo>
                  <a:lnTo>
                    <a:pt x="56235" y="261531"/>
                  </a:lnTo>
                  <a:lnTo>
                    <a:pt x="64249" y="263169"/>
                  </a:lnTo>
                  <a:lnTo>
                    <a:pt x="70142" y="267131"/>
                  </a:lnTo>
                  <a:lnTo>
                    <a:pt x="75742" y="261531"/>
                  </a:lnTo>
                  <a:lnTo>
                    <a:pt x="264350" y="72923"/>
                  </a:lnTo>
                  <a:close/>
                </a:path>
                <a:path w="318134" h="337819">
                  <a:moveTo>
                    <a:pt x="317995" y="19278"/>
                  </a:moveTo>
                  <a:lnTo>
                    <a:pt x="303809" y="5092"/>
                  </a:lnTo>
                  <a:lnTo>
                    <a:pt x="298132" y="1282"/>
                  </a:lnTo>
                  <a:lnTo>
                    <a:pt x="291719" y="0"/>
                  </a:lnTo>
                  <a:lnTo>
                    <a:pt x="285318" y="1282"/>
                  </a:lnTo>
                  <a:lnTo>
                    <a:pt x="279628" y="5092"/>
                  </a:lnTo>
                  <a:lnTo>
                    <a:pt x="249936" y="34772"/>
                  </a:lnTo>
                  <a:lnTo>
                    <a:pt x="276225" y="61048"/>
                  </a:lnTo>
                  <a:lnTo>
                    <a:pt x="317995" y="19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32047"/>
              <a:ext cx="1877567" cy="171145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052838" y="7069192"/>
            <a:ext cx="147151" cy="25673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540" dirty="0">
                <a:latin typeface="Arial"/>
                <a:cs typeface="Arial"/>
              </a:rPr>
              <a:t>6</a:t>
            </a:r>
            <a:endParaRPr sz="154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2749" y="94549"/>
            <a:ext cx="3489706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Концепция</a:t>
            </a:r>
            <a:r>
              <a:rPr sz="1320" spc="-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spc="-1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1320">
              <a:latin typeface="Arial"/>
              <a:cs typeface="Arial"/>
            </a:endParaRPr>
          </a:p>
          <a:p>
            <a:pPr marL="18627">
              <a:spcBef>
                <a:spcPts val="7"/>
              </a:spcBef>
            </a:pP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дополнительного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32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r>
              <a:rPr sz="1320" spc="-29" dirty="0">
                <a:solidFill>
                  <a:srgbClr val="FFFFFF"/>
                </a:solidFill>
                <a:latin typeface="Arial"/>
                <a:cs typeface="Arial"/>
              </a:rPr>
              <a:t> года</a:t>
            </a:r>
            <a:endParaRPr sz="132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2809" y="195952"/>
            <a:ext cx="6697218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dirty="0">
                <a:latin typeface="Times New Roman"/>
                <a:cs typeface="Times New Roman"/>
              </a:rPr>
              <a:t>недостаточная</a:t>
            </a:r>
            <a:r>
              <a:rPr sz="1760" b="1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эффективность</a:t>
            </a:r>
            <a:r>
              <a:rPr sz="1760" spc="-66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межведомственного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межуровневого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1654" y="485039"/>
            <a:ext cx="7832513" cy="540148"/>
          </a:xfrm>
          <a:prstGeom prst="rect">
            <a:avLst/>
          </a:prstGeom>
          <a:solidFill>
            <a:srgbClr val="C5605F">
              <a:alpha val="36077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89410">
              <a:lnSpc>
                <a:spcPts val="2097"/>
              </a:lnSpc>
            </a:pPr>
            <a:r>
              <a:rPr sz="1760" dirty="0">
                <a:latin typeface="Times New Roman"/>
                <a:cs typeface="Times New Roman"/>
              </a:rPr>
              <a:t>взаимодействия</a:t>
            </a:r>
            <a:r>
              <a:rPr sz="1760" spc="-5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при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формировании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региональных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систем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развития</a:t>
            </a:r>
            <a:endParaRPr sz="1760" dirty="0">
              <a:latin typeface="Times New Roman"/>
              <a:cs typeface="Times New Roman"/>
            </a:endParaRPr>
          </a:p>
          <a:p>
            <a:pPr marL="89410"/>
            <a:r>
              <a:rPr sz="1760" dirty="0">
                <a:latin typeface="Times New Roman"/>
                <a:cs typeface="Times New Roman"/>
              </a:rPr>
              <a:t>дополнительного</a:t>
            </a:r>
            <a:r>
              <a:rPr sz="1760" spc="-73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образования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детей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2438" y="1378373"/>
            <a:ext cx="7481401" cy="1243247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 algn="just">
              <a:spcBef>
                <a:spcPts val="147"/>
              </a:spcBef>
            </a:pPr>
            <a:r>
              <a:rPr sz="1760" b="1" dirty="0">
                <a:latin typeface="Times New Roman"/>
                <a:cs typeface="Times New Roman"/>
              </a:rPr>
              <a:t>несоответствие</a:t>
            </a:r>
            <a:r>
              <a:rPr sz="1760" b="1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личностных</a:t>
            </a:r>
            <a:r>
              <a:rPr sz="1760" spc="-5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интересов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детей,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удовлетворяющих</a:t>
            </a:r>
            <a:r>
              <a:rPr sz="1760" spc="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их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запросам </a:t>
            </a:r>
            <a:r>
              <a:rPr sz="1760" dirty="0">
                <a:latin typeface="Times New Roman"/>
                <a:cs typeface="Times New Roman"/>
              </a:rPr>
              <a:t>на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освоение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современных дополнительных</a:t>
            </a:r>
            <a:r>
              <a:rPr sz="1760" spc="-5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общеобразовательных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программы </a:t>
            </a:r>
            <a:r>
              <a:rPr sz="1760" dirty="0">
                <a:latin typeface="Times New Roman"/>
                <a:cs typeface="Times New Roman"/>
              </a:rPr>
              <a:t>в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области ФК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С,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основанных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на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традиционных</a:t>
            </a:r>
            <a:r>
              <a:rPr sz="1760" spc="-5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новых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видах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спорта</a:t>
            </a:r>
            <a:endParaRPr sz="1760" dirty="0">
              <a:latin typeface="Times New Roman"/>
              <a:cs typeface="Times New Roman"/>
            </a:endParaRPr>
          </a:p>
          <a:p>
            <a:pPr marL="54019" algn="just">
              <a:spcBef>
                <a:spcPts val="1107"/>
              </a:spcBef>
            </a:pPr>
            <a:r>
              <a:rPr sz="1760" b="1" dirty="0">
                <a:latin typeface="Times New Roman"/>
                <a:cs typeface="Times New Roman"/>
              </a:rPr>
              <a:t>несовершенство</a:t>
            </a:r>
            <a:r>
              <a:rPr sz="1760" b="1" spc="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системы</a:t>
            </a:r>
            <a:r>
              <a:rPr sz="1760" spc="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спортивных</a:t>
            </a:r>
            <a:r>
              <a:rPr sz="1760" spc="-66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соревнований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для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системы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spc="-37" dirty="0">
                <a:latin typeface="Times New Roman"/>
                <a:cs typeface="Times New Roman"/>
              </a:rPr>
              <a:t>ДО,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3064" y="2595067"/>
            <a:ext cx="7832513" cy="287771"/>
          </a:xfrm>
          <a:prstGeom prst="rect">
            <a:avLst/>
          </a:prstGeom>
          <a:solidFill>
            <a:srgbClr val="C5605F">
              <a:alpha val="36077"/>
            </a:srgbClr>
          </a:solidFill>
        </p:spPr>
        <p:txBody>
          <a:bodyPr vert="horz" wrap="square" lIns="0" tIns="16764" rIns="0" bIns="0" rtlCol="0">
            <a:spAutoFit/>
          </a:bodyPr>
          <a:lstStyle/>
          <a:p>
            <a:pPr marL="73577">
              <a:spcBef>
                <a:spcPts val="132"/>
              </a:spcBef>
            </a:pPr>
            <a:r>
              <a:rPr sz="1760" dirty="0">
                <a:latin typeface="Times New Roman"/>
                <a:cs typeface="Times New Roman"/>
              </a:rPr>
              <a:t>особенно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их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недостаточное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количество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на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муниципальном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уровне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8678" y="6117890"/>
            <a:ext cx="6970099" cy="110218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>
              <a:spcBef>
                <a:spcPts val="147"/>
              </a:spcBef>
            </a:pPr>
            <a:r>
              <a:rPr sz="1760" b="1" dirty="0">
                <a:latin typeface="Times New Roman"/>
                <a:cs typeface="Times New Roman"/>
              </a:rPr>
              <a:t>недостаточная</a:t>
            </a:r>
            <a:r>
              <a:rPr sz="1760" b="1" spc="-59" dirty="0">
                <a:latin typeface="Times New Roman"/>
                <a:cs typeface="Times New Roman"/>
              </a:rPr>
              <a:t> </a:t>
            </a:r>
            <a:r>
              <a:rPr sz="1760" b="1" dirty="0">
                <a:latin typeface="Times New Roman"/>
                <a:cs typeface="Times New Roman"/>
              </a:rPr>
              <a:t>вовлеченность</a:t>
            </a:r>
            <a:r>
              <a:rPr sz="1760" b="1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профессиональных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образовательных </a:t>
            </a:r>
            <a:r>
              <a:rPr sz="1760" dirty="0">
                <a:latin typeface="Times New Roman"/>
                <a:cs typeface="Times New Roman"/>
              </a:rPr>
              <a:t>организаций</a:t>
            </a:r>
            <a:r>
              <a:rPr sz="1760" spc="-103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образовательных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организаций</a:t>
            </a:r>
            <a:r>
              <a:rPr sz="1760" spc="-81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высшего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образования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spc="-73" dirty="0">
                <a:latin typeface="Times New Roman"/>
                <a:cs typeface="Times New Roman"/>
              </a:rPr>
              <a:t>в </a:t>
            </a:r>
            <a:r>
              <a:rPr sz="1760" dirty="0">
                <a:latin typeface="Times New Roman"/>
                <a:cs typeface="Times New Roman"/>
              </a:rPr>
              <a:t>реализацию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дополнительных</a:t>
            </a:r>
            <a:r>
              <a:rPr sz="1760" spc="-51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общеобразовательных</a:t>
            </a:r>
            <a:r>
              <a:rPr sz="1760" spc="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программ в</a:t>
            </a:r>
            <a:r>
              <a:rPr sz="1760" spc="-15" dirty="0">
                <a:latin typeface="Times New Roman"/>
                <a:cs typeface="Times New Roman"/>
              </a:rPr>
              <a:t> области </a:t>
            </a:r>
            <a:r>
              <a:rPr sz="1760" dirty="0">
                <a:latin typeface="Times New Roman"/>
                <a:cs typeface="Times New Roman"/>
              </a:rPr>
              <a:t>ФК и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spc="-73" dirty="0">
                <a:latin typeface="Times New Roman"/>
                <a:cs typeface="Times New Roman"/>
              </a:rPr>
              <a:t>С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50180" y="3148279"/>
            <a:ext cx="7197344" cy="1373026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 marR="7451">
              <a:spcBef>
                <a:spcPts val="147"/>
              </a:spcBef>
            </a:pPr>
            <a:r>
              <a:rPr sz="1760" b="1" dirty="0">
                <a:latin typeface="Times New Roman"/>
                <a:cs typeface="Times New Roman"/>
              </a:rPr>
              <a:t>несоответствие</a:t>
            </a:r>
            <a:r>
              <a:rPr sz="1760" b="1" spc="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темпов</a:t>
            </a:r>
            <a:r>
              <a:rPr sz="1760" spc="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обновления </a:t>
            </a:r>
            <a:r>
              <a:rPr sz="1760" spc="-15" dirty="0">
                <a:latin typeface="Times New Roman"/>
                <a:cs typeface="Times New Roman"/>
              </a:rPr>
              <a:t>материально-</a:t>
            </a:r>
            <a:r>
              <a:rPr sz="1760" dirty="0">
                <a:latin typeface="Times New Roman"/>
                <a:cs typeface="Times New Roman"/>
              </a:rPr>
              <a:t>технической</a:t>
            </a:r>
            <a:r>
              <a:rPr sz="1760" spc="37" dirty="0">
                <a:latin typeface="Times New Roman"/>
                <a:cs typeface="Times New Roman"/>
              </a:rPr>
              <a:t> </a:t>
            </a:r>
            <a:r>
              <a:rPr sz="1760" spc="-29" dirty="0">
                <a:latin typeface="Times New Roman"/>
                <a:cs typeface="Times New Roman"/>
              </a:rPr>
              <a:t>базы </a:t>
            </a:r>
            <a:r>
              <a:rPr sz="1760" dirty="0">
                <a:latin typeface="Times New Roman"/>
                <a:cs typeface="Times New Roman"/>
              </a:rPr>
              <a:t>организаций</a:t>
            </a:r>
            <a:r>
              <a:rPr sz="1760" spc="-88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ДО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ФСН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иных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организаций,</a:t>
            </a:r>
            <a:r>
              <a:rPr sz="1760" spc="-73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реализующих</a:t>
            </a:r>
            <a:r>
              <a:rPr sz="1760" spc="29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дополнительные </a:t>
            </a:r>
            <a:r>
              <a:rPr sz="1760" dirty="0">
                <a:latin typeface="Times New Roman"/>
                <a:cs typeface="Times New Roman"/>
              </a:rPr>
              <a:t>общеобразовательные программы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в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области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ФК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учетом</a:t>
            </a:r>
            <a:r>
              <a:rPr sz="1760" spc="66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доступности </a:t>
            </a:r>
            <a:r>
              <a:rPr sz="1760" dirty="0">
                <a:latin typeface="Times New Roman"/>
                <a:cs typeface="Times New Roman"/>
              </a:rPr>
              <a:t>инфраструктуры</a:t>
            </a:r>
            <a:r>
              <a:rPr sz="1760" spc="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для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детей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ограниченными</a:t>
            </a:r>
            <a:r>
              <a:rPr sz="1760" spc="-51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возможностями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здоровья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spc="-73" dirty="0">
                <a:latin typeface="Times New Roman"/>
                <a:cs typeface="Times New Roman"/>
              </a:rPr>
              <a:t>и</a:t>
            </a:r>
            <a:endParaRPr sz="1760" dirty="0">
              <a:latin typeface="Times New Roman"/>
              <a:cs typeface="Times New Roman"/>
            </a:endParaRPr>
          </a:p>
          <a:p>
            <a:pPr marL="18627"/>
            <a:r>
              <a:rPr sz="1760" spc="-15" dirty="0">
                <a:latin typeface="Times New Roman"/>
                <a:cs typeface="Times New Roman"/>
              </a:rPr>
              <a:t>детей-инвалидов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57258" y="4769543"/>
            <a:ext cx="7135876" cy="28965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760" b="1" dirty="0">
                <a:latin typeface="Times New Roman"/>
                <a:cs typeface="Times New Roman"/>
              </a:rPr>
              <a:t>несоответствие</a:t>
            </a:r>
            <a:r>
              <a:rPr sz="1760" b="1" spc="-73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профессионального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развития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педагогов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дополнительного</a:t>
            </a:r>
            <a:endParaRPr sz="176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04357" y="5076139"/>
            <a:ext cx="7834376" cy="798167"/>
          </a:xfrm>
          <a:prstGeom prst="rect">
            <a:avLst/>
          </a:prstGeom>
          <a:solidFill>
            <a:srgbClr val="C5605F">
              <a:alpha val="36077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0783">
              <a:lnSpc>
                <a:spcPts val="1958"/>
              </a:lnSpc>
            </a:pPr>
            <a:r>
              <a:rPr sz="1760" dirty="0">
                <a:latin typeface="Times New Roman"/>
                <a:cs typeface="Times New Roman"/>
              </a:rPr>
              <a:t>образования,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тренеров-</a:t>
            </a:r>
            <a:r>
              <a:rPr sz="1760" dirty="0">
                <a:latin typeface="Times New Roman"/>
                <a:cs typeface="Times New Roman"/>
              </a:rPr>
              <a:t>преподавателей</a:t>
            </a:r>
            <a:r>
              <a:rPr sz="1760" spc="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темпам развития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научно</a:t>
            </a:r>
            <a:r>
              <a:rPr sz="1760" spc="3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обоснованных</a:t>
            </a:r>
            <a:endParaRPr sz="1760" dirty="0">
              <a:latin typeface="Times New Roman"/>
              <a:cs typeface="Times New Roman"/>
            </a:endParaRPr>
          </a:p>
          <a:p>
            <a:pPr marL="70783"/>
            <a:r>
              <a:rPr sz="1760" dirty="0">
                <a:latin typeface="Times New Roman"/>
                <a:cs typeface="Times New Roman"/>
              </a:rPr>
              <a:t>форм,</a:t>
            </a:r>
            <a:r>
              <a:rPr sz="1760" spc="-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средств,</a:t>
            </a:r>
            <a:r>
              <a:rPr sz="1760" spc="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методик в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области</a:t>
            </a:r>
            <a:r>
              <a:rPr sz="1760" spc="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физической</a:t>
            </a:r>
            <a:r>
              <a:rPr sz="1760" spc="-3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культуры</a:t>
            </a:r>
            <a:r>
              <a:rPr sz="1760" spc="73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и</a:t>
            </a:r>
            <a:r>
              <a:rPr sz="1760" spc="-22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спорта,</a:t>
            </a:r>
            <a:r>
              <a:rPr sz="1760" spc="-7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медицины</a:t>
            </a:r>
            <a:r>
              <a:rPr sz="1760" spc="-44" dirty="0">
                <a:latin typeface="Times New Roman"/>
                <a:cs typeface="Times New Roman"/>
              </a:rPr>
              <a:t> </a:t>
            </a:r>
            <a:r>
              <a:rPr sz="1760" spc="-73" dirty="0">
                <a:latin typeface="Times New Roman"/>
                <a:cs typeface="Times New Roman"/>
              </a:rPr>
              <a:t>и</a:t>
            </a:r>
            <a:endParaRPr sz="1760" dirty="0">
              <a:latin typeface="Times New Roman"/>
              <a:cs typeface="Times New Roman"/>
            </a:endParaRPr>
          </a:p>
          <a:p>
            <a:pPr marL="70783"/>
            <a:r>
              <a:rPr sz="1760" dirty="0">
                <a:latin typeface="Times New Roman"/>
                <a:cs typeface="Times New Roman"/>
              </a:rPr>
              <a:t>других</a:t>
            </a:r>
            <a:r>
              <a:rPr sz="1760" spc="15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сопряженных</a:t>
            </a:r>
            <a:r>
              <a:rPr sz="1760" spc="-29" dirty="0">
                <a:latin typeface="Times New Roman"/>
                <a:cs typeface="Times New Roman"/>
              </a:rPr>
              <a:t> </a:t>
            </a:r>
            <a:r>
              <a:rPr sz="1760" dirty="0">
                <a:latin typeface="Times New Roman"/>
                <a:cs typeface="Times New Roman"/>
              </a:rPr>
              <a:t>сфер</a:t>
            </a:r>
            <a:r>
              <a:rPr sz="1760" spc="7" dirty="0">
                <a:latin typeface="Times New Roman"/>
                <a:cs typeface="Times New Roman"/>
              </a:rPr>
              <a:t> </a:t>
            </a:r>
            <a:r>
              <a:rPr sz="1760" spc="-15" dirty="0">
                <a:latin typeface="Times New Roman"/>
                <a:cs typeface="Times New Roman"/>
              </a:rPr>
              <a:t>деятельности</a:t>
            </a:r>
            <a:endParaRPr sz="176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1"/>
            <a:ext cx="13411200" cy="7537281"/>
            <a:chOff x="0" y="0"/>
            <a:chExt cx="9144000" cy="51390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557904" cy="5139055"/>
            </a:xfrm>
            <a:custGeom>
              <a:avLst/>
              <a:gdLst/>
              <a:ahLst/>
              <a:cxnLst/>
              <a:rect l="l" t="t" r="r" b="b"/>
              <a:pathLst>
                <a:path w="3557904" h="5139055">
                  <a:moveTo>
                    <a:pt x="3557440" y="0"/>
                  </a:moveTo>
                  <a:lnTo>
                    <a:pt x="0" y="0"/>
                  </a:lnTo>
                  <a:lnTo>
                    <a:pt x="0" y="5138927"/>
                  </a:lnTo>
                  <a:lnTo>
                    <a:pt x="2321560" y="5138927"/>
                  </a:lnTo>
                  <a:lnTo>
                    <a:pt x="3557440" y="0"/>
                  </a:lnTo>
                  <a:close/>
                </a:path>
              </a:pathLst>
            </a:custGeom>
            <a:solidFill>
              <a:srgbClr val="C0504D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954020" cy="5139055"/>
            </a:xfrm>
            <a:custGeom>
              <a:avLst/>
              <a:gdLst/>
              <a:ahLst/>
              <a:cxnLst/>
              <a:rect l="l" t="t" r="r" b="b"/>
              <a:pathLst>
                <a:path w="2954020" h="5139055">
                  <a:moveTo>
                    <a:pt x="2953936" y="0"/>
                  </a:moveTo>
                  <a:lnTo>
                    <a:pt x="0" y="0"/>
                  </a:lnTo>
                  <a:lnTo>
                    <a:pt x="0" y="5138927"/>
                  </a:lnTo>
                  <a:lnTo>
                    <a:pt x="1718310" y="5138927"/>
                  </a:lnTo>
                  <a:lnTo>
                    <a:pt x="2953936" y="0"/>
                  </a:lnTo>
                  <a:close/>
                </a:path>
              </a:pathLst>
            </a:custGeom>
            <a:solidFill>
              <a:srgbClr val="C0504D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786380" cy="5139055"/>
            </a:xfrm>
            <a:custGeom>
              <a:avLst/>
              <a:gdLst/>
              <a:ahLst/>
              <a:cxnLst/>
              <a:rect l="l" t="t" r="r" b="b"/>
              <a:pathLst>
                <a:path w="2786380" h="5139055">
                  <a:moveTo>
                    <a:pt x="2786296" y="0"/>
                  </a:moveTo>
                  <a:lnTo>
                    <a:pt x="0" y="0"/>
                  </a:lnTo>
                  <a:lnTo>
                    <a:pt x="0" y="5138927"/>
                  </a:lnTo>
                  <a:lnTo>
                    <a:pt x="1550924" y="5138927"/>
                  </a:lnTo>
                  <a:lnTo>
                    <a:pt x="2786296" y="0"/>
                  </a:lnTo>
                  <a:close/>
                </a:path>
              </a:pathLst>
            </a:custGeom>
            <a:solidFill>
              <a:srgbClr val="C0504D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24125" cy="51389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667" y="438657"/>
            <a:ext cx="2809833" cy="1501180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18627" marR="7451">
              <a:lnSpc>
                <a:spcPts val="2844"/>
              </a:lnSpc>
              <a:spcBef>
                <a:spcPts val="506"/>
              </a:spcBef>
            </a:pPr>
            <a:r>
              <a:rPr sz="2640" dirty="0"/>
              <a:t>Ключевые</a:t>
            </a:r>
            <a:r>
              <a:rPr sz="2640" spc="-88" dirty="0"/>
              <a:t> </a:t>
            </a:r>
            <a:r>
              <a:rPr sz="2640" spc="-15" dirty="0"/>
              <a:t>задачи развития дополнительного образования</a:t>
            </a:r>
            <a:endParaRPr sz="2640"/>
          </a:p>
        </p:txBody>
      </p:sp>
      <p:grpSp>
        <p:nvGrpSpPr>
          <p:cNvPr id="8" name="object 8"/>
          <p:cNvGrpSpPr/>
          <p:nvPr/>
        </p:nvGrpSpPr>
        <p:grpSpPr>
          <a:xfrm>
            <a:off x="40419" y="100470"/>
            <a:ext cx="4930479" cy="3020314"/>
            <a:chOff x="23229" y="68502"/>
            <a:chExt cx="3361690" cy="2059305"/>
          </a:xfrm>
        </p:grpSpPr>
        <p:sp>
          <p:nvSpPr>
            <p:cNvPr id="9" name="object 9"/>
            <p:cNvSpPr/>
            <p:nvPr/>
          </p:nvSpPr>
          <p:spPr>
            <a:xfrm>
              <a:off x="23229" y="115143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70" h="293370">
                  <a:moveTo>
                    <a:pt x="238829" y="0"/>
                  </a:moveTo>
                  <a:lnTo>
                    <a:pt x="26725" y="212397"/>
                  </a:lnTo>
                  <a:lnTo>
                    <a:pt x="0" y="292947"/>
                  </a:lnTo>
                  <a:lnTo>
                    <a:pt x="81023" y="266239"/>
                  </a:lnTo>
                  <a:lnTo>
                    <a:pt x="83993" y="263271"/>
                  </a:lnTo>
                  <a:lnTo>
                    <a:pt x="36057" y="263271"/>
                  </a:lnTo>
                  <a:lnTo>
                    <a:pt x="29694" y="256912"/>
                  </a:lnTo>
                  <a:lnTo>
                    <a:pt x="41572" y="220876"/>
                  </a:lnTo>
                  <a:lnTo>
                    <a:pt x="48909" y="216352"/>
                  </a:lnTo>
                  <a:lnTo>
                    <a:pt x="57003" y="214888"/>
                  </a:lnTo>
                  <a:lnTo>
                    <a:pt x="132406" y="214888"/>
                  </a:lnTo>
                  <a:lnTo>
                    <a:pt x="293128" y="54265"/>
                  </a:lnTo>
                  <a:lnTo>
                    <a:pt x="238829" y="0"/>
                  </a:lnTo>
                  <a:close/>
                </a:path>
                <a:path w="293370" h="293370">
                  <a:moveTo>
                    <a:pt x="132406" y="214888"/>
                  </a:moveTo>
                  <a:lnTo>
                    <a:pt x="57003" y="214888"/>
                  </a:lnTo>
                  <a:lnTo>
                    <a:pt x="65016" y="216524"/>
                  </a:lnTo>
                  <a:lnTo>
                    <a:pt x="72115" y="221300"/>
                  </a:lnTo>
                  <a:lnTo>
                    <a:pt x="76887" y="228388"/>
                  </a:lnTo>
                  <a:lnTo>
                    <a:pt x="78478" y="236350"/>
                  </a:lnTo>
                  <a:lnTo>
                    <a:pt x="76887" y="244313"/>
                  </a:lnTo>
                  <a:lnTo>
                    <a:pt x="72115" y="251400"/>
                  </a:lnTo>
                  <a:lnTo>
                    <a:pt x="36057" y="263271"/>
                  </a:lnTo>
                  <a:lnTo>
                    <a:pt x="83993" y="263271"/>
                  </a:lnTo>
                  <a:lnTo>
                    <a:pt x="132406" y="214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936" y="68502"/>
              <a:ext cx="89027" cy="886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15411" y="198119"/>
              <a:ext cx="469900" cy="492759"/>
            </a:xfrm>
            <a:custGeom>
              <a:avLst/>
              <a:gdLst/>
              <a:ahLst/>
              <a:cxnLst/>
              <a:rect l="l" t="t" r="r" b="b"/>
              <a:pathLst>
                <a:path w="469900" h="492759">
                  <a:moveTo>
                    <a:pt x="234695" y="0"/>
                  </a:moveTo>
                  <a:lnTo>
                    <a:pt x="187382" y="5002"/>
                  </a:lnTo>
                  <a:lnTo>
                    <a:pt x="143321" y="19347"/>
                  </a:lnTo>
                  <a:lnTo>
                    <a:pt x="103454" y="42045"/>
                  </a:lnTo>
                  <a:lnTo>
                    <a:pt x="68722" y="72104"/>
                  </a:lnTo>
                  <a:lnTo>
                    <a:pt x="40069" y="108532"/>
                  </a:lnTo>
                  <a:lnTo>
                    <a:pt x="18436" y="150340"/>
                  </a:lnTo>
                  <a:lnTo>
                    <a:pt x="4766" y="196534"/>
                  </a:lnTo>
                  <a:lnTo>
                    <a:pt x="0" y="246125"/>
                  </a:lnTo>
                  <a:lnTo>
                    <a:pt x="4766" y="295717"/>
                  </a:lnTo>
                  <a:lnTo>
                    <a:pt x="18436" y="341911"/>
                  </a:lnTo>
                  <a:lnTo>
                    <a:pt x="40069" y="383719"/>
                  </a:lnTo>
                  <a:lnTo>
                    <a:pt x="68722" y="420147"/>
                  </a:lnTo>
                  <a:lnTo>
                    <a:pt x="103454" y="450206"/>
                  </a:lnTo>
                  <a:lnTo>
                    <a:pt x="143321" y="472904"/>
                  </a:lnTo>
                  <a:lnTo>
                    <a:pt x="187382" y="487249"/>
                  </a:lnTo>
                  <a:lnTo>
                    <a:pt x="234695" y="492251"/>
                  </a:lnTo>
                  <a:lnTo>
                    <a:pt x="282009" y="487249"/>
                  </a:lnTo>
                  <a:lnTo>
                    <a:pt x="326070" y="472904"/>
                  </a:lnTo>
                  <a:lnTo>
                    <a:pt x="365937" y="450206"/>
                  </a:lnTo>
                  <a:lnTo>
                    <a:pt x="400669" y="420147"/>
                  </a:lnTo>
                  <a:lnTo>
                    <a:pt x="429322" y="383719"/>
                  </a:lnTo>
                  <a:lnTo>
                    <a:pt x="450955" y="341911"/>
                  </a:lnTo>
                  <a:lnTo>
                    <a:pt x="464625" y="295717"/>
                  </a:lnTo>
                  <a:lnTo>
                    <a:pt x="469391" y="246125"/>
                  </a:lnTo>
                  <a:lnTo>
                    <a:pt x="464625" y="196534"/>
                  </a:lnTo>
                  <a:lnTo>
                    <a:pt x="450955" y="150340"/>
                  </a:lnTo>
                  <a:lnTo>
                    <a:pt x="429322" y="108532"/>
                  </a:lnTo>
                  <a:lnTo>
                    <a:pt x="400669" y="72104"/>
                  </a:lnTo>
                  <a:lnTo>
                    <a:pt x="365937" y="42045"/>
                  </a:lnTo>
                  <a:lnTo>
                    <a:pt x="326070" y="19347"/>
                  </a:lnTo>
                  <a:lnTo>
                    <a:pt x="282009" y="5002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9092" y="350556"/>
              <a:ext cx="210211" cy="1810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51176" y="1665732"/>
              <a:ext cx="463550" cy="462280"/>
            </a:xfrm>
            <a:custGeom>
              <a:avLst/>
              <a:gdLst/>
              <a:ahLst/>
              <a:cxnLst/>
              <a:rect l="l" t="t" r="r" b="b"/>
              <a:pathLst>
                <a:path w="463550" h="462280">
                  <a:moveTo>
                    <a:pt x="231648" y="0"/>
                  </a:moveTo>
                  <a:lnTo>
                    <a:pt x="184976" y="4691"/>
                  </a:lnTo>
                  <a:lnTo>
                    <a:pt x="141499" y="18145"/>
                  </a:lnTo>
                  <a:lnTo>
                    <a:pt x="102151" y="39433"/>
                  </a:lnTo>
                  <a:lnTo>
                    <a:pt x="67865" y="67627"/>
                  </a:lnTo>
                  <a:lnTo>
                    <a:pt x="39574" y="101798"/>
                  </a:lnTo>
                  <a:lnTo>
                    <a:pt x="18210" y="141017"/>
                  </a:lnTo>
                  <a:lnTo>
                    <a:pt x="4708" y="184356"/>
                  </a:lnTo>
                  <a:lnTo>
                    <a:pt x="0" y="230885"/>
                  </a:lnTo>
                  <a:lnTo>
                    <a:pt x="4708" y="277415"/>
                  </a:lnTo>
                  <a:lnTo>
                    <a:pt x="18210" y="320754"/>
                  </a:lnTo>
                  <a:lnTo>
                    <a:pt x="39574" y="359973"/>
                  </a:lnTo>
                  <a:lnTo>
                    <a:pt x="67865" y="394144"/>
                  </a:lnTo>
                  <a:lnTo>
                    <a:pt x="102151" y="422338"/>
                  </a:lnTo>
                  <a:lnTo>
                    <a:pt x="141499" y="443626"/>
                  </a:lnTo>
                  <a:lnTo>
                    <a:pt x="184976" y="457080"/>
                  </a:lnTo>
                  <a:lnTo>
                    <a:pt x="231648" y="461771"/>
                  </a:lnTo>
                  <a:lnTo>
                    <a:pt x="278319" y="457080"/>
                  </a:lnTo>
                  <a:lnTo>
                    <a:pt x="321796" y="443626"/>
                  </a:lnTo>
                  <a:lnTo>
                    <a:pt x="361144" y="422338"/>
                  </a:lnTo>
                  <a:lnTo>
                    <a:pt x="395430" y="394144"/>
                  </a:lnTo>
                  <a:lnTo>
                    <a:pt x="423721" y="359973"/>
                  </a:lnTo>
                  <a:lnTo>
                    <a:pt x="445085" y="320754"/>
                  </a:lnTo>
                  <a:lnTo>
                    <a:pt x="458587" y="277415"/>
                  </a:lnTo>
                  <a:lnTo>
                    <a:pt x="463296" y="230885"/>
                  </a:lnTo>
                  <a:lnTo>
                    <a:pt x="458587" y="184356"/>
                  </a:lnTo>
                  <a:lnTo>
                    <a:pt x="445085" y="141017"/>
                  </a:lnTo>
                  <a:lnTo>
                    <a:pt x="423721" y="101798"/>
                  </a:lnTo>
                  <a:lnTo>
                    <a:pt x="395430" y="67627"/>
                  </a:lnTo>
                  <a:lnTo>
                    <a:pt x="361144" y="39433"/>
                  </a:lnTo>
                  <a:lnTo>
                    <a:pt x="321796" y="18145"/>
                  </a:lnTo>
                  <a:lnTo>
                    <a:pt x="278319" y="4691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0679" y="1782029"/>
              <a:ext cx="158153" cy="1754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61488" y="914399"/>
              <a:ext cx="443865" cy="472440"/>
            </a:xfrm>
            <a:custGeom>
              <a:avLst/>
              <a:gdLst/>
              <a:ahLst/>
              <a:cxnLst/>
              <a:rect l="l" t="t" r="r" b="b"/>
              <a:pathLst>
                <a:path w="443864" h="472440">
                  <a:moveTo>
                    <a:pt x="221742" y="0"/>
                  </a:moveTo>
                  <a:lnTo>
                    <a:pt x="177063" y="4800"/>
                  </a:lnTo>
                  <a:lnTo>
                    <a:pt x="135445" y="18567"/>
                  </a:lnTo>
                  <a:lnTo>
                    <a:pt x="97780" y="40351"/>
                  </a:lnTo>
                  <a:lnTo>
                    <a:pt x="64960" y="69199"/>
                  </a:lnTo>
                  <a:lnTo>
                    <a:pt x="37879" y="104161"/>
                  </a:lnTo>
                  <a:lnTo>
                    <a:pt x="17430" y="144285"/>
                  </a:lnTo>
                  <a:lnTo>
                    <a:pt x="4506" y="188622"/>
                  </a:lnTo>
                  <a:lnTo>
                    <a:pt x="0" y="236220"/>
                  </a:lnTo>
                  <a:lnTo>
                    <a:pt x="4506" y="283817"/>
                  </a:lnTo>
                  <a:lnTo>
                    <a:pt x="17430" y="328154"/>
                  </a:lnTo>
                  <a:lnTo>
                    <a:pt x="37879" y="368278"/>
                  </a:lnTo>
                  <a:lnTo>
                    <a:pt x="64960" y="403240"/>
                  </a:lnTo>
                  <a:lnTo>
                    <a:pt x="97780" y="432088"/>
                  </a:lnTo>
                  <a:lnTo>
                    <a:pt x="135445" y="453872"/>
                  </a:lnTo>
                  <a:lnTo>
                    <a:pt x="177063" y="467639"/>
                  </a:lnTo>
                  <a:lnTo>
                    <a:pt x="221742" y="472439"/>
                  </a:lnTo>
                  <a:lnTo>
                    <a:pt x="266420" y="467639"/>
                  </a:lnTo>
                  <a:lnTo>
                    <a:pt x="308038" y="453872"/>
                  </a:lnTo>
                  <a:lnTo>
                    <a:pt x="345703" y="432088"/>
                  </a:lnTo>
                  <a:lnTo>
                    <a:pt x="378523" y="403240"/>
                  </a:lnTo>
                  <a:lnTo>
                    <a:pt x="405604" y="368278"/>
                  </a:lnTo>
                  <a:lnTo>
                    <a:pt x="426053" y="328154"/>
                  </a:lnTo>
                  <a:lnTo>
                    <a:pt x="438977" y="283817"/>
                  </a:lnTo>
                  <a:lnTo>
                    <a:pt x="443484" y="236220"/>
                  </a:lnTo>
                  <a:lnTo>
                    <a:pt x="438977" y="188622"/>
                  </a:lnTo>
                  <a:lnTo>
                    <a:pt x="426053" y="144285"/>
                  </a:lnTo>
                  <a:lnTo>
                    <a:pt x="405604" y="104161"/>
                  </a:lnTo>
                  <a:lnTo>
                    <a:pt x="378523" y="69199"/>
                  </a:lnTo>
                  <a:lnTo>
                    <a:pt x="345703" y="40351"/>
                  </a:lnTo>
                  <a:lnTo>
                    <a:pt x="308038" y="18567"/>
                  </a:lnTo>
                  <a:lnTo>
                    <a:pt x="266420" y="4800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4558" y="1055687"/>
              <a:ext cx="178435" cy="190500"/>
            </a:xfrm>
            <a:custGeom>
              <a:avLst/>
              <a:gdLst/>
              <a:ahLst/>
              <a:cxnLst/>
              <a:rect l="l" t="t" r="r" b="b"/>
              <a:pathLst>
                <a:path w="178435" h="190500">
                  <a:moveTo>
                    <a:pt x="60350" y="59105"/>
                  </a:moveTo>
                  <a:lnTo>
                    <a:pt x="31496" y="59105"/>
                  </a:lnTo>
                  <a:lnTo>
                    <a:pt x="31496" y="156933"/>
                  </a:lnTo>
                  <a:lnTo>
                    <a:pt x="60350" y="156933"/>
                  </a:lnTo>
                  <a:lnTo>
                    <a:pt x="60350" y="59105"/>
                  </a:lnTo>
                  <a:close/>
                </a:path>
                <a:path w="178435" h="190500">
                  <a:moveTo>
                    <a:pt x="99707" y="419"/>
                  </a:moveTo>
                  <a:lnTo>
                    <a:pt x="70840" y="419"/>
                  </a:lnTo>
                  <a:lnTo>
                    <a:pt x="70840" y="156933"/>
                  </a:lnTo>
                  <a:lnTo>
                    <a:pt x="99707" y="156933"/>
                  </a:lnTo>
                  <a:lnTo>
                    <a:pt x="99707" y="419"/>
                  </a:lnTo>
                  <a:close/>
                </a:path>
                <a:path w="178435" h="190500">
                  <a:moveTo>
                    <a:pt x="139065" y="59105"/>
                  </a:moveTo>
                  <a:lnTo>
                    <a:pt x="110197" y="59105"/>
                  </a:lnTo>
                  <a:lnTo>
                    <a:pt x="110197" y="156933"/>
                  </a:lnTo>
                  <a:lnTo>
                    <a:pt x="139065" y="156933"/>
                  </a:lnTo>
                  <a:lnTo>
                    <a:pt x="139065" y="59105"/>
                  </a:lnTo>
                  <a:close/>
                </a:path>
                <a:path w="178435" h="190500">
                  <a:moveTo>
                    <a:pt x="178422" y="174244"/>
                  </a:moveTo>
                  <a:lnTo>
                    <a:pt x="15748" y="174244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74244"/>
                  </a:lnTo>
                  <a:lnTo>
                    <a:pt x="0" y="189966"/>
                  </a:lnTo>
                  <a:lnTo>
                    <a:pt x="178422" y="189966"/>
                  </a:lnTo>
                  <a:lnTo>
                    <a:pt x="178422" y="174244"/>
                  </a:lnTo>
                  <a:close/>
                </a:path>
                <a:path w="178435" h="190500">
                  <a:moveTo>
                    <a:pt x="178422" y="106629"/>
                  </a:moveTo>
                  <a:lnTo>
                    <a:pt x="149555" y="106629"/>
                  </a:lnTo>
                  <a:lnTo>
                    <a:pt x="149555" y="156933"/>
                  </a:lnTo>
                  <a:lnTo>
                    <a:pt x="178422" y="156933"/>
                  </a:lnTo>
                  <a:lnTo>
                    <a:pt x="178422" y="10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86798" y="368436"/>
            <a:ext cx="7509341" cy="764376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 marR="7451">
              <a:spcBef>
                <a:spcPts val="154"/>
              </a:spcBef>
            </a:pPr>
            <a:r>
              <a:rPr sz="1613" dirty="0">
                <a:latin typeface="Arial"/>
                <a:cs typeface="Arial"/>
              </a:rPr>
              <a:t>обеспечение</a:t>
            </a:r>
            <a:r>
              <a:rPr sz="1613" spc="-88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условий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для</a:t>
            </a:r>
            <a:r>
              <a:rPr sz="1613" spc="-9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эффективного</a:t>
            </a:r>
            <a:r>
              <a:rPr sz="1613" spc="-88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межведомственного</a:t>
            </a:r>
            <a:r>
              <a:rPr sz="1613" spc="-81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и </a:t>
            </a:r>
            <a:r>
              <a:rPr sz="1613" dirty="0">
                <a:latin typeface="Arial"/>
                <a:cs typeface="Arial"/>
              </a:rPr>
              <a:t>межуровневого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взаимодействия</a:t>
            </a:r>
            <a:r>
              <a:rPr sz="1613" spc="40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для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развития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дополнительного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образования </a:t>
            </a:r>
            <a:r>
              <a:rPr sz="1613" dirty="0">
                <a:latin typeface="Arial"/>
                <a:cs typeface="Arial"/>
              </a:rPr>
              <a:t>ФСН,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том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числе</a:t>
            </a:r>
            <a:r>
              <a:rPr sz="1613" spc="38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рамках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гармонизации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законодательства</a:t>
            </a:r>
            <a:endParaRPr sz="1613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6675" y="1681057"/>
            <a:ext cx="6307921" cy="51616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 marR="7451">
              <a:spcBef>
                <a:spcPts val="154"/>
              </a:spcBef>
            </a:pPr>
            <a:r>
              <a:rPr sz="1613" dirty="0">
                <a:latin typeface="Arial"/>
                <a:cs typeface="Arial"/>
              </a:rPr>
              <a:t>обновление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содержания </a:t>
            </a:r>
            <a:r>
              <a:rPr sz="1613" spc="-15" dirty="0">
                <a:latin typeface="Arial"/>
                <a:cs typeface="Arial"/>
              </a:rPr>
              <a:t>дополнительных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общеобразовательных </a:t>
            </a:r>
            <a:r>
              <a:rPr sz="1613" dirty="0">
                <a:latin typeface="Arial"/>
                <a:cs typeface="Arial"/>
              </a:rPr>
              <a:t>программ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области</a:t>
            </a:r>
            <a:r>
              <a:rPr sz="1613" spc="-88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ФК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С</a:t>
            </a:r>
            <a:endParaRPr sz="161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5400" y="2648452"/>
            <a:ext cx="7808299" cy="51616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>
              <a:spcBef>
                <a:spcPts val="154"/>
              </a:spcBef>
            </a:pPr>
            <a:r>
              <a:rPr sz="1613" dirty="0">
                <a:latin typeface="Arial"/>
                <a:cs typeface="Arial"/>
              </a:rPr>
              <a:t>создание</a:t>
            </a:r>
            <a:r>
              <a:rPr sz="1613" spc="-8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условий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для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социальной</a:t>
            </a:r>
            <a:r>
              <a:rPr sz="1613" spc="-88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интеграции,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адаптации,</a:t>
            </a:r>
            <a:r>
              <a:rPr sz="1613" spc="-88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выявления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спортивно</a:t>
            </a:r>
            <a:endParaRPr sz="1613">
              <a:latin typeface="Arial"/>
              <a:cs typeface="Arial"/>
            </a:endParaRPr>
          </a:p>
          <a:p>
            <a:pPr marL="18627"/>
            <a:r>
              <a:rPr sz="1613" dirty="0">
                <a:latin typeface="Arial"/>
                <a:cs typeface="Arial"/>
              </a:rPr>
              <a:t>одаренных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детей,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детей</a:t>
            </a:r>
            <a:r>
              <a:rPr sz="1613" spc="38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ОВЗ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инвалидностью</a:t>
            </a:r>
            <a:endParaRPr sz="161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180" y="3687707"/>
            <a:ext cx="11285897" cy="112462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Концепция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spc="-1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1320">
              <a:latin typeface="Arial"/>
              <a:cs typeface="Arial"/>
            </a:endParaRPr>
          </a:p>
          <a:p>
            <a:pPr marL="18627"/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дополнительного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32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r>
              <a:rPr sz="1320" spc="-29" dirty="0">
                <a:solidFill>
                  <a:srgbClr val="FFFFFF"/>
                </a:solidFill>
                <a:latin typeface="Arial"/>
                <a:cs typeface="Arial"/>
              </a:rPr>
              <a:t> года</a:t>
            </a:r>
            <a:endParaRPr sz="132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20">
              <a:latin typeface="Arial"/>
              <a:cs typeface="Arial"/>
            </a:endParaRPr>
          </a:p>
          <a:p>
            <a:pPr marL="3972227" marR="7451">
              <a:spcBef>
                <a:spcPts val="7"/>
              </a:spcBef>
            </a:pPr>
            <a:r>
              <a:rPr sz="1613" dirty="0">
                <a:latin typeface="Arial"/>
                <a:cs typeface="Arial"/>
              </a:rPr>
              <a:t>разработка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внедрение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цифровых</a:t>
            </a:r>
            <a:r>
              <a:rPr sz="1613" spc="-8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технологий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практику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дополнительного образования</a:t>
            </a:r>
            <a:endParaRPr sz="1613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350" y="4090416"/>
            <a:ext cx="4019635" cy="3453384"/>
            <a:chOff x="0" y="2788920"/>
            <a:chExt cx="2740660" cy="235458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432048"/>
              <a:ext cx="1877567" cy="171145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270759" y="2788920"/>
              <a:ext cx="469900" cy="492759"/>
            </a:xfrm>
            <a:custGeom>
              <a:avLst/>
              <a:gdLst/>
              <a:ahLst/>
              <a:cxnLst/>
              <a:rect l="l" t="t" r="r" b="b"/>
              <a:pathLst>
                <a:path w="469900" h="492760">
                  <a:moveTo>
                    <a:pt x="234695" y="0"/>
                  </a:moveTo>
                  <a:lnTo>
                    <a:pt x="187382" y="5002"/>
                  </a:lnTo>
                  <a:lnTo>
                    <a:pt x="143321" y="19347"/>
                  </a:lnTo>
                  <a:lnTo>
                    <a:pt x="103454" y="42045"/>
                  </a:lnTo>
                  <a:lnTo>
                    <a:pt x="68722" y="72104"/>
                  </a:lnTo>
                  <a:lnTo>
                    <a:pt x="40069" y="108532"/>
                  </a:lnTo>
                  <a:lnTo>
                    <a:pt x="18436" y="150340"/>
                  </a:lnTo>
                  <a:lnTo>
                    <a:pt x="4766" y="196534"/>
                  </a:lnTo>
                  <a:lnTo>
                    <a:pt x="0" y="246125"/>
                  </a:lnTo>
                  <a:lnTo>
                    <a:pt x="4766" y="295717"/>
                  </a:lnTo>
                  <a:lnTo>
                    <a:pt x="18436" y="341911"/>
                  </a:lnTo>
                  <a:lnTo>
                    <a:pt x="40069" y="383719"/>
                  </a:lnTo>
                  <a:lnTo>
                    <a:pt x="68722" y="420147"/>
                  </a:lnTo>
                  <a:lnTo>
                    <a:pt x="103454" y="450206"/>
                  </a:lnTo>
                  <a:lnTo>
                    <a:pt x="143321" y="472904"/>
                  </a:lnTo>
                  <a:lnTo>
                    <a:pt x="187382" y="487249"/>
                  </a:lnTo>
                  <a:lnTo>
                    <a:pt x="234695" y="492252"/>
                  </a:lnTo>
                  <a:lnTo>
                    <a:pt x="282009" y="487249"/>
                  </a:lnTo>
                  <a:lnTo>
                    <a:pt x="326070" y="472904"/>
                  </a:lnTo>
                  <a:lnTo>
                    <a:pt x="365937" y="450206"/>
                  </a:lnTo>
                  <a:lnTo>
                    <a:pt x="400669" y="420147"/>
                  </a:lnTo>
                  <a:lnTo>
                    <a:pt x="429322" y="383719"/>
                  </a:lnTo>
                  <a:lnTo>
                    <a:pt x="450955" y="341911"/>
                  </a:lnTo>
                  <a:lnTo>
                    <a:pt x="464625" y="295717"/>
                  </a:lnTo>
                  <a:lnTo>
                    <a:pt x="469391" y="246125"/>
                  </a:lnTo>
                  <a:lnTo>
                    <a:pt x="464625" y="196534"/>
                  </a:lnTo>
                  <a:lnTo>
                    <a:pt x="450955" y="150340"/>
                  </a:lnTo>
                  <a:lnTo>
                    <a:pt x="429322" y="108532"/>
                  </a:lnTo>
                  <a:lnTo>
                    <a:pt x="400669" y="72104"/>
                  </a:lnTo>
                  <a:lnTo>
                    <a:pt x="365937" y="42045"/>
                  </a:lnTo>
                  <a:lnTo>
                    <a:pt x="326070" y="19347"/>
                  </a:lnTo>
                  <a:lnTo>
                    <a:pt x="282009" y="5002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4440" y="2942880"/>
              <a:ext cx="210210" cy="1810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06524" y="4258056"/>
              <a:ext cx="463550" cy="462280"/>
            </a:xfrm>
            <a:custGeom>
              <a:avLst/>
              <a:gdLst/>
              <a:ahLst/>
              <a:cxnLst/>
              <a:rect l="l" t="t" r="r" b="b"/>
              <a:pathLst>
                <a:path w="463550" h="462279">
                  <a:moveTo>
                    <a:pt x="231648" y="0"/>
                  </a:moveTo>
                  <a:lnTo>
                    <a:pt x="184976" y="4690"/>
                  </a:lnTo>
                  <a:lnTo>
                    <a:pt x="141499" y="18143"/>
                  </a:lnTo>
                  <a:lnTo>
                    <a:pt x="102151" y="39430"/>
                  </a:lnTo>
                  <a:lnTo>
                    <a:pt x="67865" y="67622"/>
                  </a:lnTo>
                  <a:lnTo>
                    <a:pt x="39574" y="101792"/>
                  </a:lnTo>
                  <a:lnTo>
                    <a:pt x="18210" y="141012"/>
                  </a:lnTo>
                  <a:lnTo>
                    <a:pt x="4708" y="184352"/>
                  </a:lnTo>
                  <a:lnTo>
                    <a:pt x="0" y="230886"/>
                  </a:lnTo>
                  <a:lnTo>
                    <a:pt x="4708" y="277415"/>
                  </a:lnTo>
                  <a:lnTo>
                    <a:pt x="18210" y="320754"/>
                  </a:lnTo>
                  <a:lnTo>
                    <a:pt x="39574" y="359973"/>
                  </a:lnTo>
                  <a:lnTo>
                    <a:pt x="67865" y="394144"/>
                  </a:lnTo>
                  <a:lnTo>
                    <a:pt x="102151" y="422338"/>
                  </a:lnTo>
                  <a:lnTo>
                    <a:pt x="141499" y="443626"/>
                  </a:lnTo>
                  <a:lnTo>
                    <a:pt x="184976" y="457080"/>
                  </a:lnTo>
                  <a:lnTo>
                    <a:pt x="231648" y="461772"/>
                  </a:lnTo>
                  <a:lnTo>
                    <a:pt x="278319" y="457080"/>
                  </a:lnTo>
                  <a:lnTo>
                    <a:pt x="321796" y="443626"/>
                  </a:lnTo>
                  <a:lnTo>
                    <a:pt x="361144" y="422338"/>
                  </a:lnTo>
                  <a:lnTo>
                    <a:pt x="395430" y="394144"/>
                  </a:lnTo>
                  <a:lnTo>
                    <a:pt x="423721" y="359973"/>
                  </a:lnTo>
                  <a:lnTo>
                    <a:pt x="445085" y="320754"/>
                  </a:lnTo>
                  <a:lnTo>
                    <a:pt x="458587" y="277415"/>
                  </a:lnTo>
                  <a:lnTo>
                    <a:pt x="463295" y="230886"/>
                  </a:lnTo>
                  <a:lnTo>
                    <a:pt x="458587" y="184352"/>
                  </a:lnTo>
                  <a:lnTo>
                    <a:pt x="445085" y="141012"/>
                  </a:lnTo>
                  <a:lnTo>
                    <a:pt x="423721" y="101792"/>
                  </a:lnTo>
                  <a:lnTo>
                    <a:pt x="395430" y="67622"/>
                  </a:lnTo>
                  <a:lnTo>
                    <a:pt x="361144" y="39430"/>
                  </a:lnTo>
                  <a:lnTo>
                    <a:pt x="321796" y="18143"/>
                  </a:lnTo>
                  <a:lnTo>
                    <a:pt x="278319" y="4690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795" y="4374353"/>
              <a:ext cx="185862" cy="2204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119883" y="3496056"/>
              <a:ext cx="443865" cy="472440"/>
            </a:xfrm>
            <a:custGeom>
              <a:avLst/>
              <a:gdLst/>
              <a:ahLst/>
              <a:cxnLst/>
              <a:rect l="l" t="t" r="r" b="b"/>
              <a:pathLst>
                <a:path w="443864" h="472439">
                  <a:moveTo>
                    <a:pt x="221742" y="0"/>
                  </a:moveTo>
                  <a:lnTo>
                    <a:pt x="177063" y="4800"/>
                  </a:lnTo>
                  <a:lnTo>
                    <a:pt x="135445" y="18567"/>
                  </a:lnTo>
                  <a:lnTo>
                    <a:pt x="97780" y="40351"/>
                  </a:lnTo>
                  <a:lnTo>
                    <a:pt x="64960" y="69199"/>
                  </a:lnTo>
                  <a:lnTo>
                    <a:pt x="37879" y="104161"/>
                  </a:lnTo>
                  <a:lnTo>
                    <a:pt x="17430" y="144285"/>
                  </a:lnTo>
                  <a:lnTo>
                    <a:pt x="4506" y="188622"/>
                  </a:lnTo>
                  <a:lnTo>
                    <a:pt x="0" y="236220"/>
                  </a:lnTo>
                  <a:lnTo>
                    <a:pt x="4506" y="283817"/>
                  </a:lnTo>
                  <a:lnTo>
                    <a:pt x="17430" y="328154"/>
                  </a:lnTo>
                  <a:lnTo>
                    <a:pt x="37879" y="368278"/>
                  </a:lnTo>
                  <a:lnTo>
                    <a:pt x="64960" y="403240"/>
                  </a:lnTo>
                  <a:lnTo>
                    <a:pt x="97780" y="432088"/>
                  </a:lnTo>
                  <a:lnTo>
                    <a:pt x="135445" y="453872"/>
                  </a:lnTo>
                  <a:lnTo>
                    <a:pt x="177063" y="467639"/>
                  </a:lnTo>
                  <a:lnTo>
                    <a:pt x="221742" y="472440"/>
                  </a:lnTo>
                  <a:lnTo>
                    <a:pt x="266420" y="467639"/>
                  </a:lnTo>
                  <a:lnTo>
                    <a:pt x="308038" y="453872"/>
                  </a:lnTo>
                  <a:lnTo>
                    <a:pt x="345703" y="432088"/>
                  </a:lnTo>
                  <a:lnTo>
                    <a:pt x="378523" y="403240"/>
                  </a:lnTo>
                  <a:lnTo>
                    <a:pt x="405604" y="368278"/>
                  </a:lnTo>
                  <a:lnTo>
                    <a:pt x="426053" y="328154"/>
                  </a:lnTo>
                  <a:lnTo>
                    <a:pt x="438977" y="283817"/>
                  </a:lnTo>
                  <a:lnTo>
                    <a:pt x="443484" y="236220"/>
                  </a:lnTo>
                  <a:lnTo>
                    <a:pt x="438977" y="188622"/>
                  </a:lnTo>
                  <a:lnTo>
                    <a:pt x="426053" y="144285"/>
                  </a:lnTo>
                  <a:lnTo>
                    <a:pt x="405604" y="104161"/>
                  </a:lnTo>
                  <a:lnTo>
                    <a:pt x="378523" y="69199"/>
                  </a:lnTo>
                  <a:lnTo>
                    <a:pt x="345703" y="40351"/>
                  </a:lnTo>
                  <a:lnTo>
                    <a:pt x="308038" y="18567"/>
                  </a:lnTo>
                  <a:lnTo>
                    <a:pt x="266420" y="4800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252954" y="3637343"/>
              <a:ext cx="178435" cy="190500"/>
            </a:xfrm>
            <a:custGeom>
              <a:avLst/>
              <a:gdLst/>
              <a:ahLst/>
              <a:cxnLst/>
              <a:rect l="l" t="t" r="r" b="b"/>
              <a:pathLst>
                <a:path w="178435" h="190500">
                  <a:moveTo>
                    <a:pt x="60350" y="59105"/>
                  </a:moveTo>
                  <a:lnTo>
                    <a:pt x="31496" y="59105"/>
                  </a:lnTo>
                  <a:lnTo>
                    <a:pt x="31496" y="156933"/>
                  </a:lnTo>
                  <a:lnTo>
                    <a:pt x="60350" y="156933"/>
                  </a:lnTo>
                  <a:lnTo>
                    <a:pt x="60350" y="59105"/>
                  </a:lnTo>
                  <a:close/>
                </a:path>
                <a:path w="178435" h="190500">
                  <a:moveTo>
                    <a:pt x="99707" y="419"/>
                  </a:moveTo>
                  <a:lnTo>
                    <a:pt x="70840" y="419"/>
                  </a:lnTo>
                  <a:lnTo>
                    <a:pt x="70840" y="156933"/>
                  </a:lnTo>
                  <a:lnTo>
                    <a:pt x="99707" y="156933"/>
                  </a:lnTo>
                  <a:lnTo>
                    <a:pt x="99707" y="419"/>
                  </a:lnTo>
                  <a:close/>
                </a:path>
                <a:path w="178435" h="190500">
                  <a:moveTo>
                    <a:pt x="139065" y="59105"/>
                  </a:moveTo>
                  <a:lnTo>
                    <a:pt x="110197" y="59105"/>
                  </a:lnTo>
                  <a:lnTo>
                    <a:pt x="110197" y="156933"/>
                  </a:lnTo>
                  <a:lnTo>
                    <a:pt x="139065" y="156933"/>
                  </a:lnTo>
                  <a:lnTo>
                    <a:pt x="139065" y="59105"/>
                  </a:lnTo>
                  <a:close/>
                </a:path>
                <a:path w="178435" h="190500">
                  <a:moveTo>
                    <a:pt x="178422" y="174244"/>
                  </a:moveTo>
                  <a:lnTo>
                    <a:pt x="15748" y="174244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74244"/>
                  </a:lnTo>
                  <a:lnTo>
                    <a:pt x="0" y="189966"/>
                  </a:lnTo>
                  <a:lnTo>
                    <a:pt x="178422" y="189966"/>
                  </a:lnTo>
                  <a:lnTo>
                    <a:pt x="178422" y="174244"/>
                  </a:lnTo>
                  <a:close/>
                </a:path>
                <a:path w="178435" h="190500">
                  <a:moveTo>
                    <a:pt x="178422" y="106629"/>
                  </a:moveTo>
                  <a:lnTo>
                    <a:pt x="149555" y="106629"/>
                  </a:lnTo>
                  <a:lnTo>
                    <a:pt x="149555" y="156933"/>
                  </a:lnTo>
                  <a:lnTo>
                    <a:pt x="178422" y="156933"/>
                  </a:lnTo>
                  <a:lnTo>
                    <a:pt x="178422" y="10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26492" y="5211367"/>
            <a:ext cx="8637185" cy="2202035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226319" marR="7451">
              <a:spcBef>
                <a:spcPts val="147"/>
              </a:spcBef>
            </a:pPr>
            <a:r>
              <a:rPr sz="1613" dirty="0">
                <a:latin typeface="Arial"/>
                <a:cs typeface="Arial"/>
              </a:rPr>
              <a:t>использование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ресурсов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спортивных</a:t>
            </a:r>
            <a:r>
              <a:rPr sz="1613" spc="-15" dirty="0">
                <a:latin typeface="Arial"/>
                <a:cs typeface="Arial"/>
              </a:rPr>
              <a:t> федераций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 </a:t>
            </a:r>
            <a:r>
              <a:rPr sz="1613" spc="-15" dirty="0">
                <a:latin typeface="Arial"/>
                <a:cs typeface="Arial"/>
              </a:rPr>
              <a:t>реализации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программ и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проектов </a:t>
            </a:r>
            <a:r>
              <a:rPr sz="1613" spc="-37" dirty="0">
                <a:latin typeface="Arial"/>
                <a:cs typeface="Arial"/>
              </a:rPr>
              <a:t>по </a:t>
            </a:r>
            <a:r>
              <a:rPr sz="1613" dirty="0">
                <a:latin typeface="Arial"/>
                <a:cs typeface="Arial"/>
              </a:rPr>
              <a:t>развитию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дополнительного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образования</a:t>
            </a:r>
            <a:r>
              <a:rPr sz="1613" spc="-15" dirty="0">
                <a:latin typeface="Arial"/>
                <a:cs typeface="Arial"/>
              </a:rPr>
              <a:t> </a:t>
            </a:r>
            <a:r>
              <a:rPr sz="1613" spc="-37" dirty="0">
                <a:latin typeface="Arial"/>
                <a:cs typeface="Arial"/>
              </a:rPr>
              <a:t>ФСН</a:t>
            </a:r>
            <a:endParaRPr sz="161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60">
              <a:latin typeface="Arial"/>
              <a:cs typeface="Arial"/>
            </a:endParaRPr>
          </a:p>
          <a:p>
            <a:pPr>
              <a:spcBef>
                <a:spcPts val="51"/>
              </a:spcBef>
            </a:pPr>
            <a:endParaRPr sz="1833">
              <a:latin typeface="Arial"/>
              <a:cs typeface="Arial"/>
            </a:endParaRPr>
          </a:p>
          <a:p>
            <a:pPr marL="18627" marR="862434"/>
            <a:r>
              <a:rPr sz="1613" dirty="0">
                <a:latin typeface="Arial"/>
                <a:cs typeface="Arial"/>
              </a:rPr>
              <a:t>расширение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участия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ПОО</a:t>
            </a:r>
            <a:r>
              <a:rPr sz="1613" spc="39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образовательных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организаций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ВО</a:t>
            </a:r>
            <a:r>
              <a:rPr sz="1613" spc="-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разработке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и </a:t>
            </a:r>
            <a:r>
              <a:rPr sz="1613" dirty="0">
                <a:latin typeface="Arial"/>
                <a:cs typeface="Arial"/>
              </a:rPr>
              <a:t>реализации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дополнительных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общеобразовательных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программ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области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ФК</a:t>
            </a:r>
            <a:r>
              <a:rPr sz="1613" spc="-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22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С</a:t>
            </a:r>
            <a:endParaRPr sz="1613">
              <a:latin typeface="Arial"/>
              <a:cs typeface="Arial"/>
            </a:endParaRPr>
          </a:p>
          <a:p>
            <a:pPr marL="55881">
              <a:spcBef>
                <a:spcPts val="1012"/>
              </a:spcBef>
            </a:pPr>
            <a:r>
              <a:rPr sz="1613" spc="-15" dirty="0">
                <a:latin typeface="Arial"/>
                <a:cs typeface="Arial"/>
              </a:rPr>
              <a:t>совершенствование</a:t>
            </a:r>
            <a:r>
              <a:rPr sz="1613" dirty="0">
                <a:latin typeface="Arial"/>
                <a:cs typeface="Arial"/>
              </a:rPr>
              <a:t> системы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повышения</a:t>
            </a:r>
            <a:r>
              <a:rPr sz="1613" spc="2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квалификации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руководящих</a:t>
            </a:r>
            <a:r>
              <a:rPr sz="1613" spc="7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и</a:t>
            </a:r>
            <a:endParaRPr sz="1613">
              <a:latin typeface="Arial"/>
              <a:cs typeface="Arial"/>
            </a:endParaRPr>
          </a:p>
          <a:p>
            <a:pPr marL="55881">
              <a:spcBef>
                <a:spcPts val="7"/>
              </a:spcBef>
            </a:pPr>
            <a:r>
              <a:rPr sz="1613" dirty="0">
                <a:latin typeface="Arial"/>
                <a:cs typeface="Arial"/>
              </a:rPr>
              <a:t>педагогических</a:t>
            </a:r>
            <a:r>
              <a:rPr sz="1613" spc="-88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кадров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spc="-37" dirty="0">
                <a:latin typeface="Arial"/>
                <a:cs typeface="Arial"/>
              </a:rPr>
              <a:t>ФСН</a:t>
            </a:r>
            <a:endParaRPr sz="161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1"/>
            <a:ext cx="13411200" cy="7537281"/>
            <a:chOff x="0" y="0"/>
            <a:chExt cx="9144000" cy="5139055"/>
          </a:xfrm>
        </p:grpSpPr>
        <p:sp>
          <p:nvSpPr>
            <p:cNvPr id="3" name="object 3"/>
            <p:cNvSpPr/>
            <p:nvPr/>
          </p:nvSpPr>
          <p:spPr>
            <a:xfrm>
              <a:off x="0" y="3047"/>
              <a:ext cx="9144000" cy="4224655"/>
            </a:xfrm>
            <a:custGeom>
              <a:avLst/>
              <a:gdLst/>
              <a:ahLst/>
              <a:cxnLst/>
              <a:rect l="l" t="t" r="r" b="b"/>
              <a:pathLst>
                <a:path w="9144000" h="4224655">
                  <a:moveTo>
                    <a:pt x="9143999" y="0"/>
                  </a:moveTo>
                  <a:lnTo>
                    <a:pt x="0" y="0"/>
                  </a:lnTo>
                  <a:lnTo>
                    <a:pt x="0" y="1864016"/>
                  </a:lnTo>
                  <a:lnTo>
                    <a:pt x="9143999" y="4224528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1F1F1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57904" cy="5139055"/>
            </a:xfrm>
            <a:custGeom>
              <a:avLst/>
              <a:gdLst/>
              <a:ahLst/>
              <a:cxnLst/>
              <a:rect l="l" t="t" r="r" b="b"/>
              <a:pathLst>
                <a:path w="3557904" h="5139055">
                  <a:moveTo>
                    <a:pt x="3557440" y="0"/>
                  </a:moveTo>
                  <a:lnTo>
                    <a:pt x="0" y="0"/>
                  </a:lnTo>
                  <a:lnTo>
                    <a:pt x="0" y="5138927"/>
                  </a:lnTo>
                  <a:lnTo>
                    <a:pt x="2321560" y="5138927"/>
                  </a:lnTo>
                  <a:lnTo>
                    <a:pt x="3557440" y="0"/>
                  </a:lnTo>
                  <a:close/>
                </a:path>
              </a:pathLst>
            </a:custGeom>
            <a:solidFill>
              <a:srgbClr val="C0504D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954020" cy="5139055"/>
            </a:xfrm>
            <a:custGeom>
              <a:avLst/>
              <a:gdLst/>
              <a:ahLst/>
              <a:cxnLst/>
              <a:rect l="l" t="t" r="r" b="b"/>
              <a:pathLst>
                <a:path w="2954020" h="5139055">
                  <a:moveTo>
                    <a:pt x="2953936" y="0"/>
                  </a:moveTo>
                  <a:lnTo>
                    <a:pt x="0" y="0"/>
                  </a:lnTo>
                  <a:lnTo>
                    <a:pt x="0" y="5138927"/>
                  </a:lnTo>
                  <a:lnTo>
                    <a:pt x="1718310" y="5138927"/>
                  </a:lnTo>
                  <a:lnTo>
                    <a:pt x="2953936" y="0"/>
                  </a:lnTo>
                  <a:close/>
                </a:path>
              </a:pathLst>
            </a:custGeom>
            <a:solidFill>
              <a:srgbClr val="C0504D">
                <a:alpha val="41960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786380" cy="5139055"/>
            </a:xfrm>
            <a:custGeom>
              <a:avLst/>
              <a:gdLst/>
              <a:ahLst/>
              <a:cxnLst/>
              <a:rect l="l" t="t" r="r" b="b"/>
              <a:pathLst>
                <a:path w="2786380" h="5139055">
                  <a:moveTo>
                    <a:pt x="2786296" y="0"/>
                  </a:moveTo>
                  <a:lnTo>
                    <a:pt x="0" y="0"/>
                  </a:lnTo>
                  <a:lnTo>
                    <a:pt x="0" y="5138927"/>
                  </a:lnTo>
                  <a:lnTo>
                    <a:pt x="1550924" y="5138927"/>
                  </a:lnTo>
                  <a:lnTo>
                    <a:pt x="2786296" y="0"/>
                  </a:lnTo>
                  <a:close/>
                </a:path>
              </a:pathLst>
            </a:custGeom>
            <a:solidFill>
              <a:srgbClr val="C0504D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24125" cy="51389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308" y="1444497"/>
            <a:ext cx="2809833" cy="1501180"/>
          </a:xfrm>
          <a:prstGeom prst="rect">
            <a:avLst/>
          </a:prstGeom>
        </p:spPr>
        <p:txBody>
          <a:bodyPr vert="horz" wrap="square" lIns="0" tIns="64262" rIns="0" bIns="0" rtlCol="0">
            <a:spAutoFit/>
          </a:bodyPr>
          <a:lstStyle/>
          <a:p>
            <a:pPr marL="18627" marR="7451">
              <a:lnSpc>
                <a:spcPts val="2844"/>
              </a:lnSpc>
              <a:spcBef>
                <a:spcPts val="506"/>
              </a:spcBef>
            </a:pP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Ключевые</a:t>
            </a:r>
            <a:r>
              <a:rPr sz="2640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40" spc="-15" dirty="0">
                <a:solidFill>
                  <a:srgbClr val="FFFFFF"/>
                </a:solidFill>
                <a:latin typeface="Arial"/>
                <a:cs typeface="Arial"/>
              </a:rPr>
              <a:t>задачи развития дополнительного образования</a:t>
            </a:r>
            <a:endParaRPr sz="264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749" y="94549"/>
            <a:ext cx="3489706" cy="4250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Концепция</a:t>
            </a:r>
            <a:r>
              <a:rPr sz="1320" spc="-5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spc="-15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endParaRPr sz="1320">
              <a:latin typeface="Arial"/>
              <a:cs typeface="Arial"/>
            </a:endParaRPr>
          </a:p>
          <a:p>
            <a:pPr marL="18627">
              <a:spcBef>
                <a:spcPts val="7"/>
              </a:spcBef>
            </a:pP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дополнительного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1320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320" spc="-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20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r>
              <a:rPr sz="1320" spc="-29" dirty="0">
                <a:solidFill>
                  <a:srgbClr val="FFFFFF"/>
                </a:solidFill>
                <a:latin typeface="Arial"/>
                <a:cs typeface="Arial"/>
              </a:rPr>
              <a:t> года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1" y="290576"/>
            <a:ext cx="4964938" cy="7253224"/>
            <a:chOff x="0" y="198120"/>
            <a:chExt cx="3385185" cy="4945380"/>
          </a:xfrm>
        </p:grpSpPr>
        <p:sp>
          <p:nvSpPr>
            <p:cNvPr id="11" name="object 11"/>
            <p:cNvSpPr/>
            <p:nvPr/>
          </p:nvSpPr>
          <p:spPr>
            <a:xfrm>
              <a:off x="682358" y="2109139"/>
              <a:ext cx="318135" cy="337820"/>
            </a:xfrm>
            <a:custGeom>
              <a:avLst/>
              <a:gdLst/>
              <a:ahLst/>
              <a:cxnLst/>
              <a:rect l="l" t="t" r="r" b="b"/>
              <a:pathLst>
                <a:path w="318134" h="337819">
                  <a:moveTo>
                    <a:pt x="264350" y="72923"/>
                  </a:moveTo>
                  <a:lnTo>
                    <a:pt x="238061" y="46647"/>
                  </a:lnTo>
                  <a:lnTo>
                    <a:pt x="25958" y="259041"/>
                  </a:lnTo>
                  <a:lnTo>
                    <a:pt x="0" y="337273"/>
                  </a:lnTo>
                  <a:lnTo>
                    <a:pt x="31318" y="305955"/>
                  </a:lnTo>
                  <a:lnTo>
                    <a:pt x="28930" y="303555"/>
                  </a:lnTo>
                  <a:lnTo>
                    <a:pt x="40805" y="267525"/>
                  </a:lnTo>
                  <a:lnTo>
                    <a:pt x="48145" y="263004"/>
                  </a:lnTo>
                  <a:lnTo>
                    <a:pt x="56235" y="261531"/>
                  </a:lnTo>
                  <a:lnTo>
                    <a:pt x="64249" y="263169"/>
                  </a:lnTo>
                  <a:lnTo>
                    <a:pt x="70142" y="267131"/>
                  </a:lnTo>
                  <a:lnTo>
                    <a:pt x="75742" y="261531"/>
                  </a:lnTo>
                  <a:lnTo>
                    <a:pt x="264350" y="72923"/>
                  </a:lnTo>
                  <a:close/>
                </a:path>
                <a:path w="318134" h="337819">
                  <a:moveTo>
                    <a:pt x="317995" y="19278"/>
                  </a:moveTo>
                  <a:lnTo>
                    <a:pt x="303809" y="5092"/>
                  </a:lnTo>
                  <a:lnTo>
                    <a:pt x="298132" y="1282"/>
                  </a:lnTo>
                  <a:lnTo>
                    <a:pt x="291719" y="0"/>
                  </a:lnTo>
                  <a:lnTo>
                    <a:pt x="285318" y="1282"/>
                  </a:lnTo>
                  <a:lnTo>
                    <a:pt x="279628" y="5092"/>
                  </a:lnTo>
                  <a:lnTo>
                    <a:pt x="249936" y="34772"/>
                  </a:lnTo>
                  <a:lnTo>
                    <a:pt x="276225" y="61048"/>
                  </a:lnTo>
                  <a:lnTo>
                    <a:pt x="317995" y="19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5411" y="198120"/>
              <a:ext cx="469900" cy="492759"/>
            </a:xfrm>
            <a:custGeom>
              <a:avLst/>
              <a:gdLst/>
              <a:ahLst/>
              <a:cxnLst/>
              <a:rect l="l" t="t" r="r" b="b"/>
              <a:pathLst>
                <a:path w="469900" h="492759">
                  <a:moveTo>
                    <a:pt x="234695" y="0"/>
                  </a:moveTo>
                  <a:lnTo>
                    <a:pt x="187382" y="5002"/>
                  </a:lnTo>
                  <a:lnTo>
                    <a:pt x="143321" y="19347"/>
                  </a:lnTo>
                  <a:lnTo>
                    <a:pt x="103454" y="42045"/>
                  </a:lnTo>
                  <a:lnTo>
                    <a:pt x="68722" y="72104"/>
                  </a:lnTo>
                  <a:lnTo>
                    <a:pt x="40069" y="108532"/>
                  </a:lnTo>
                  <a:lnTo>
                    <a:pt x="18436" y="150340"/>
                  </a:lnTo>
                  <a:lnTo>
                    <a:pt x="4766" y="196534"/>
                  </a:lnTo>
                  <a:lnTo>
                    <a:pt x="0" y="246125"/>
                  </a:lnTo>
                  <a:lnTo>
                    <a:pt x="4766" y="295717"/>
                  </a:lnTo>
                  <a:lnTo>
                    <a:pt x="18436" y="341911"/>
                  </a:lnTo>
                  <a:lnTo>
                    <a:pt x="40069" y="383719"/>
                  </a:lnTo>
                  <a:lnTo>
                    <a:pt x="68722" y="420147"/>
                  </a:lnTo>
                  <a:lnTo>
                    <a:pt x="103454" y="450206"/>
                  </a:lnTo>
                  <a:lnTo>
                    <a:pt x="143321" y="472904"/>
                  </a:lnTo>
                  <a:lnTo>
                    <a:pt x="187382" y="487249"/>
                  </a:lnTo>
                  <a:lnTo>
                    <a:pt x="234695" y="492251"/>
                  </a:lnTo>
                  <a:lnTo>
                    <a:pt x="282009" y="487249"/>
                  </a:lnTo>
                  <a:lnTo>
                    <a:pt x="326070" y="472904"/>
                  </a:lnTo>
                  <a:lnTo>
                    <a:pt x="365937" y="450206"/>
                  </a:lnTo>
                  <a:lnTo>
                    <a:pt x="400669" y="420147"/>
                  </a:lnTo>
                  <a:lnTo>
                    <a:pt x="429322" y="383719"/>
                  </a:lnTo>
                  <a:lnTo>
                    <a:pt x="450955" y="341911"/>
                  </a:lnTo>
                  <a:lnTo>
                    <a:pt x="464625" y="295717"/>
                  </a:lnTo>
                  <a:lnTo>
                    <a:pt x="469391" y="246125"/>
                  </a:lnTo>
                  <a:lnTo>
                    <a:pt x="464625" y="196534"/>
                  </a:lnTo>
                  <a:lnTo>
                    <a:pt x="450955" y="150340"/>
                  </a:lnTo>
                  <a:lnTo>
                    <a:pt x="429322" y="108532"/>
                  </a:lnTo>
                  <a:lnTo>
                    <a:pt x="400669" y="72104"/>
                  </a:lnTo>
                  <a:lnTo>
                    <a:pt x="365937" y="42045"/>
                  </a:lnTo>
                  <a:lnTo>
                    <a:pt x="326070" y="19347"/>
                  </a:lnTo>
                  <a:lnTo>
                    <a:pt x="282009" y="5002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9091" y="350556"/>
              <a:ext cx="210211" cy="1810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51176" y="1665731"/>
              <a:ext cx="463550" cy="462280"/>
            </a:xfrm>
            <a:custGeom>
              <a:avLst/>
              <a:gdLst/>
              <a:ahLst/>
              <a:cxnLst/>
              <a:rect l="l" t="t" r="r" b="b"/>
              <a:pathLst>
                <a:path w="463550" h="462280">
                  <a:moveTo>
                    <a:pt x="231648" y="0"/>
                  </a:moveTo>
                  <a:lnTo>
                    <a:pt x="184976" y="4691"/>
                  </a:lnTo>
                  <a:lnTo>
                    <a:pt x="141499" y="18145"/>
                  </a:lnTo>
                  <a:lnTo>
                    <a:pt x="102151" y="39433"/>
                  </a:lnTo>
                  <a:lnTo>
                    <a:pt x="67865" y="67627"/>
                  </a:lnTo>
                  <a:lnTo>
                    <a:pt x="39574" y="101798"/>
                  </a:lnTo>
                  <a:lnTo>
                    <a:pt x="18210" y="141017"/>
                  </a:lnTo>
                  <a:lnTo>
                    <a:pt x="4708" y="184356"/>
                  </a:lnTo>
                  <a:lnTo>
                    <a:pt x="0" y="230885"/>
                  </a:lnTo>
                  <a:lnTo>
                    <a:pt x="4708" y="277415"/>
                  </a:lnTo>
                  <a:lnTo>
                    <a:pt x="18210" y="320754"/>
                  </a:lnTo>
                  <a:lnTo>
                    <a:pt x="39574" y="359973"/>
                  </a:lnTo>
                  <a:lnTo>
                    <a:pt x="67865" y="394144"/>
                  </a:lnTo>
                  <a:lnTo>
                    <a:pt x="102151" y="422338"/>
                  </a:lnTo>
                  <a:lnTo>
                    <a:pt x="141499" y="443626"/>
                  </a:lnTo>
                  <a:lnTo>
                    <a:pt x="184976" y="457080"/>
                  </a:lnTo>
                  <a:lnTo>
                    <a:pt x="231648" y="461771"/>
                  </a:lnTo>
                  <a:lnTo>
                    <a:pt x="278319" y="457080"/>
                  </a:lnTo>
                  <a:lnTo>
                    <a:pt x="321796" y="443626"/>
                  </a:lnTo>
                  <a:lnTo>
                    <a:pt x="361144" y="422338"/>
                  </a:lnTo>
                  <a:lnTo>
                    <a:pt x="395430" y="394144"/>
                  </a:lnTo>
                  <a:lnTo>
                    <a:pt x="423721" y="359973"/>
                  </a:lnTo>
                  <a:lnTo>
                    <a:pt x="445085" y="320754"/>
                  </a:lnTo>
                  <a:lnTo>
                    <a:pt x="458587" y="277415"/>
                  </a:lnTo>
                  <a:lnTo>
                    <a:pt x="463296" y="230885"/>
                  </a:lnTo>
                  <a:lnTo>
                    <a:pt x="458587" y="184356"/>
                  </a:lnTo>
                  <a:lnTo>
                    <a:pt x="445085" y="141017"/>
                  </a:lnTo>
                  <a:lnTo>
                    <a:pt x="423721" y="101798"/>
                  </a:lnTo>
                  <a:lnTo>
                    <a:pt x="395430" y="67627"/>
                  </a:lnTo>
                  <a:lnTo>
                    <a:pt x="361144" y="39433"/>
                  </a:lnTo>
                  <a:lnTo>
                    <a:pt x="321796" y="18145"/>
                  </a:lnTo>
                  <a:lnTo>
                    <a:pt x="278319" y="4691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0679" y="1782029"/>
              <a:ext cx="158153" cy="1754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1487" y="914400"/>
              <a:ext cx="443865" cy="472440"/>
            </a:xfrm>
            <a:custGeom>
              <a:avLst/>
              <a:gdLst/>
              <a:ahLst/>
              <a:cxnLst/>
              <a:rect l="l" t="t" r="r" b="b"/>
              <a:pathLst>
                <a:path w="443864" h="472440">
                  <a:moveTo>
                    <a:pt x="221742" y="0"/>
                  </a:moveTo>
                  <a:lnTo>
                    <a:pt x="177063" y="4800"/>
                  </a:lnTo>
                  <a:lnTo>
                    <a:pt x="135445" y="18567"/>
                  </a:lnTo>
                  <a:lnTo>
                    <a:pt x="97780" y="40351"/>
                  </a:lnTo>
                  <a:lnTo>
                    <a:pt x="64960" y="69199"/>
                  </a:lnTo>
                  <a:lnTo>
                    <a:pt x="37879" y="104161"/>
                  </a:lnTo>
                  <a:lnTo>
                    <a:pt x="17430" y="144285"/>
                  </a:lnTo>
                  <a:lnTo>
                    <a:pt x="4506" y="188622"/>
                  </a:lnTo>
                  <a:lnTo>
                    <a:pt x="0" y="236220"/>
                  </a:lnTo>
                  <a:lnTo>
                    <a:pt x="4506" y="283817"/>
                  </a:lnTo>
                  <a:lnTo>
                    <a:pt x="17430" y="328154"/>
                  </a:lnTo>
                  <a:lnTo>
                    <a:pt x="37879" y="368278"/>
                  </a:lnTo>
                  <a:lnTo>
                    <a:pt x="64960" y="403240"/>
                  </a:lnTo>
                  <a:lnTo>
                    <a:pt x="97780" y="432088"/>
                  </a:lnTo>
                  <a:lnTo>
                    <a:pt x="135445" y="453872"/>
                  </a:lnTo>
                  <a:lnTo>
                    <a:pt x="177063" y="467639"/>
                  </a:lnTo>
                  <a:lnTo>
                    <a:pt x="221742" y="472439"/>
                  </a:lnTo>
                  <a:lnTo>
                    <a:pt x="266420" y="467639"/>
                  </a:lnTo>
                  <a:lnTo>
                    <a:pt x="308038" y="453872"/>
                  </a:lnTo>
                  <a:lnTo>
                    <a:pt x="345703" y="432088"/>
                  </a:lnTo>
                  <a:lnTo>
                    <a:pt x="378523" y="403240"/>
                  </a:lnTo>
                  <a:lnTo>
                    <a:pt x="405604" y="368278"/>
                  </a:lnTo>
                  <a:lnTo>
                    <a:pt x="426053" y="328154"/>
                  </a:lnTo>
                  <a:lnTo>
                    <a:pt x="438977" y="283817"/>
                  </a:lnTo>
                  <a:lnTo>
                    <a:pt x="443484" y="236220"/>
                  </a:lnTo>
                  <a:lnTo>
                    <a:pt x="438977" y="188622"/>
                  </a:lnTo>
                  <a:lnTo>
                    <a:pt x="426053" y="144285"/>
                  </a:lnTo>
                  <a:lnTo>
                    <a:pt x="405604" y="104161"/>
                  </a:lnTo>
                  <a:lnTo>
                    <a:pt x="378523" y="69199"/>
                  </a:lnTo>
                  <a:lnTo>
                    <a:pt x="345703" y="40351"/>
                  </a:lnTo>
                  <a:lnTo>
                    <a:pt x="308038" y="18567"/>
                  </a:lnTo>
                  <a:lnTo>
                    <a:pt x="266420" y="4800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894558" y="1055687"/>
              <a:ext cx="178435" cy="190500"/>
            </a:xfrm>
            <a:custGeom>
              <a:avLst/>
              <a:gdLst/>
              <a:ahLst/>
              <a:cxnLst/>
              <a:rect l="l" t="t" r="r" b="b"/>
              <a:pathLst>
                <a:path w="178435" h="190500">
                  <a:moveTo>
                    <a:pt x="60350" y="59105"/>
                  </a:moveTo>
                  <a:lnTo>
                    <a:pt x="31496" y="59105"/>
                  </a:lnTo>
                  <a:lnTo>
                    <a:pt x="31496" y="156933"/>
                  </a:lnTo>
                  <a:lnTo>
                    <a:pt x="60350" y="156933"/>
                  </a:lnTo>
                  <a:lnTo>
                    <a:pt x="60350" y="59105"/>
                  </a:lnTo>
                  <a:close/>
                </a:path>
                <a:path w="178435" h="190500">
                  <a:moveTo>
                    <a:pt x="99707" y="419"/>
                  </a:moveTo>
                  <a:lnTo>
                    <a:pt x="70840" y="419"/>
                  </a:lnTo>
                  <a:lnTo>
                    <a:pt x="70840" y="156933"/>
                  </a:lnTo>
                  <a:lnTo>
                    <a:pt x="99707" y="156933"/>
                  </a:lnTo>
                  <a:lnTo>
                    <a:pt x="99707" y="419"/>
                  </a:lnTo>
                  <a:close/>
                </a:path>
                <a:path w="178435" h="190500">
                  <a:moveTo>
                    <a:pt x="139065" y="59105"/>
                  </a:moveTo>
                  <a:lnTo>
                    <a:pt x="110197" y="59105"/>
                  </a:lnTo>
                  <a:lnTo>
                    <a:pt x="110197" y="156933"/>
                  </a:lnTo>
                  <a:lnTo>
                    <a:pt x="139065" y="156933"/>
                  </a:lnTo>
                  <a:lnTo>
                    <a:pt x="139065" y="59105"/>
                  </a:lnTo>
                  <a:close/>
                </a:path>
                <a:path w="178435" h="190500">
                  <a:moveTo>
                    <a:pt x="178422" y="174244"/>
                  </a:moveTo>
                  <a:lnTo>
                    <a:pt x="15748" y="174244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74244"/>
                  </a:lnTo>
                  <a:lnTo>
                    <a:pt x="0" y="189966"/>
                  </a:lnTo>
                  <a:lnTo>
                    <a:pt x="178422" y="189966"/>
                  </a:lnTo>
                  <a:lnTo>
                    <a:pt x="178422" y="174244"/>
                  </a:lnTo>
                  <a:close/>
                </a:path>
                <a:path w="178435" h="190500">
                  <a:moveTo>
                    <a:pt x="178422" y="106629"/>
                  </a:moveTo>
                  <a:lnTo>
                    <a:pt x="149555" y="106629"/>
                  </a:lnTo>
                  <a:lnTo>
                    <a:pt x="149555" y="156933"/>
                  </a:lnTo>
                  <a:lnTo>
                    <a:pt x="178422" y="156933"/>
                  </a:lnTo>
                  <a:lnTo>
                    <a:pt x="178422" y="10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32047"/>
              <a:ext cx="1877567" cy="17114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70759" y="2788920"/>
              <a:ext cx="469900" cy="492759"/>
            </a:xfrm>
            <a:custGeom>
              <a:avLst/>
              <a:gdLst/>
              <a:ahLst/>
              <a:cxnLst/>
              <a:rect l="l" t="t" r="r" b="b"/>
              <a:pathLst>
                <a:path w="469900" h="492760">
                  <a:moveTo>
                    <a:pt x="234695" y="0"/>
                  </a:moveTo>
                  <a:lnTo>
                    <a:pt x="187382" y="5002"/>
                  </a:lnTo>
                  <a:lnTo>
                    <a:pt x="143321" y="19347"/>
                  </a:lnTo>
                  <a:lnTo>
                    <a:pt x="103454" y="42045"/>
                  </a:lnTo>
                  <a:lnTo>
                    <a:pt x="68722" y="72104"/>
                  </a:lnTo>
                  <a:lnTo>
                    <a:pt x="40069" y="108532"/>
                  </a:lnTo>
                  <a:lnTo>
                    <a:pt x="18436" y="150340"/>
                  </a:lnTo>
                  <a:lnTo>
                    <a:pt x="4766" y="196534"/>
                  </a:lnTo>
                  <a:lnTo>
                    <a:pt x="0" y="246125"/>
                  </a:lnTo>
                  <a:lnTo>
                    <a:pt x="4766" y="295717"/>
                  </a:lnTo>
                  <a:lnTo>
                    <a:pt x="18436" y="341911"/>
                  </a:lnTo>
                  <a:lnTo>
                    <a:pt x="40069" y="383719"/>
                  </a:lnTo>
                  <a:lnTo>
                    <a:pt x="68722" y="420147"/>
                  </a:lnTo>
                  <a:lnTo>
                    <a:pt x="103454" y="450206"/>
                  </a:lnTo>
                  <a:lnTo>
                    <a:pt x="143321" y="472904"/>
                  </a:lnTo>
                  <a:lnTo>
                    <a:pt x="187382" y="487249"/>
                  </a:lnTo>
                  <a:lnTo>
                    <a:pt x="234695" y="492252"/>
                  </a:lnTo>
                  <a:lnTo>
                    <a:pt x="282009" y="487249"/>
                  </a:lnTo>
                  <a:lnTo>
                    <a:pt x="326070" y="472904"/>
                  </a:lnTo>
                  <a:lnTo>
                    <a:pt x="365937" y="450206"/>
                  </a:lnTo>
                  <a:lnTo>
                    <a:pt x="400669" y="420147"/>
                  </a:lnTo>
                  <a:lnTo>
                    <a:pt x="429322" y="383719"/>
                  </a:lnTo>
                  <a:lnTo>
                    <a:pt x="450955" y="341911"/>
                  </a:lnTo>
                  <a:lnTo>
                    <a:pt x="464625" y="295717"/>
                  </a:lnTo>
                  <a:lnTo>
                    <a:pt x="469391" y="246125"/>
                  </a:lnTo>
                  <a:lnTo>
                    <a:pt x="464625" y="196534"/>
                  </a:lnTo>
                  <a:lnTo>
                    <a:pt x="450955" y="150340"/>
                  </a:lnTo>
                  <a:lnTo>
                    <a:pt x="429322" y="108532"/>
                  </a:lnTo>
                  <a:lnTo>
                    <a:pt x="400669" y="72104"/>
                  </a:lnTo>
                  <a:lnTo>
                    <a:pt x="365937" y="42045"/>
                  </a:lnTo>
                  <a:lnTo>
                    <a:pt x="326070" y="19347"/>
                  </a:lnTo>
                  <a:lnTo>
                    <a:pt x="282009" y="5002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4440" y="2942880"/>
              <a:ext cx="210210" cy="1810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906524" y="4258055"/>
              <a:ext cx="463550" cy="462280"/>
            </a:xfrm>
            <a:custGeom>
              <a:avLst/>
              <a:gdLst/>
              <a:ahLst/>
              <a:cxnLst/>
              <a:rect l="l" t="t" r="r" b="b"/>
              <a:pathLst>
                <a:path w="463550" h="462279">
                  <a:moveTo>
                    <a:pt x="231648" y="0"/>
                  </a:moveTo>
                  <a:lnTo>
                    <a:pt x="184976" y="4690"/>
                  </a:lnTo>
                  <a:lnTo>
                    <a:pt x="141499" y="18143"/>
                  </a:lnTo>
                  <a:lnTo>
                    <a:pt x="102151" y="39430"/>
                  </a:lnTo>
                  <a:lnTo>
                    <a:pt x="67865" y="67622"/>
                  </a:lnTo>
                  <a:lnTo>
                    <a:pt x="39574" y="101792"/>
                  </a:lnTo>
                  <a:lnTo>
                    <a:pt x="18210" y="141012"/>
                  </a:lnTo>
                  <a:lnTo>
                    <a:pt x="4708" y="184352"/>
                  </a:lnTo>
                  <a:lnTo>
                    <a:pt x="0" y="230886"/>
                  </a:lnTo>
                  <a:lnTo>
                    <a:pt x="4708" y="277415"/>
                  </a:lnTo>
                  <a:lnTo>
                    <a:pt x="18210" y="320754"/>
                  </a:lnTo>
                  <a:lnTo>
                    <a:pt x="39574" y="359973"/>
                  </a:lnTo>
                  <a:lnTo>
                    <a:pt x="67865" y="394144"/>
                  </a:lnTo>
                  <a:lnTo>
                    <a:pt x="102151" y="422338"/>
                  </a:lnTo>
                  <a:lnTo>
                    <a:pt x="141499" y="443626"/>
                  </a:lnTo>
                  <a:lnTo>
                    <a:pt x="184976" y="457080"/>
                  </a:lnTo>
                  <a:lnTo>
                    <a:pt x="231648" y="461772"/>
                  </a:lnTo>
                  <a:lnTo>
                    <a:pt x="278319" y="457080"/>
                  </a:lnTo>
                  <a:lnTo>
                    <a:pt x="321796" y="443626"/>
                  </a:lnTo>
                  <a:lnTo>
                    <a:pt x="361144" y="422338"/>
                  </a:lnTo>
                  <a:lnTo>
                    <a:pt x="395430" y="394144"/>
                  </a:lnTo>
                  <a:lnTo>
                    <a:pt x="423721" y="359973"/>
                  </a:lnTo>
                  <a:lnTo>
                    <a:pt x="445085" y="320754"/>
                  </a:lnTo>
                  <a:lnTo>
                    <a:pt x="458587" y="277415"/>
                  </a:lnTo>
                  <a:lnTo>
                    <a:pt x="463295" y="230886"/>
                  </a:lnTo>
                  <a:lnTo>
                    <a:pt x="458587" y="184352"/>
                  </a:lnTo>
                  <a:lnTo>
                    <a:pt x="445085" y="141012"/>
                  </a:lnTo>
                  <a:lnTo>
                    <a:pt x="423721" y="101792"/>
                  </a:lnTo>
                  <a:lnTo>
                    <a:pt x="395430" y="67622"/>
                  </a:lnTo>
                  <a:lnTo>
                    <a:pt x="361144" y="39430"/>
                  </a:lnTo>
                  <a:lnTo>
                    <a:pt x="321796" y="18143"/>
                  </a:lnTo>
                  <a:lnTo>
                    <a:pt x="278319" y="4690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795" y="4374353"/>
              <a:ext cx="185862" cy="22048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19883" y="3496055"/>
              <a:ext cx="443865" cy="472440"/>
            </a:xfrm>
            <a:custGeom>
              <a:avLst/>
              <a:gdLst/>
              <a:ahLst/>
              <a:cxnLst/>
              <a:rect l="l" t="t" r="r" b="b"/>
              <a:pathLst>
                <a:path w="443864" h="472439">
                  <a:moveTo>
                    <a:pt x="221742" y="0"/>
                  </a:moveTo>
                  <a:lnTo>
                    <a:pt x="177063" y="4800"/>
                  </a:lnTo>
                  <a:lnTo>
                    <a:pt x="135445" y="18567"/>
                  </a:lnTo>
                  <a:lnTo>
                    <a:pt x="97780" y="40351"/>
                  </a:lnTo>
                  <a:lnTo>
                    <a:pt x="64960" y="69199"/>
                  </a:lnTo>
                  <a:lnTo>
                    <a:pt x="37879" y="104161"/>
                  </a:lnTo>
                  <a:lnTo>
                    <a:pt x="17430" y="144285"/>
                  </a:lnTo>
                  <a:lnTo>
                    <a:pt x="4506" y="188622"/>
                  </a:lnTo>
                  <a:lnTo>
                    <a:pt x="0" y="236220"/>
                  </a:lnTo>
                  <a:lnTo>
                    <a:pt x="4506" y="283817"/>
                  </a:lnTo>
                  <a:lnTo>
                    <a:pt x="17430" y="328154"/>
                  </a:lnTo>
                  <a:lnTo>
                    <a:pt x="37879" y="368278"/>
                  </a:lnTo>
                  <a:lnTo>
                    <a:pt x="64960" y="403240"/>
                  </a:lnTo>
                  <a:lnTo>
                    <a:pt x="97780" y="432088"/>
                  </a:lnTo>
                  <a:lnTo>
                    <a:pt x="135445" y="453872"/>
                  </a:lnTo>
                  <a:lnTo>
                    <a:pt x="177063" y="467639"/>
                  </a:lnTo>
                  <a:lnTo>
                    <a:pt x="221742" y="472440"/>
                  </a:lnTo>
                  <a:lnTo>
                    <a:pt x="266420" y="467639"/>
                  </a:lnTo>
                  <a:lnTo>
                    <a:pt x="308038" y="453872"/>
                  </a:lnTo>
                  <a:lnTo>
                    <a:pt x="345703" y="432088"/>
                  </a:lnTo>
                  <a:lnTo>
                    <a:pt x="378523" y="403240"/>
                  </a:lnTo>
                  <a:lnTo>
                    <a:pt x="405604" y="368278"/>
                  </a:lnTo>
                  <a:lnTo>
                    <a:pt x="426053" y="328154"/>
                  </a:lnTo>
                  <a:lnTo>
                    <a:pt x="438977" y="283817"/>
                  </a:lnTo>
                  <a:lnTo>
                    <a:pt x="443484" y="236220"/>
                  </a:lnTo>
                  <a:lnTo>
                    <a:pt x="438977" y="188622"/>
                  </a:lnTo>
                  <a:lnTo>
                    <a:pt x="426053" y="144285"/>
                  </a:lnTo>
                  <a:lnTo>
                    <a:pt x="405604" y="104161"/>
                  </a:lnTo>
                  <a:lnTo>
                    <a:pt x="378523" y="69199"/>
                  </a:lnTo>
                  <a:lnTo>
                    <a:pt x="345703" y="40351"/>
                  </a:lnTo>
                  <a:lnTo>
                    <a:pt x="308038" y="18567"/>
                  </a:lnTo>
                  <a:lnTo>
                    <a:pt x="266420" y="4800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252954" y="3637343"/>
              <a:ext cx="178435" cy="190500"/>
            </a:xfrm>
            <a:custGeom>
              <a:avLst/>
              <a:gdLst/>
              <a:ahLst/>
              <a:cxnLst/>
              <a:rect l="l" t="t" r="r" b="b"/>
              <a:pathLst>
                <a:path w="178435" h="190500">
                  <a:moveTo>
                    <a:pt x="60350" y="59105"/>
                  </a:moveTo>
                  <a:lnTo>
                    <a:pt x="31496" y="59105"/>
                  </a:lnTo>
                  <a:lnTo>
                    <a:pt x="31496" y="156933"/>
                  </a:lnTo>
                  <a:lnTo>
                    <a:pt x="60350" y="156933"/>
                  </a:lnTo>
                  <a:lnTo>
                    <a:pt x="60350" y="59105"/>
                  </a:lnTo>
                  <a:close/>
                </a:path>
                <a:path w="178435" h="190500">
                  <a:moveTo>
                    <a:pt x="99707" y="419"/>
                  </a:moveTo>
                  <a:lnTo>
                    <a:pt x="70840" y="419"/>
                  </a:lnTo>
                  <a:lnTo>
                    <a:pt x="70840" y="156933"/>
                  </a:lnTo>
                  <a:lnTo>
                    <a:pt x="99707" y="156933"/>
                  </a:lnTo>
                  <a:lnTo>
                    <a:pt x="99707" y="419"/>
                  </a:lnTo>
                  <a:close/>
                </a:path>
                <a:path w="178435" h="190500">
                  <a:moveTo>
                    <a:pt x="139065" y="59105"/>
                  </a:moveTo>
                  <a:lnTo>
                    <a:pt x="110197" y="59105"/>
                  </a:lnTo>
                  <a:lnTo>
                    <a:pt x="110197" y="156933"/>
                  </a:lnTo>
                  <a:lnTo>
                    <a:pt x="139065" y="156933"/>
                  </a:lnTo>
                  <a:lnTo>
                    <a:pt x="139065" y="59105"/>
                  </a:lnTo>
                  <a:close/>
                </a:path>
                <a:path w="178435" h="190500">
                  <a:moveTo>
                    <a:pt x="178422" y="174244"/>
                  </a:moveTo>
                  <a:lnTo>
                    <a:pt x="15748" y="174244"/>
                  </a:lnTo>
                  <a:lnTo>
                    <a:pt x="15748" y="0"/>
                  </a:lnTo>
                  <a:lnTo>
                    <a:pt x="0" y="0"/>
                  </a:lnTo>
                  <a:lnTo>
                    <a:pt x="0" y="174244"/>
                  </a:lnTo>
                  <a:lnTo>
                    <a:pt x="0" y="189966"/>
                  </a:lnTo>
                  <a:lnTo>
                    <a:pt x="178422" y="189966"/>
                  </a:lnTo>
                  <a:lnTo>
                    <a:pt x="178422" y="174244"/>
                  </a:lnTo>
                  <a:close/>
                </a:path>
                <a:path w="178435" h="190500">
                  <a:moveTo>
                    <a:pt x="178422" y="106629"/>
                  </a:moveTo>
                  <a:lnTo>
                    <a:pt x="149555" y="106629"/>
                  </a:lnTo>
                  <a:lnTo>
                    <a:pt x="149555" y="156933"/>
                  </a:lnTo>
                  <a:lnTo>
                    <a:pt x="178422" y="156933"/>
                  </a:lnTo>
                  <a:lnTo>
                    <a:pt x="178422" y="10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64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43025" y="169129"/>
            <a:ext cx="6810841" cy="764376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 marR="7451">
              <a:spcBef>
                <a:spcPts val="154"/>
              </a:spcBef>
            </a:pPr>
            <a:r>
              <a:rPr sz="1613" dirty="0">
                <a:latin typeface="Arial"/>
                <a:cs typeface="Arial"/>
              </a:rPr>
              <a:t>обновление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материально-</a:t>
            </a:r>
            <a:r>
              <a:rPr sz="1613" dirty="0">
                <a:latin typeface="Arial"/>
                <a:cs typeface="Arial"/>
              </a:rPr>
              <a:t>технической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базы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15" dirty="0">
                <a:latin typeface="Arial"/>
                <a:cs typeface="Arial"/>
              </a:rPr>
              <a:t> общеобразовательных организациях,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расположенных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сельской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местности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малых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городах, </a:t>
            </a:r>
            <a:r>
              <a:rPr sz="1613" dirty="0">
                <a:latin typeface="Arial"/>
                <a:cs typeface="Arial"/>
              </a:rPr>
              <a:t>для</a:t>
            </a:r>
            <a:r>
              <a:rPr sz="1613" spc="-8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занятий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детей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spc="-29" dirty="0">
                <a:latin typeface="Arial"/>
                <a:cs typeface="Arial"/>
              </a:rPr>
              <a:t>ФКиС</a:t>
            </a:r>
            <a:endParaRPr sz="161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21741" y="1147776"/>
            <a:ext cx="7402237" cy="1337739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35391" marR="502000">
              <a:spcBef>
                <a:spcPts val="154"/>
              </a:spcBef>
            </a:pPr>
            <a:r>
              <a:rPr sz="1613" dirty="0">
                <a:latin typeface="Arial"/>
                <a:cs typeface="Arial"/>
              </a:rPr>
              <a:t>проведение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конкурсных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мероприятий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для</a:t>
            </a:r>
            <a:r>
              <a:rPr sz="1613" spc="425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обучающихся,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осваивающих дополнительного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общеобразовательные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программы</a:t>
            </a:r>
            <a:r>
              <a:rPr sz="1613" spc="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области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ФК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С</a:t>
            </a:r>
            <a:endParaRPr sz="1613">
              <a:latin typeface="Arial"/>
              <a:cs typeface="Arial"/>
            </a:endParaRPr>
          </a:p>
          <a:p>
            <a:pPr marL="18627" marR="7451">
              <a:spcBef>
                <a:spcPts val="644"/>
              </a:spcBef>
            </a:pPr>
            <a:r>
              <a:rPr sz="1613" dirty="0">
                <a:latin typeface="Arial"/>
                <a:cs typeface="Arial"/>
              </a:rPr>
              <a:t>проведение</a:t>
            </a:r>
            <a:r>
              <a:rPr sz="1613" spc="-10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Всероссийского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конкурса</a:t>
            </a:r>
            <a:r>
              <a:rPr sz="1613" spc="-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профессионального</a:t>
            </a:r>
            <a:r>
              <a:rPr sz="1613" spc="-110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мастерства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среди </a:t>
            </a:r>
            <a:r>
              <a:rPr sz="1613" dirty="0">
                <a:latin typeface="Arial"/>
                <a:cs typeface="Arial"/>
              </a:rPr>
              <a:t>педагогических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работников,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осуществляющих</a:t>
            </a:r>
            <a:r>
              <a:rPr sz="1613" spc="-8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обучение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детей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37" dirty="0">
                <a:latin typeface="Arial"/>
                <a:cs typeface="Arial"/>
              </a:rPr>
              <a:t>по </a:t>
            </a:r>
            <a:r>
              <a:rPr sz="1613" spc="-15" dirty="0">
                <a:latin typeface="Arial"/>
                <a:cs typeface="Arial"/>
              </a:rPr>
              <a:t>дополнительным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общеобразовательным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программам</a:t>
            </a:r>
            <a:r>
              <a:rPr sz="1613" spc="5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области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ФК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22" dirty="0">
                <a:latin typeface="Arial"/>
                <a:cs typeface="Arial"/>
              </a:rPr>
              <a:t> </a:t>
            </a:r>
            <a:r>
              <a:rPr sz="1613" spc="-73" dirty="0">
                <a:latin typeface="Arial"/>
                <a:cs typeface="Arial"/>
              </a:rPr>
              <a:t>С</a:t>
            </a:r>
            <a:endParaRPr sz="161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2107" y="2734209"/>
            <a:ext cx="7341701" cy="516167"/>
          </a:xfrm>
          <a:prstGeom prst="rect">
            <a:avLst/>
          </a:prstGeom>
        </p:spPr>
        <p:txBody>
          <a:bodyPr vert="horz" wrap="square" lIns="0" tIns="19558" rIns="0" bIns="0" rtlCol="0">
            <a:spAutoFit/>
          </a:bodyPr>
          <a:lstStyle/>
          <a:p>
            <a:pPr marL="18627" marR="7451">
              <a:spcBef>
                <a:spcPts val="154"/>
              </a:spcBef>
            </a:pPr>
            <a:r>
              <a:rPr sz="1613" dirty="0">
                <a:latin typeface="Arial"/>
                <a:cs typeface="Arial"/>
              </a:rPr>
              <a:t>обеспечение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условий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для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создания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ШСК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до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2024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года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их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деятельности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spc="-37" dirty="0">
                <a:latin typeface="Arial"/>
                <a:cs typeface="Arial"/>
              </a:rPr>
              <a:t>до </a:t>
            </a:r>
            <a:r>
              <a:rPr sz="1613" dirty="0">
                <a:latin typeface="Arial"/>
                <a:cs typeface="Arial"/>
              </a:rPr>
              <a:t>2030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spc="-29" dirty="0">
                <a:latin typeface="Arial"/>
                <a:cs typeface="Arial"/>
              </a:rPr>
              <a:t>года</a:t>
            </a:r>
            <a:endParaRPr sz="161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23675" y="4120964"/>
            <a:ext cx="8680958" cy="2958075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502000" marR="424698">
              <a:spcBef>
                <a:spcPts val="147"/>
              </a:spcBef>
            </a:pPr>
            <a:r>
              <a:rPr sz="1613" dirty="0">
                <a:latin typeface="Arial"/>
                <a:cs typeface="Arial"/>
              </a:rPr>
              <a:t>разработка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программ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мероприятий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ранней</a:t>
            </a:r>
            <a:r>
              <a:rPr sz="1613" spc="-15" dirty="0">
                <a:latin typeface="Arial"/>
                <a:cs typeface="Arial"/>
              </a:rPr>
              <a:t> профориентации,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обеспечивающих </a:t>
            </a:r>
            <a:r>
              <a:rPr sz="1613" dirty="0">
                <a:latin typeface="Arial"/>
                <a:cs typeface="Arial"/>
              </a:rPr>
              <a:t>ознакомление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современными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профессиями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спортивной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индустрии</a:t>
            </a:r>
            <a:endParaRPr sz="161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60"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1393">
              <a:latin typeface="Arial"/>
              <a:cs typeface="Arial"/>
            </a:endParaRPr>
          </a:p>
          <a:p>
            <a:pPr marL="344601" marR="1209829">
              <a:spcBef>
                <a:spcPts val="7"/>
              </a:spcBef>
            </a:pPr>
            <a:r>
              <a:rPr sz="1613" dirty="0">
                <a:latin typeface="Arial"/>
                <a:cs typeface="Arial"/>
              </a:rPr>
              <a:t>создание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единого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соревновательного </a:t>
            </a:r>
            <a:r>
              <a:rPr sz="1613" dirty="0">
                <a:latin typeface="Arial"/>
                <a:cs typeface="Arial"/>
              </a:rPr>
              <a:t>пространства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(международных, </a:t>
            </a:r>
            <a:r>
              <a:rPr sz="1613" dirty="0">
                <a:latin typeface="Arial"/>
                <a:cs typeface="Arial"/>
              </a:rPr>
              <a:t>всероссийских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мероприятий</a:t>
            </a:r>
            <a:r>
              <a:rPr sz="1613" spc="-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сфере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дополнительного</a:t>
            </a:r>
            <a:r>
              <a:rPr sz="1613" spc="-73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образования</a:t>
            </a:r>
            <a:r>
              <a:rPr sz="1613" spc="-44" dirty="0">
                <a:latin typeface="Arial"/>
                <a:cs typeface="Arial"/>
              </a:rPr>
              <a:t> </a:t>
            </a:r>
            <a:r>
              <a:rPr sz="1613" spc="-29" dirty="0">
                <a:latin typeface="Arial"/>
                <a:cs typeface="Arial"/>
              </a:rPr>
              <a:t>ФСН)</a:t>
            </a:r>
            <a:endParaRPr sz="1613">
              <a:latin typeface="Arial"/>
              <a:cs typeface="Arial"/>
            </a:endParaRPr>
          </a:p>
          <a:p>
            <a:pPr marL="284063">
              <a:spcBef>
                <a:spcPts val="1085"/>
              </a:spcBef>
            </a:pPr>
            <a:r>
              <a:rPr sz="1613" dirty="0">
                <a:latin typeface="Arial"/>
                <a:cs typeface="Arial"/>
              </a:rPr>
              <a:t>организация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проведения Всероссийской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Большой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олимпиады</a:t>
            </a:r>
            <a:r>
              <a:rPr sz="1613" spc="-22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«Искусство</a:t>
            </a:r>
            <a:r>
              <a:rPr sz="1613" spc="-19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-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Технологии</a:t>
            </a:r>
            <a:endParaRPr sz="1613">
              <a:latin typeface="Arial"/>
              <a:cs typeface="Arial"/>
            </a:endParaRPr>
          </a:p>
          <a:p>
            <a:pPr marL="284063"/>
            <a:r>
              <a:rPr sz="1613" dirty="0">
                <a:latin typeface="Arial"/>
                <a:cs typeface="Arial"/>
              </a:rPr>
              <a:t>–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Спорт»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(2024</a:t>
            </a:r>
            <a:r>
              <a:rPr sz="1613" spc="-29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год</a:t>
            </a:r>
            <a:r>
              <a:rPr sz="1613" spc="-66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-</a:t>
            </a:r>
            <a:r>
              <a:rPr sz="1613" spc="42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«Олимпийская</a:t>
            </a:r>
            <a:r>
              <a:rPr sz="1613" spc="-59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команда»)</a:t>
            </a:r>
            <a:endParaRPr sz="1613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127">
              <a:latin typeface="Arial"/>
              <a:cs typeface="Arial"/>
            </a:endParaRPr>
          </a:p>
          <a:p>
            <a:pPr marL="18627" marR="1655948"/>
            <a:r>
              <a:rPr sz="1613" dirty="0">
                <a:latin typeface="Arial"/>
                <a:cs typeface="Arial"/>
              </a:rPr>
              <a:t>усиления</a:t>
            </a:r>
            <a:r>
              <a:rPr sz="1613" spc="-15" dirty="0">
                <a:latin typeface="Arial"/>
                <a:cs typeface="Arial"/>
              </a:rPr>
              <a:t> воспитательной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составляющей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 содержании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spc="-15" dirty="0">
                <a:latin typeface="Arial"/>
                <a:cs typeface="Arial"/>
              </a:rPr>
              <a:t>дополнительных общеобразовательных</a:t>
            </a:r>
            <a:r>
              <a:rPr sz="1613" spc="-51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программ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в</a:t>
            </a:r>
            <a:r>
              <a:rPr sz="1613" spc="15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области</a:t>
            </a:r>
            <a:r>
              <a:rPr sz="1613" spc="-3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ФК</a:t>
            </a:r>
            <a:r>
              <a:rPr sz="1613" spc="-7" dirty="0">
                <a:latin typeface="Arial"/>
                <a:cs typeface="Arial"/>
              </a:rPr>
              <a:t> </a:t>
            </a:r>
            <a:r>
              <a:rPr sz="1613" dirty="0">
                <a:latin typeface="Arial"/>
                <a:cs typeface="Arial"/>
              </a:rPr>
              <a:t>и </a:t>
            </a:r>
            <a:r>
              <a:rPr sz="1613" spc="-73" dirty="0">
                <a:latin typeface="Arial"/>
                <a:cs typeface="Arial"/>
              </a:rPr>
              <a:t>С</a:t>
            </a:r>
            <a:endParaRPr sz="161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" y="66"/>
            <a:ext cx="13411199" cy="75437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7698" y="2507520"/>
            <a:ext cx="7586641" cy="83133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algn="ctr">
              <a:spcBef>
                <a:spcPts val="147"/>
              </a:spcBef>
            </a:pP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КЛЮЧЕВЫЕ</a:t>
            </a:r>
            <a:r>
              <a:rPr sz="264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ЗАДАЧИ</a:t>
            </a:r>
            <a:r>
              <a:rPr sz="264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spc="-15" dirty="0">
                <a:solidFill>
                  <a:srgbClr val="000000"/>
                </a:solidFill>
                <a:latin typeface="Arial"/>
                <a:cs typeface="Arial"/>
              </a:rPr>
              <a:t>РЕАЛИЗАЦИИ</a:t>
            </a:r>
            <a:endParaRPr sz="264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ДОПОЛНИТЕЛЬНОГО</a:t>
            </a:r>
            <a:r>
              <a:rPr sz="2640" spc="-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dirty="0">
                <a:solidFill>
                  <a:srgbClr val="000000"/>
                </a:solidFill>
                <a:latin typeface="Arial"/>
                <a:cs typeface="Arial"/>
              </a:rPr>
              <a:t>ОБРАЗОВАНИЯ</a:t>
            </a:r>
            <a:r>
              <a:rPr sz="2640" spc="-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640" spc="-15" dirty="0">
                <a:solidFill>
                  <a:srgbClr val="000000"/>
                </a:solidFill>
                <a:latin typeface="Arial"/>
                <a:cs typeface="Arial"/>
              </a:rPr>
              <a:t>ДЕТЕЙ</a:t>
            </a:r>
            <a:endParaRPr sz="264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5488" y="3312753"/>
            <a:ext cx="8731250" cy="868785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2137459" marR="7451" indent="-2119763" algn="ctr">
              <a:spcBef>
                <a:spcPts val="147"/>
              </a:spcBef>
            </a:pPr>
            <a:r>
              <a:rPr lang="ru-RU" sz="2640" b="1" spc="-15" dirty="0">
                <a:latin typeface="Arial"/>
                <a:cs typeface="Arial"/>
              </a:rPr>
              <a:t> </a:t>
            </a:r>
            <a:r>
              <a:rPr lang="ru-RU" sz="2800" b="1" spc="-15" dirty="0">
                <a:latin typeface="Arial"/>
                <a:cs typeface="Arial"/>
              </a:rPr>
              <a:t>ТУРИСТСКО – КРАЕВЕДЧЕСКОЙ</a:t>
            </a:r>
          </a:p>
          <a:p>
            <a:pPr marL="2137459" marR="7451" indent="-2119763" algn="ctr">
              <a:spcBef>
                <a:spcPts val="147"/>
              </a:spcBef>
            </a:pPr>
            <a:r>
              <a:rPr sz="2640" b="1" spc="-15" dirty="0">
                <a:latin typeface="Arial"/>
                <a:cs typeface="Arial"/>
              </a:rPr>
              <a:t>НАПРАВЛЕННОСТИ </a:t>
            </a:r>
            <a:r>
              <a:rPr sz="2640" b="1" dirty="0">
                <a:latin typeface="Arial"/>
                <a:cs typeface="Arial"/>
              </a:rPr>
              <a:t>НА</a:t>
            </a:r>
            <a:r>
              <a:rPr sz="2640" b="1" spc="-44" dirty="0">
                <a:latin typeface="Arial"/>
                <a:cs typeface="Arial"/>
              </a:rPr>
              <a:t> </a:t>
            </a:r>
            <a:r>
              <a:rPr sz="2640" b="1" dirty="0">
                <a:latin typeface="Arial"/>
                <a:cs typeface="Arial"/>
              </a:rPr>
              <a:t>ПЕРИОД</a:t>
            </a:r>
            <a:r>
              <a:rPr sz="2640" b="1" spc="7" dirty="0">
                <a:latin typeface="Arial"/>
                <a:cs typeface="Arial"/>
              </a:rPr>
              <a:t> </a:t>
            </a:r>
            <a:r>
              <a:rPr sz="2640" b="1" dirty="0">
                <a:latin typeface="Arial"/>
                <a:cs typeface="Arial"/>
              </a:rPr>
              <a:t>ДО</a:t>
            </a:r>
            <a:r>
              <a:rPr sz="2640" b="1" spc="-22" dirty="0">
                <a:latin typeface="Arial"/>
                <a:cs typeface="Arial"/>
              </a:rPr>
              <a:t> </a:t>
            </a:r>
            <a:r>
              <a:rPr sz="2640" b="1" dirty="0">
                <a:latin typeface="Arial"/>
                <a:cs typeface="Arial"/>
              </a:rPr>
              <a:t>2030 </a:t>
            </a:r>
            <a:r>
              <a:rPr sz="2640" b="1" spc="-29" dirty="0">
                <a:latin typeface="Arial"/>
                <a:cs typeface="Arial"/>
              </a:rPr>
              <a:t>ГОДА</a:t>
            </a:r>
            <a:endParaRPr sz="264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8580" y="6690997"/>
            <a:ext cx="2828459" cy="26701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sz="1613" b="1" spc="81" dirty="0">
                <a:latin typeface="Calibri"/>
                <a:cs typeface="Calibri"/>
              </a:rPr>
              <a:t>.</a:t>
            </a:r>
            <a:endParaRPr sz="161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644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98494" y="2625774"/>
            <a:ext cx="6190674" cy="926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SRKDKF+Calibri"/>
                <a:cs typeface="SRKDKF+Calibri"/>
              </a:rPr>
              <a:t>Концепция</a:t>
            </a:r>
            <a:r>
              <a:rPr sz="2900" spc="-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29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  <a:r>
              <a:rPr sz="29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2900" spc="-17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дополнительного</a:t>
            </a:r>
          </a:p>
          <a:p>
            <a:pPr marL="477011" marR="0">
              <a:lnSpc>
                <a:spcPts val="3467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 </a:t>
            </a:r>
            <a:r>
              <a:rPr sz="2900" spc="-18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  <a:r>
              <a:rPr sz="29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2900" spc="-24" dirty="0">
                <a:solidFill>
                  <a:srgbClr val="000000"/>
                </a:solidFill>
                <a:latin typeface="SRKDKF+Calibri"/>
                <a:cs typeface="SRKDKF+Calibri"/>
              </a:rPr>
              <a:t>до</a:t>
            </a:r>
            <a:r>
              <a:rPr sz="2900" dirty="0">
                <a:solidFill>
                  <a:srgbClr val="000000"/>
                </a:solidFill>
                <a:latin typeface="SRKDKF+Calibri"/>
                <a:cs typeface="SRKDKF+Calibri"/>
              </a:rPr>
              <a:t> 2030 </a:t>
            </a:r>
            <a:r>
              <a:rPr sz="2900" spc="-44" dirty="0">
                <a:solidFill>
                  <a:srgbClr val="000000"/>
                </a:solidFill>
                <a:latin typeface="SRKDKF+Calibri"/>
                <a:cs typeface="SRKDKF+Calibri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142683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112631"/>
            <a:ext cx="8880304" cy="80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221668"/>
                </a:solidFill>
                <a:latin typeface="SRKDKF+Calibri"/>
                <a:cs typeface="SRKDKF+Calibri"/>
              </a:rPr>
              <a:t>Ожидаемые</a:t>
            </a:r>
            <a:r>
              <a:rPr sz="2500" spc="-33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7" dirty="0">
                <a:solidFill>
                  <a:srgbClr val="221668"/>
                </a:solidFill>
                <a:latin typeface="SRKDKF+Calibri"/>
                <a:cs typeface="SRKDKF+Calibri"/>
              </a:rPr>
              <a:t>результаты,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целевые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показатели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и</a:t>
            </a:r>
            <a:r>
              <a:rPr sz="2500" spc="-11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план</a:t>
            </a:r>
            <a:r>
              <a:rPr sz="2500" spc="-38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реализации</a:t>
            </a:r>
          </a:p>
          <a:p>
            <a:pPr marL="0" marR="0">
              <a:lnSpc>
                <a:spcPts val="2976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6" dirty="0">
                <a:solidFill>
                  <a:srgbClr val="221668"/>
                </a:solidFill>
                <a:latin typeface="SRKDKF+Calibri"/>
                <a:cs typeface="SRKDKF+Calibri"/>
              </a:rPr>
              <a:t>Концепции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9192" y="1144166"/>
            <a:ext cx="191601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Ожидаемый</a:t>
            </a:r>
            <a:r>
              <a:rPr sz="1400" b="1" spc="-20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EUKSRR+Calibri Bold"/>
                <a:cs typeface="EUKSRR+Calibri Bold"/>
              </a:rPr>
              <a:t>результат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508" y="1144166"/>
            <a:ext cx="17415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Целевой</a:t>
            </a:r>
            <a:r>
              <a:rPr sz="1400" b="1" spc="-33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Показатель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76821" y="1144166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61731" y="1144166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9448" y="1144166"/>
            <a:ext cx="297976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Пункт</a:t>
            </a:r>
            <a:r>
              <a:rPr sz="1400" b="1" spc="-1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плана</a:t>
            </a:r>
            <a:r>
              <a:rPr sz="1400" b="1" spc="-41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реализации</a:t>
            </a:r>
            <a:r>
              <a:rPr sz="1400" b="1" spc="-5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Концепции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7355" y="1547518"/>
            <a:ext cx="3195782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всех</a:t>
            </a:r>
            <a:r>
              <a:rPr sz="14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субъектах РФ внедрена</a:t>
            </a:r>
            <a:r>
              <a:rPr sz="14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Целевая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модель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40201" y="1547518"/>
            <a:ext cx="2918157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Внедрена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функционирует Целевая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модель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66737" y="1547518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51648" y="1547518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93303" y="1547518"/>
            <a:ext cx="4745616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Закрепление нормативного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статуса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ЕАИС </a:t>
            </a:r>
            <a:r>
              <a:rPr sz="1400" spc="-25" dirty="0">
                <a:solidFill>
                  <a:srgbClr val="000000"/>
                </a:solidFill>
                <a:latin typeface="SRKDKF+Calibri"/>
                <a:cs typeface="SRKDKF+Calibri"/>
              </a:rPr>
              <a:t>ДО,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государственных сервисов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Минпросвещения России,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3303" y="2187308"/>
            <a:ext cx="4578966" cy="46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п.52.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Мониторинг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соответствия региональных систем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целям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задачам</a:t>
            </a:r>
            <a:r>
              <a:rPr sz="14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Целевой 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модели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7355" y="2706012"/>
            <a:ext cx="253193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Осуществлен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переход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на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40201" y="2706012"/>
            <a:ext cx="2971646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Количество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субъектов </a:t>
            </a:r>
            <a:r>
              <a:rPr sz="1400" spc="-39" dirty="0">
                <a:solidFill>
                  <a:srgbClr val="000000"/>
                </a:solidFill>
                <a:latin typeface="SRKDKF+Calibri"/>
                <a:cs typeface="SRKDKF+Calibri"/>
              </a:rPr>
              <a:t>РФ,</a:t>
            </a:r>
            <a:r>
              <a:rPr sz="1400" spc="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выдающих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сертификаты</a:t>
            </a:r>
            <a:r>
              <a:rPr sz="14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66737" y="2706012"/>
            <a:ext cx="333145" cy="77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85</a:t>
            </a:r>
          </a:p>
          <a:p>
            <a:pPr marL="45719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51648" y="2706012"/>
            <a:ext cx="333145" cy="77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85</a:t>
            </a:r>
          </a:p>
          <a:p>
            <a:pPr marL="44195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93303" y="2706012"/>
            <a:ext cx="3601876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механизмов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5" dirty="0">
                <a:solidFill>
                  <a:srgbClr val="000000"/>
                </a:solidFill>
                <a:latin typeface="SRKDKF+Calibri"/>
                <a:cs typeface="SRKDKF+Calibri"/>
              </a:rPr>
              <a:t>ПФДО,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п.52.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Мониторинг</a:t>
            </a:r>
            <a:r>
              <a:rPr sz="1400" spc="-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практики</a:t>
            </a:r>
            <a:r>
              <a:rPr sz="14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внедрения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40201" y="3224172"/>
            <a:ext cx="2760808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негосударственного сектора,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включенного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систему</a:t>
            </a:r>
            <a:r>
              <a:rPr sz="1400" spc="2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7355" y="3742042"/>
            <a:ext cx="2503661" cy="46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субъектах РФ предоставлены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сертификаты</a:t>
            </a:r>
            <a:r>
              <a:rPr sz="14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40201" y="3742042"/>
            <a:ext cx="2686919" cy="46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детей, которые обеспечены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сертификатами</a:t>
            </a:r>
            <a:r>
              <a:rPr sz="1400" spc="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166737" y="3742042"/>
            <a:ext cx="333454" cy="77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25</a:t>
            </a:r>
          </a:p>
          <a:p>
            <a:pPr marL="0" marR="0">
              <a:lnSpc>
                <a:spcPts val="1713"/>
              </a:lnSpc>
              <a:spcBef>
                <a:spcPts val="236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51648" y="3742042"/>
            <a:ext cx="333454" cy="77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30</a:t>
            </a:r>
          </a:p>
          <a:p>
            <a:pPr marL="0" marR="0">
              <a:lnSpc>
                <a:spcPts val="1713"/>
              </a:lnSpc>
              <a:spcBef>
                <a:spcPts val="2367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93303" y="3742042"/>
            <a:ext cx="4318259" cy="46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5.</a:t>
            </a:r>
            <a:r>
              <a:rPr sz="1400" spc="-19" dirty="0">
                <a:solidFill>
                  <a:srgbClr val="000000"/>
                </a:solidFill>
                <a:latin typeface="WIAEDU+Calibri"/>
                <a:cs typeface="WIAED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механизмов финансирования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7355" y="4260746"/>
            <a:ext cx="2777451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Создана и функционирует система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организации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управления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40201" y="4260746"/>
            <a:ext cx="2944238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детей в возрасте от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5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18 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лет,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охваченных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393303" y="4260746"/>
            <a:ext cx="4533983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Совершенствование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статистического инструментария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27355" y="4687466"/>
            <a:ext cx="3170646" cy="682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региональной политикой по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развитию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 учетом задач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социально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экономического развития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субъектов РФ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393303" y="4687466"/>
            <a:ext cx="4665289" cy="1749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п.12.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Обновление</a:t>
            </a:r>
            <a:r>
              <a:rPr sz="1400" spc="-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содержания программ ДОД,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п.36.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Размещение организаций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3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</a:t>
            </a:r>
            <a:r>
              <a:rPr sz="1400" spc="-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22" dirty="0">
                <a:solidFill>
                  <a:srgbClr val="000000"/>
                </a:solidFill>
                <a:latin typeface="SRKDKF+Calibri"/>
                <a:cs typeface="SRKDKF+Calibri"/>
              </a:rPr>
              <a:t>ЕПГУ,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п.37.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Обновление</a:t>
            </a:r>
            <a:r>
              <a:rPr sz="1400" spc="-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содержания программ 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обеспечивающих</a:t>
            </a:r>
            <a:r>
              <a:rPr sz="14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 ключевых компетенций,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п.38.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механизмов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обновления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содержания,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методов и технологий обучения в системе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п.50.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Разработка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реализация</a:t>
            </a:r>
            <a:r>
              <a:rPr sz="14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поддержки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отраслевых систем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27355" y="6485852"/>
            <a:ext cx="3185009" cy="4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Расширено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участие</a:t>
            </a:r>
            <a:r>
              <a:rPr sz="14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негосударственного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сектора в реализации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640201" y="6485852"/>
            <a:ext cx="3111005" cy="4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организаций</a:t>
            </a:r>
            <a:r>
              <a:rPr sz="14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негосударственного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сектора в системе</a:t>
            </a:r>
            <a:r>
              <a:rPr sz="1400" spc="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212456" y="6485852"/>
            <a:ext cx="242927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851648" y="6485852"/>
            <a:ext cx="333454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393303" y="6485852"/>
            <a:ext cx="4504744" cy="4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п.13.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Увеличение числа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</a:t>
            </a:r>
            <a:r>
              <a:rPr sz="14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негосударственного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сектора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234805"/>
            <a:ext cx="10448494" cy="42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221668"/>
                </a:solidFill>
                <a:latin typeface="SRKDKF+Calibri"/>
                <a:cs typeface="SRKDKF+Calibri"/>
              </a:rPr>
              <a:t>Ожидаемые</a:t>
            </a:r>
            <a:r>
              <a:rPr sz="2500" spc="-33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7" dirty="0">
                <a:solidFill>
                  <a:srgbClr val="221668"/>
                </a:solidFill>
                <a:latin typeface="SRKDKF+Calibri"/>
                <a:cs typeface="SRKDKF+Calibri"/>
              </a:rPr>
              <a:t>результаты,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целевые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показатели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и</a:t>
            </a:r>
            <a:r>
              <a:rPr sz="2500" spc="-11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план</a:t>
            </a:r>
            <a:r>
              <a:rPr sz="2500" spc="-38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реализации</a:t>
            </a:r>
            <a:r>
              <a:rPr sz="2500" spc="-52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6" dirty="0">
                <a:solidFill>
                  <a:srgbClr val="221668"/>
                </a:solidFill>
                <a:latin typeface="SRKDKF+Calibri"/>
                <a:cs typeface="SRKDKF+Calibri"/>
              </a:rPr>
              <a:t>Концепции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156" y="995195"/>
            <a:ext cx="191601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Ожидаемый</a:t>
            </a:r>
            <a:r>
              <a:rPr sz="1400" b="1" spc="-20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EUKSRR+Calibri Bold"/>
                <a:cs typeface="EUKSRR+Calibri Bold"/>
              </a:rPr>
              <a:t>результат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0370" y="995195"/>
            <a:ext cx="17415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Целевой</a:t>
            </a:r>
            <a:r>
              <a:rPr sz="1400" b="1" spc="-33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Показатель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20966" y="995195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69047" y="995195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36024" y="995195"/>
            <a:ext cx="297976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Пункт</a:t>
            </a:r>
            <a:r>
              <a:rPr sz="1400" b="1" spc="-1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плана</a:t>
            </a:r>
            <a:r>
              <a:rPr sz="1400" b="1" spc="-41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реализации</a:t>
            </a:r>
            <a:r>
              <a:rPr sz="1400" b="1" spc="-5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Концепции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7355" y="1398420"/>
            <a:ext cx="2516058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Создана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современная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инфраструктура</a:t>
            </a:r>
            <a:r>
              <a:rPr sz="14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системе</a:t>
            </a:r>
            <a:r>
              <a:rPr sz="1400" spc="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64129" y="1398420"/>
            <a:ext cx="3595903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Охват деятельностью региональных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центров,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кванториумов, центров ДНК и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IT-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куб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0881" y="1398420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58963" y="1398420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65185" y="1398420"/>
            <a:ext cx="4610993" cy="110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8.</a:t>
            </a:r>
            <a:r>
              <a:rPr sz="1400" spc="-28" dirty="0">
                <a:solidFill>
                  <a:srgbClr val="000000"/>
                </a:solidFill>
                <a:latin typeface="WIAEDU+Calibri"/>
                <a:cs typeface="WIAED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Проведение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анализа доступности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субъектах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9" dirty="0">
                <a:solidFill>
                  <a:srgbClr val="000000"/>
                </a:solidFill>
                <a:latin typeface="SRKDKF+Calibri"/>
                <a:cs typeface="SRKDKF+Calibri"/>
              </a:rPr>
              <a:t>РФ,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п.22.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Проведение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оценки удовлетворенности,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п.11.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Расширение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сети организаций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п.40.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Предоставление субсидий</a:t>
            </a:r>
            <a:r>
              <a:rPr sz="1400" spc="3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субъектам </a:t>
            </a:r>
            <a:r>
              <a:rPr sz="1400" spc="-39" dirty="0">
                <a:solidFill>
                  <a:srgbClr val="000000"/>
                </a:solidFill>
                <a:latin typeface="SRKDKF+Calibri"/>
                <a:cs typeface="SRKDKF+Calibri"/>
              </a:rPr>
              <a:t>РФ,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п.9.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новых мест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64129" y="1916580"/>
            <a:ext cx="3713926" cy="46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Обновлена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материально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техническая</a:t>
            </a:r>
            <a:r>
              <a:rPr sz="14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база для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занятий ФК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20966" y="1916580"/>
            <a:ext cx="513891" cy="77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5765</a:t>
            </a:r>
          </a:p>
          <a:p>
            <a:pPr marL="89915" marR="0">
              <a:lnSpc>
                <a:spcPts val="1713"/>
              </a:lnSpc>
              <a:spcBef>
                <a:spcPts val="236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69047" y="1916580"/>
            <a:ext cx="513891" cy="77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9020</a:t>
            </a:r>
          </a:p>
          <a:p>
            <a:pPr marL="89916" marR="0">
              <a:lnSpc>
                <a:spcPts val="1713"/>
              </a:lnSpc>
              <a:spcBef>
                <a:spcPts val="236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64129" y="2434994"/>
            <a:ext cx="3939486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и функционируют</a:t>
            </a:r>
            <a:r>
              <a:rPr sz="14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региональные центры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одаренных детей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64129" y="2953154"/>
            <a:ext cx="3641344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Обеспечено увеличение</a:t>
            </a:r>
            <a:r>
              <a:rPr sz="14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численности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детей 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молодежи,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вовлеченных в детско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юношеский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спорт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(«Юность</a:t>
            </a:r>
            <a:r>
              <a:rPr sz="1400" spc="-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России»)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20966" y="2953154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1125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69047" y="2953154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1575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7355" y="3685055"/>
            <a:ext cx="2502699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новые места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дополнительного</a:t>
            </a:r>
            <a:r>
              <a:rPr sz="1400" spc="-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64129" y="3685055"/>
            <a:ext cx="219332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новые места </a:t>
            </a:r>
            <a:r>
              <a:rPr sz="14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20966" y="3685055"/>
            <a:ext cx="513891" cy="77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1350</a:t>
            </a:r>
          </a:p>
          <a:p>
            <a:pPr marL="45465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69047" y="3685055"/>
            <a:ext cx="513891" cy="77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2550</a:t>
            </a:r>
          </a:p>
          <a:p>
            <a:pPr marL="4572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27355" y="4203215"/>
            <a:ext cx="2641534" cy="68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Создана сеть технологических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кружков, ШСК,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школьных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театров, медиацентров</a:t>
            </a:r>
            <a:r>
              <a:rPr sz="1400" spc="4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музеев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64129" y="4203215"/>
            <a:ext cx="201540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ОО,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имеющих</a:t>
            </a:r>
            <a:r>
              <a:rPr sz="14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ШСК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064129" y="4606440"/>
            <a:ext cx="399727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Создана сеть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технологических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кружков на базе ОО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76516" y="4606440"/>
            <a:ext cx="125077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15000</a:t>
            </a:r>
            <a:r>
              <a:rPr sz="1400" spc="1237" dirty="0">
                <a:solidFill>
                  <a:srgbClr val="000000"/>
                </a:solidFill>
                <a:latin typeface="WIAEDU+Calibri"/>
                <a:cs typeface="WIAED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20000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27355" y="5010046"/>
            <a:ext cx="2220794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Обучающиеся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включены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программы и мероприятия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ранней профориентации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064129" y="5010046"/>
            <a:ext cx="3975900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обучающихся,</a:t>
            </a:r>
            <a:r>
              <a:rPr sz="14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охваченных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мероприятиями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ранней профориентации, в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т.ч.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«Билет</a:t>
            </a:r>
            <a:r>
              <a:rPr sz="1400" spc="-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будущее»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310881" y="5010046"/>
            <a:ext cx="333145" cy="77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37</a:t>
            </a:r>
          </a:p>
          <a:p>
            <a:pPr marL="4572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958963" y="5010046"/>
            <a:ext cx="333145" cy="77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49</a:t>
            </a:r>
          </a:p>
          <a:p>
            <a:pPr marL="45719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6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465185" y="5010046"/>
            <a:ext cx="469802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п.20.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Вовлечение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раннюю профориентацию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064129" y="5528206"/>
            <a:ext cx="397286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Обеспечено проведение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открытых онлайн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уроков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064129" y="5741566"/>
            <a:ext cx="243714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 учетом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опыта</a:t>
            </a:r>
            <a:r>
              <a:rPr sz="1400" spc="-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«Проектории»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27355" y="6046366"/>
            <a:ext cx="177431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условия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064129" y="6046366"/>
            <a:ext cx="4028038" cy="469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детей в возрасте от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5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18 лет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 ОВЗ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детей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инвалидов, охваченных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2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310881" y="6046366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50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958963" y="6046366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80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465185" y="6046366"/>
            <a:ext cx="4585230" cy="110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п.6.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современного инклюзивного пространства,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п.34.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 реестра</a:t>
            </a:r>
            <a:r>
              <a:rPr sz="1400" spc="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примерных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адаптированных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п.35.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Вовлечение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  <a:r>
              <a:rPr sz="14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ТЖС,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ОВЗ, детей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инвалидов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творческие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конкурсы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27355" y="6259385"/>
            <a:ext cx="2700342" cy="896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социокультурной реабилитации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инвалидов, расширены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возможности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обучения в системе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  <a:r>
              <a:rPr sz="14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 ОВЗ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112631"/>
            <a:ext cx="8880304" cy="80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221668"/>
                </a:solidFill>
                <a:latin typeface="SRKDKF+Calibri"/>
                <a:cs typeface="SRKDKF+Calibri"/>
              </a:rPr>
              <a:t>Ожидаемые</a:t>
            </a:r>
            <a:r>
              <a:rPr sz="2500" spc="-33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7" dirty="0">
                <a:solidFill>
                  <a:srgbClr val="221668"/>
                </a:solidFill>
                <a:latin typeface="SRKDKF+Calibri"/>
                <a:cs typeface="SRKDKF+Calibri"/>
              </a:rPr>
              <a:t>результаты,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целевые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показатели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и</a:t>
            </a:r>
            <a:r>
              <a:rPr sz="2500" spc="-11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план</a:t>
            </a:r>
            <a:r>
              <a:rPr sz="2500" spc="-38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реализации</a:t>
            </a:r>
          </a:p>
          <a:p>
            <a:pPr marL="0" marR="0">
              <a:lnSpc>
                <a:spcPts val="2976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6" dirty="0">
                <a:solidFill>
                  <a:srgbClr val="221668"/>
                </a:solidFill>
                <a:latin typeface="SRKDKF+Calibri"/>
                <a:cs typeface="SRKDKF+Calibri"/>
              </a:rPr>
              <a:t>Концепции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9698" y="1012848"/>
            <a:ext cx="191711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Ожидаемый</a:t>
            </a:r>
            <a:r>
              <a:rPr sz="1400" b="1" spc="-20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результат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4139" y="1012848"/>
            <a:ext cx="17415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Целевой</a:t>
            </a:r>
            <a:r>
              <a:rPr sz="1400" b="1" spc="-33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Показатель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90282" y="1012848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26375" y="1012848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90253" y="1012848"/>
            <a:ext cx="297976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Пункт</a:t>
            </a:r>
            <a:r>
              <a:rPr sz="1400" b="1" spc="-1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плана</a:t>
            </a:r>
            <a:r>
              <a:rPr sz="1400" b="1" spc="-41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реализации</a:t>
            </a:r>
            <a:r>
              <a:rPr sz="1400" b="1" spc="-5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Концепции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489" y="1415783"/>
            <a:ext cx="3258383" cy="896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Обеспечено вовлечение детей,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испытывающих трудности в освоении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общеобразовательных программ,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т.ч.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каникулярный</a:t>
            </a:r>
            <a:r>
              <a:rPr sz="14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период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80711" y="1415783"/>
            <a:ext cx="207082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42682" y="1415783"/>
            <a:ext cx="207082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78775" y="1415783"/>
            <a:ext cx="207082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29498" y="1415783"/>
            <a:ext cx="4863073" cy="469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п.16. Разработка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реализации</a:t>
            </a:r>
            <a:r>
              <a:rPr sz="1400" spc="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направленных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 преодоление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школьной неуспешности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3489" y="2361334"/>
            <a:ext cx="3089151" cy="89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Поддержано распространение лучших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практик по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обновлению</a:t>
            </a:r>
            <a:r>
              <a:rPr sz="1400" spc="-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содержания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технологий </a:t>
            </a:r>
            <a:r>
              <a:rPr sz="1400" spc="-32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приоритетным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направлениям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43884" y="2361334"/>
            <a:ext cx="2654412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Поддержана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реализация</a:t>
            </a:r>
            <a:r>
              <a:rPr sz="1400" spc="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лучших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практик (тыс.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чел.)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80199" y="2361334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60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72094" y="2361334"/>
            <a:ext cx="42351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150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29498" y="2361334"/>
            <a:ext cx="4883182" cy="89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п.10.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Выявление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распространение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лучших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практик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повышения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доступности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 различных категорий</a:t>
            </a:r>
            <a:r>
              <a:rPr sz="1400" spc="2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детей,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п.28.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Организация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проведения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олимпиад,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каникулярных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профориентационных 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школ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др.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3489" y="3306468"/>
            <a:ext cx="2703903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условия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регулярному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проведению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экскурсий для детей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43884" y="3306468"/>
            <a:ext cx="2954332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детей, принимающих</a:t>
            </a:r>
            <a:r>
              <a:rPr sz="14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участие 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экскурсиях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134479" y="3306468"/>
            <a:ext cx="423518" cy="129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91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5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100</a:t>
            </a:r>
          </a:p>
          <a:p>
            <a:pPr marL="108203" marR="0">
              <a:lnSpc>
                <a:spcPts val="1713"/>
              </a:lnSpc>
              <a:spcBef>
                <a:spcPts val="236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916291" y="3306468"/>
            <a:ext cx="333145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29498" y="3306468"/>
            <a:ext cx="4641577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п.25.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Распространение экскурсионной формы организации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деятельности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3489" y="3824628"/>
            <a:ext cx="3325570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Дополнены</a:t>
            </a:r>
            <a:r>
              <a:rPr sz="1400" spc="-3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списки туристских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маршрутов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43884" y="3824628"/>
            <a:ext cx="3071321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Количество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разработанных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туристских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маршрутов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72094" y="3824628"/>
            <a:ext cx="423518" cy="129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150</a:t>
            </a:r>
          </a:p>
          <a:p>
            <a:pPr marL="0" marR="0">
              <a:lnSpc>
                <a:spcPts val="1713"/>
              </a:lnSpc>
              <a:spcBef>
                <a:spcPts val="2368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100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301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3489" y="4343042"/>
            <a:ext cx="3247060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условия</a:t>
            </a: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подготовки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кадров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усовершенствованы механизмы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подготовки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непрерывного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повышения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квалификации</a:t>
            </a:r>
            <a:r>
              <a:rPr sz="14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кадров</a:t>
            </a:r>
            <a:r>
              <a:rPr sz="1400" spc="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643884" y="4343042"/>
            <a:ext cx="2916756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Выплаты</a:t>
            </a:r>
            <a:r>
              <a:rPr sz="1400" spc="-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премий</a:t>
            </a:r>
            <a:r>
              <a:rPr sz="14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лучшим педагогам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(тыс. чел.)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429498" y="4343042"/>
            <a:ext cx="4795274" cy="153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п.7.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Подготовка 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Указа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Президента</a:t>
            </a:r>
            <a:r>
              <a:rPr sz="14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РФ об утверждении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премий,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п.44.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и функционирование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системы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подготовки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непрерывного повышения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квалификации</a:t>
            </a:r>
            <a:r>
              <a:rPr sz="1400" spc="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кадров</a:t>
            </a:r>
            <a:r>
              <a:rPr sz="1400" spc="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п.45.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Проведение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конкурсов профессионального</a:t>
            </a:r>
            <a:r>
              <a:rPr sz="1400" spc="-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мастерства,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п.46.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Реализация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мер по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привлечению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квалифицированных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кадров</a:t>
            </a:r>
            <a:r>
              <a:rPr sz="1400" spc="2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43884" y="4861202"/>
            <a:ext cx="2902088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Организована подготовка педагогов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34479" y="4861202"/>
            <a:ext cx="42351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130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429498" y="5836943"/>
            <a:ext cx="323409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п.47.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Поддержка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молодых специалистов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83489" y="6141718"/>
            <a:ext cx="3002236" cy="1109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каждом субъекте РФ создана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функционирует эффективная система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выявления, поддержки и развития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способностей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талантов</a:t>
            </a:r>
            <a:r>
              <a:rPr sz="1400" spc="-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 детей 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молодежи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643884" y="6141718"/>
            <a:ext cx="3137960" cy="68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Доля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детей и </a:t>
            </a:r>
            <a:r>
              <a:rPr sz="1400" spc="-10" dirty="0">
                <a:solidFill>
                  <a:srgbClr val="000000"/>
                </a:solidFill>
                <a:latin typeface="SRKDKF+Calibri"/>
                <a:cs typeface="SRKDKF+Calibri"/>
              </a:rPr>
              <a:t>молодежи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в возрасте от 7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до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35 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лет,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у которых выявлены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выдающиеся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способности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таланты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113143" y="6141718"/>
            <a:ext cx="468008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0,61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849235" y="6141718"/>
            <a:ext cx="4575117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0,71</a:t>
            </a:r>
            <a:r>
              <a:rPr sz="1400" spc="1782" dirty="0">
                <a:solidFill>
                  <a:srgbClr val="000000"/>
                </a:solidFill>
                <a:latin typeface="WIAEDU+Calibri"/>
                <a:cs typeface="WIAEDU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п.51.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Мониторинг</a:t>
            </a:r>
            <a:r>
              <a:rPr sz="1400" spc="-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исполнения</a:t>
            </a:r>
            <a:r>
              <a:rPr sz="1400" spc="-2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плана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мероприятий</a:t>
            </a:r>
          </a:p>
          <a:p>
            <a:pPr marL="58026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Концепции,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429498" y="6568438"/>
            <a:ext cx="4163922" cy="46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п.54.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Представление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Правительство РФ доклада об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исполнении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плана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мероприятий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301607"/>
            <a:ext cx="7848091" cy="42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Принципы</a:t>
            </a:r>
            <a:r>
              <a:rPr sz="2500" spc="-45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3" dirty="0">
                <a:solidFill>
                  <a:srgbClr val="221668"/>
                </a:solidFill>
                <a:latin typeface="SRKDKF+Calibri"/>
                <a:cs typeface="SRKDKF+Calibri"/>
              </a:rPr>
              <a:t>системы</a:t>
            </a:r>
            <a:r>
              <a:rPr sz="2500" spc="-22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8" dirty="0">
                <a:solidFill>
                  <a:srgbClr val="221668"/>
                </a:solidFill>
                <a:latin typeface="SRKDKF+Calibri"/>
                <a:cs typeface="SRKDKF+Calibri"/>
              </a:rPr>
              <a:t>дополнительного</a:t>
            </a:r>
            <a:r>
              <a:rPr sz="2500" spc="-29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образования</a:t>
            </a:r>
            <a:r>
              <a:rPr sz="2500" spc="-14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1" dirty="0">
                <a:solidFill>
                  <a:srgbClr val="221668"/>
                </a:solidFill>
                <a:latin typeface="SRKDKF+Calibri"/>
                <a:cs typeface="SRKDKF+Calibri"/>
              </a:rPr>
              <a:t>детей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620" y="1287416"/>
            <a:ext cx="6490786" cy="866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Открытость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, выраженная в стимулировании</a:t>
            </a:r>
            <a:r>
              <a:rPr sz="1800" spc="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роста</a:t>
            </a:r>
            <a:r>
              <a:rPr sz="18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конкурентной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среды,</a:t>
            </a:r>
            <a:r>
              <a:rPr sz="18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включении реального</a:t>
            </a:r>
            <a:r>
              <a:rPr sz="18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сектора</a:t>
            </a:r>
            <a:r>
              <a:rPr sz="1800" spc="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экономики</a:t>
            </a:r>
            <a:r>
              <a:rPr sz="18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  <a:r>
              <a:rPr sz="18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программы</a:t>
            </a:r>
            <a:r>
              <a:rPr sz="18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проекты</a:t>
            </a:r>
            <a:r>
              <a:rPr sz="18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36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6068" y="1287416"/>
            <a:ext cx="482028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Практико</a:t>
            </a:r>
            <a:r>
              <a:rPr sz="1800" b="1" dirty="0">
                <a:solidFill>
                  <a:srgbClr val="00B0F0"/>
                </a:solidFill>
                <a:latin typeface="TPVROR+Calibri Bold"/>
                <a:cs typeface="TPVROR+Calibri Bold"/>
              </a:rPr>
              <a:t>-</a:t>
            </a: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ориентированность</a:t>
            </a:r>
            <a:r>
              <a:rPr sz="1800" b="1" spc="-21" dirty="0">
                <a:solidFill>
                  <a:srgbClr val="00B0F0"/>
                </a:solidFill>
                <a:latin typeface="EUKSRR+Calibri Bold"/>
                <a:cs typeface="EUKSRR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дополнительных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56068" y="1561445"/>
            <a:ext cx="5262890" cy="1140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общеобразовательных программ,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позволяющая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проектировать</a:t>
            </a:r>
            <a:r>
              <a:rPr sz="18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индивидуальный образовательный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маршрут</a:t>
            </a:r>
            <a:r>
              <a:rPr sz="18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ребенка с учетом</a:t>
            </a:r>
            <a:r>
              <a:rPr sz="1800" spc="3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направлений</a:t>
            </a:r>
            <a:r>
              <a:rPr sz="18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социально</a:t>
            </a:r>
            <a:r>
              <a:rPr sz="18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экономического</a:t>
            </a:r>
            <a:r>
              <a:rPr sz="1800" spc="4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регионов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2620" y="2458229"/>
            <a:ext cx="6585550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Вариативность</a:t>
            </a:r>
            <a:r>
              <a:rPr sz="1800" b="1" spc="-18" dirty="0">
                <a:solidFill>
                  <a:srgbClr val="00B0F0"/>
                </a:solidFill>
                <a:latin typeface="EUKSRR+Calibri Bold"/>
                <a:cs typeface="EUKSRR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ДОД,</a:t>
            </a:r>
            <a:r>
              <a:rPr sz="18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связанная</a:t>
            </a:r>
            <a:r>
              <a:rPr sz="18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 обеспечением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разнообразия</a:t>
            </a:r>
            <a:r>
              <a:rPr sz="1800" spc="2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дополнительного образования</a:t>
            </a:r>
            <a:r>
              <a:rPr sz="1800" spc="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SRKDKF+Calibri"/>
                <a:cs typeface="SRKDKF+Calibri"/>
              </a:rPr>
              <a:t>исходя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 из запросов,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интересов</a:t>
            </a:r>
            <a:r>
              <a:rPr sz="18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 жизненного</a:t>
            </a:r>
            <a:r>
              <a:rPr sz="1800" spc="3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самоопределения детей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620" y="3503311"/>
            <a:ext cx="6324830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Доступность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качественного</a:t>
            </a:r>
            <a:r>
              <a:rPr sz="1800" spc="3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дополнительного образования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разных социальных</a:t>
            </a:r>
            <a:r>
              <a:rPr sz="18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групп, включая детей, </a:t>
            </a:r>
            <a:r>
              <a:rPr sz="1800" spc="-11" dirty="0">
                <a:solidFill>
                  <a:srgbClr val="000000"/>
                </a:solidFill>
                <a:latin typeface="SRKDKF+Calibri"/>
                <a:cs typeface="SRKDKF+Calibri"/>
              </a:rPr>
              <a:t>находящихся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 в </a:t>
            </a:r>
            <a:r>
              <a:rPr sz="1800" spc="-23" dirty="0">
                <a:solidFill>
                  <a:srgbClr val="000000"/>
                </a:solidFill>
                <a:latin typeface="SRKDKF+Calibri"/>
                <a:cs typeface="SRKDKF+Calibri"/>
              </a:rPr>
              <a:t>ТЖС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56068" y="3503311"/>
            <a:ext cx="5601766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Ориентация</a:t>
            </a:r>
            <a:r>
              <a:rPr sz="1800" b="1" spc="-21" dirty="0">
                <a:solidFill>
                  <a:srgbClr val="00B0F0"/>
                </a:solidFill>
                <a:latin typeface="EUKSRR+Calibri Bold"/>
                <a:cs typeface="EUKSRR+Calibri Bold"/>
              </a:rPr>
              <a:t> </a:t>
            </a: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программ</a:t>
            </a:r>
            <a:r>
              <a:rPr sz="1800" b="1" spc="-11" dirty="0">
                <a:solidFill>
                  <a:srgbClr val="00B0F0"/>
                </a:solidFill>
                <a:latin typeface="EUKSRR+Calibri Bold"/>
                <a:cs typeface="EUKSRR+Calibri Bold"/>
              </a:rPr>
              <a:t> </a:t>
            </a:r>
            <a:r>
              <a:rPr sz="1800" b="1" spc="-44" dirty="0">
                <a:solidFill>
                  <a:srgbClr val="00B0F0"/>
                </a:solidFill>
                <a:latin typeface="EUKSRR+Calibri Bold"/>
                <a:cs typeface="EUKSRR+Calibri Bold"/>
              </a:rPr>
              <a:t>ДОД</a:t>
            </a:r>
            <a:r>
              <a:rPr sz="1800" b="1" spc="57" dirty="0">
                <a:solidFill>
                  <a:srgbClr val="00B0F0"/>
                </a:solidFill>
                <a:latin typeface="EUKSRR+Calibri Bold"/>
                <a:cs typeface="EUKSRR+Calibri Bold"/>
              </a:rPr>
              <a:t> </a:t>
            </a: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на многоукладность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экономики</a:t>
            </a:r>
            <a:r>
              <a:rPr sz="1800" spc="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 быта</a:t>
            </a:r>
            <a:r>
              <a:rPr sz="18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SRKDKF+Calibri"/>
                <a:cs typeface="SRKDKF+Calibri"/>
              </a:rPr>
              <a:t>народов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 и этносов,</a:t>
            </a:r>
            <a:r>
              <a:rPr sz="1800" spc="3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проживающих</a:t>
            </a:r>
            <a:r>
              <a:rPr sz="18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на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территории</a:t>
            </a:r>
            <a:r>
              <a:rPr sz="18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Российской</a:t>
            </a:r>
            <a:r>
              <a:rPr sz="1800" spc="4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Федерации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2620" y="4561857"/>
            <a:ext cx="6387915" cy="86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Инклюзивность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,</a:t>
            </a:r>
            <a:r>
              <a:rPr sz="18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обеспечивающая</a:t>
            </a:r>
            <a:r>
              <a:rPr sz="1800" spc="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возможность</a:t>
            </a:r>
            <a:r>
              <a:rPr sz="1800" spc="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800" spc="-2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детей</a:t>
            </a:r>
            <a:r>
              <a:rPr sz="18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инвалидов</a:t>
            </a:r>
            <a:r>
              <a:rPr sz="1800" spc="-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 детей с</a:t>
            </a:r>
            <a:r>
              <a:rPr sz="18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ОВЗ обучаться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по</a:t>
            </a:r>
            <a:r>
              <a:rPr sz="18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программам</a:t>
            </a:r>
            <a:r>
              <a:rPr sz="18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800" spc="3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любой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направленности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56068" y="5254732"/>
            <a:ext cx="3583378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Преемственность</a:t>
            </a:r>
            <a:r>
              <a:rPr sz="1800" b="1" spc="-18" dirty="0">
                <a:solidFill>
                  <a:srgbClr val="00B0F0"/>
                </a:solidFill>
                <a:latin typeface="EUKSRR+Calibri Bold"/>
                <a:cs typeface="EUKSRR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дополнительных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56068" y="5529596"/>
            <a:ext cx="5578800" cy="114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предпрофессиональных</a:t>
            </a:r>
            <a:r>
              <a:rPr sz="18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в области</a:t>
            </a:r>
            <a:r>
              <a:rPr sz="18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искусств</a:t>
            </a:r>
            <a:r>
              <a:rPr sz="1800" spc="4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соответствующих</a:t>
            </a:r>
            <a:r>
              <a:rPr sz="1800" spc="3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основных профессиональных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образовательных программ в области</a:t>
            </a:r>
            <a:r>
              <a:rPr sz="18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SRKDKF+Calibri"/>
                <a:cs typeface="SRKDKF+Calibri"/>
              </a:rPr>
              <a:t>культуры</a:t>
            </a:r>
            <a:r>
              <a:rPr sz="1800" spc="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искусства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2620" y="5903358"/>
            <a:ext cx="6437732" cy="865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B0F0"/>
                </a:solidFill>
                <a:latin typeface="EUKSRR+Calibri Bold"/>
                <a:cs typeface="EUKSRR+Calibri Bold"/>
              </a:rPr>
              <a:t>Клиентоцентричность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,</a:t>
            </a:r>
            <a:r>
              <a:rPr sz="1800" spc="-2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обеспечивающая</a:t>
            </a:r>
            <a:r>
              <a:rPr sz="1800" spc="3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возможность</a:t>
            </a:r>
            <a:r>
              <a:rPr sz="1800" spc="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участия</a:t>
            </a:r>
            <a:r>
              <a:rPr sz="18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целевой </a:t>
            </a:r>
            <a:r>
              <a:rPr sz="1800" spc="-16" dirty="0">
                <a:solidFill>
                  <a:srgbClr val="000000"/>
                </a:solidFill>
                <a:latin typeface="SRKDKF+Calibri"/>
                <a:cs typeface="SRKDKF+Calibri"/>
              </a:rPr>
              <a:t>модели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 путем</a:t>
            </a:r>
            <a:r>
              <a:rPr sz="18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внедрения </a:t>
            </a:r>
            <a:r>
              <a:rPr sz="1800" spc="-31" dirty="0">
                <a:solidFill>
                  <a:srgbClr val="000000"/>
                </a:solidFill>
                <a:latin typeface="SRKDKF+Calibri"/>
                <a:cs typeface="SRKDKF+Calibri"/>
              </a:rPr>
              <a:t>ПФДО</a:t>
            </a:r>
            <a:r>
              <a:rPr sz="1800" spc="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(за</a:t>
            </a:r>
            <a:r>
              <a:rPr sz="1800" spc="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исключением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спортивной</a:t>
            </a:r>
            <a:r>
              <a:rPr sz="1800" spc="3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SRKDKF+Calibri"/>
                <a:cs typeface="SRKDKF+Calibri"/>
              </a:rPr>
              <a:t>подготовки</a:t>
            </a:r>
            <a:r>
              <a:rPr sz="18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SRKDKF+Calibri"/>
                <a:cs typeface="SRKDKF+Calibri"/>
              </a:rPr>
              <a:t>и в области</a:t>
            </a:r>
            <a:r>
              <a:rPr sz="18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SRKDKF+Calibri"/>
                <a:cs typeface="SRKDKF+Calibri"/>
              </a:rPr>
              <a:t>культуры)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3423900" cy="754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" y="112631"/>
            <a:ext cx="8880304" cy="80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0" dirty="0">
                <a:solidFill>
                  <a:srgbClr val="221668"/>
                </a:solidFill>
                <a:latin typeface="SRKDKF+Calibri"/>
                <a:cs typeface="SRKDKF+Calibri"/>
              </a:rPr>
              <a:t>Ожидаемые</a:t>
            </a:r>
            <a:r>
              <a:rPr sz="2500" spc="-33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27" dirty="0">
                <a:solidFill>
                  <a:srgbClr val="221668"/>
                </a:solidFill>
                <a:latin typeface="SRKDKF+Calibri"/>
                <a:cs typeface="SRKDKF+Calibri"/>
              </a:rPr>
              <a:t>результаты,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целевые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spc="-19" dirty="0">
                <a:solidFill>
                  <a:srgbClr val="221668"/>
                </a:solidFill>
                <a:latin typeface="SRKDKF+Calibri"/>
                <a:cs typeface="SRKDKF+Calibri"/>
              </a:rPr>
              <a:t>показатели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 и</a:t>
            </a:r>
            <a:r>
              <a:rPr sz="2500" spc="-11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план</a:t>
            </a:r>
            <a:r>
              <a:rPr sz="2500" spc="-38" dirty="0">
                <a:solidFill>
                  <a:srgbClr val="221668"/>
                </a:solidFill>
                <a:latin typeface="SRKDKF+Calibri"/>
                <a:cs typeface="SRKDKF+Calibri"/>
              </a:rPr>
              <a:t> </a:t>
            </a:r>
            <a:r>
              <a:rPr sz="2500" dirty="0">
                <a:solidFill>
                  <a:srgbClr val="221668"/>
                </a:solidFill>
                <a:latin typeface="SRKDKF+Calibri"/>
                <a:cs typeface="SRKDKF+Calibri"/>
              </a:rPr>
              <a:t>реализации</a:t>
            </a:r>
          </a:p>
          <a:p>
            <a:pPr marL="0" marR="0">
              <a:lnSpc>
                <a:spcPts val="2976"/>
              </a:lnSpc>
              <a:spcBef>
                <a:spcPts val="0"/>
              </a:spcBef>
              <a:spcAft>
                <a:spcPts val="0"/>
              </a:spcAft>
            </a:pPr>
            <a:r>
              <a:rPr sz="2500" spc="-16" dirty="0">
                <a:solidFill>
                  <a:srgbClr val="221668"/>
                </a:solidFill>
                <a:latin typeface="SRKDKF+Calibri"/>
                <a:cs typeface="SRKDKF+Calibri"/>
              </a:rPr>
              <a:t>Концепции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355" y="1144166"/>
            <a:ext cx="191637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Ожидаемый</a:t>
            </a:r>
            <a:r>
              <a:rPr sz="1400" b="1" spc="-17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EUKSRR+Calibri Bold"/>
                <a:cs typeface="EUKSRR+Calibri Bold"/>
              </a:rPr>
              <a:t>результат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12209" y="1144166"/>
            <a:ext cx="174159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Целевой</a:t>
            </a:r>
            <a:r>
              <a:rPr sz="1400" b="1" spc="-33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Показатель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2607" y="1144166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64706" y="1144166"/>
            <a:ext cx="513891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TPVROR+Calibri Bold"/>
                <a:cs typeface="TPVROR+Calibri Bold"/>
              </a:rPr>
              <a:t>2030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56931" y="1144166"/>
            <a:ext cx="298636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Пункт</a:t>
            </a:r>
            <a:r>
              <a:rPr sz="1400" b="1" spc="-10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плана</a:t>
            </a:r>
            <a:r>
              <a:rPr sz="1400" b="1" spc="-4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реализации</a:t>
            </a:r>
            <a:r>
              <a:rPr sz="1400" b="1" spc="-52" dirty="0">
                <a:solidFill>
                  <a:srgbClr val="FFFFFF"/>
                </a:solidFill>
                <a:latin typeface="EUKSRR+Calibri Bold"/>
                <a:cs typeface="EUKSRR+Calibri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EUKSRR+Calibri Bold"/>
                <a:cs typeface="EUKSRR+Calibri Bold"/>
              </a:rPr>
              <a:t>Концепции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7355" y="1547518"/>
            <a:ext cx="3082951" cy="89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Созданы условия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использования</a:t>
            </a:r>
            <a:r>
              <a:rPr sz="1400" spc="-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системе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3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цифровых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сервисов</a:t>
            </a:r>
            <a:r>
              <a:rPr sz="1400" spc="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контента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образовательной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деятельности </a:t>
            </a:r>
            <a:r>
              <a:rPr sz="1400" spc="-32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72838" y="1547518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49340" y="1547518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41566" y="1547518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56931" y="1547518"/>
            <a:ext cx="5672339" cy="68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п.31.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учета</a:t>
            </a:r>
            <a:r>
              <a:rPr sz="1400" spc="-2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достижений обучающихся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  <a:r>
              <a:rPr sz="1400" spc="2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при формировании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цифрового портфолио,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п.32.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Наполнение</a:t>
            </a:r>
            <a:r>
              <a:rPr sz="1400" spc="-3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Портала </a:t>
            </a:r>
            <a:r>
              <a:rPr sz="1400" spc="-32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56931" y="2187308"/>
            <a:ext cx="4516646" cy="25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п.33.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Наполнение</a:t>
            </a:r>
            <a:r>
              <a:rPr sz="1400" spc="-2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портала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художественного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7355" y="2492652"/>
            <a:ext cx="3234295" cy="68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Обеспечено взаимодействие</a:t>
            </a:r>
            <a:r>
              <a:rPr sz="1400" spc="3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наставниками научных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организаций,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высшего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 и СПО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72838" y="2492652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49340" y="2492652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41566" y="2492652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56931" y="2492652"/>
            <a:ext cx="5405264" cy="89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п.21.</a:t>
            </a:r>
            <a:r>
              <a:rPr sz="1400" spc="-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Вовлечение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обучающихся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 НТТ 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под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научным руководством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высшего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образования, научных организаций,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п.48.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Выявление и распространение лучших практик наставничества,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п.49.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условий для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развития института наставничества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27355" y="3224172"/>
            <a:ext cx="3128914" cy="68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Расширено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участие</a:t>
            </a:r>
            <a:r>
              <a:rPr sz="1400" spc="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профессиональных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ОО и ОО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высшего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образования 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разработке программ </a:t>
            </a:r>
            <a:r>
              <a:rPr sz="1400" spc="-31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7355" y="3955946"/>
            <a:ext cx="3040088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Широко используется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модель</a:t>
            </a:r>
            <a:r>
              <a:rPr sz="1400" spc="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«Школа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полного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дня» и др.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72838" y="3955946"/>
            <a:ext cx="206989" cy="1292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49340" y="3955946"/>
            <a:ext cx="206989" cy="1292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41566" y="3955946"/>
            <a:ext cx="206989" cy="1292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  <a:p>
            <a:pPr marL="0" marR="0">
              <a:lnSpc>
                <a:spcPts val="1713"/>
              </a:lnSpc>
              <a:spcBef>
                <a:spcPts val="2366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456931" y="3955946"/>
            <a:ext cx="5627021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п.41.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Создание условий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для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обучения детей по</a:t>
            </a:r>
            <a:r>
              <a:rPr sz="1400" spc="-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3" dirty="0">
                <a:solidFill>
                  <a:srgbClr val="000000"/>
                </a:solidFill>
                <a:latin typeface="SRKDKF+Calibri"/>
                <a:cs typeface="SRKDKF+Calibri"/>
              </a:rPr>
              <a:t>модели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«Школа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полного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дня»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27355" y="4474106"/>
            <a:ext cx="3249075" cy="469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000000"/>
                </a:solidFill>
                <a:latin typeface="SRKDKF+Calibri"/>
                <a:cs typeface="SRKDKF+Calibri"/>
              </a:rPr>
              <a:t>Усилена</a:t>
            </a:r>
            <a:r>
              <a:rPr sz="1400" spc="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воспитательная</a:t>
            </a:r>
            <a:r>
              <a:rPr sz="1400" spc="-18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составляющая 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содержании</a:t>
            </a:r>
            <a:r>
              <a:rPr sz="1400" spc="1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</a:t>
            </a:r>
            <a:r>
              <a:rPr sz="1400" spc="-30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56931" y="4474106"/>
            <a:ext cx="5161174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п.24.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 календарного</a:t>
            </a:r>
            <a:r>
              <a:rPr sz="1400" spc="-4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плана</a:t>
            </a:r>
            <a:r>
              <a:rPr sz="1400" spc="-19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воспитательной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работы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7355" y="4992266"/>
            <a:ext cx="2777451" cy="469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Создана и функционирует система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творческих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конкурсов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56931" y="4992266"/>
            <a:ext cx="4074390" cy="682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п.23.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Формирование Календаря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мероприятий</a:t>
            </a:r>
            <a:r>
              <a:rPr sz="1400" spc="-4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1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п.26.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Организация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Большого</a:t>
            </a:r>
            <a:r>
              <a:rPr sz="1400" spc="-20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Фестиваля,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п.27.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Организация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Большой</a:t>
            </a:r>
            <a:r>
              <a:rPr sz="1400" spc="-16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Олимпиады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27355" y="5724167"/>
            <a:ext cx="2147047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Обеспечена финансовая 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672838" y="5724167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49340" y="5724167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41566" y="5724167"/>
            <a:ext cx="206989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456931" y="5724167"/>
            <a:ext cx="5067140" cy="110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п.14.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Организация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методической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поддержки</a:t>
            </a:r>
            <a:r>
              <a:rPr sz="1400" spc="-45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spc="-15" dirty="0">
                <a:solidFill>
                  <a:srgbClr val="000000"/>
                </a:solidFill>
                <a:latin typeface="SRKDKF+Calibri"/>
                <a:cs typeface="SRKDKF+Calibri"/>
              </a:rPr>
              <a:t>ОО,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 реализующих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программы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ДОД,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п.15.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Разработка</a:t>
            </a:r>
            <a:r>
              <a:rPr sz="1400" spc="1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 реализация</a:t>
            </a:r>
            <a:r>
              <a:rPr sz="1400" spc="23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 ДОД,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п.17.</a:t>
            </a:r>
            <a:r>
              <a:rPr sz="1400" spc="-17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Внедрение технологий информационно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консультационной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адресной поддержки детей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7355" y="5937527"/>
            <a:ext cx="3046518" cy="68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информационно</a:t>
            </a:r>
            <a:r>
              <a:rPr sz="1400" dirty="0">
                <a:solidFill>
                  <a:srgbClr val="000000"/>
                </a:solidFill>
                <a:latin typeface="WIAEDU+Calibri"/>
                <a:cs typeface="WIAEDU+Calibri"/>
              </a:rPr>
              <a:t>-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консультационная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поддержка</a:t>
            </a:r>
            <a:r>
              <a:rPr sz="1400" spc="12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реализации</a:t>
            </a:r>
            <a:r>
              <a:rPr sz="1400" spc="14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прав детей на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участие в</a:t>
            </a:r>
            <a:r>
              <a:rPr sz="1400" spc="11" dirty="0">
                <a:solidFill>
                  <a:srgbClr val="000000"/>
                </a:solidFill>
                <a:latin typeface="SRKDKF+Calibri"/>
                <a:cs typeface="SRKDKF+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SRKDKF+Calibri"/>
                <a:cs typeface="SRKDKF+Calibri"/>
              </a:rPr>
              <a:t>программах </a:t>
            </a:r>
            <a:r>
              <a:rPr sz="1400" spc="-33" dirty="0">
                <a:solidFill>
                  <a:srgbClr val="000000"/>
                </a:solidFill>
                <a:latin typeface="SRKDKF+Calibri"/>
                <a:cs typeface="SRKDKF+Calibri"/>
              </a:rPr>
              <a:t>ДОД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34937" y="243508"/>
            <a:ext cx="13154025" cy="6574450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>
              <a:spcBef>
                <a:spcPts val="147"/>
              </a:spcBef>
            </a:pPr>
            <a:r>
              <a:rPr lang="ru-RU" sz="5280" b="1" dirty="0"/>
              <a:t>Источники информации:</a:t>
            </a:r>
            <a:br>
              <a:rPr lang="ru-RU" sz="5280" b="1" dirty="0"/>
            </a:br>
            <a:r>
              <a:rPr lang="ru-RU" sz="5400" dirty="0"/>
              <a:t>Методическая среда: «Концепция развития дополнительного образования детей до 2030 года: открытая дискуссия»</a:t>
            </a:r>
            <a:br>
              <a:rPr lang="ru-RU" sz="5400" dirty="0"/>
            </a:br>
            <a:r>
              <a:rPr lang="de-DE" sz="5280" dirty="0">
                <a:hlinkClick r:id="rId2"/>
              </a:rPr>
              <a:t>http://vcht.center/center/news/realizacia-konceptcii-razvitiya-dod_2023</a:t>
            </a:r>
            <a:br>
              <a:rPr lang="ru-RU" sz="5280" dirty="0"/>
            </a:br>
            <a:br>
              <a:rPr lang="ru-RU" sz="5280" dirty="0"/>
            </a:br>
            <a:endParaRPr sz="52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" y="0"/>
            <a:ext cx="13411200" cy="7543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9624" y="305091"/>
            <a:ext cx="8262136" cy="9396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4406" y="389707"/>
            <a:ext cx="7334947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662"/>
              </a:lnSpc>
              <a:spcBef>
                <a:spcPts val="110"/>
              </a:spcBef>
            </a:pPr>
            <a:endParaRPr sz="23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2254024E-0FB7-49F5-9C01-B8FB1FEAAA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1" y="4038"/>
            <a:ext cx="13411200" cy="7543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9639" y="400310"/>
            <a:ext cx="11584623" cy="1461262"/>
            <a:chOff x="830262" y="363918"/>
            <a:chExt cx="10531475" cy="1328420"/>
          </a:xfrm>
        </p:grpSpPr>
        <p:sp>
          <p:nvSpPr>
            <p:cNvPr id="4" name="object 4"/>
            <p:cNvSpPr/>
            <p:nvPr/>
          </p:nvSpPr>
          <p:spPr>
            <a:xfrm>
              <a:off x="838200" y="371856"/>
              <a:ext cx="10515600" cy="1312545"/>
            </a:xfrm>
            <a:custGeom>
              <a:avLst/>
              <a:gdLst/>
              <a:ahLst/>
              <a:cxnLst/>
              <a:rect l="l" t="t" r="r" b="b"/>
              <a:pathLst>
                <a:path w="10515600" h="1312545">
                  <a:moveTo>
                    <a:pt x="10296906" y="0"/>
                  </a:moveTo>
                  <a:lnTo>
                    <a:pt x="218694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0" y="1093470"/>
                  </a:lnTo>
                  <a:lnTo>
                    <a:pt x="5776" y="1143613"/>
                  </a:lnTo>
                  <a:lnTo>
                    <a:pt x="22229" y="1189644"/>
                  </a:lnTo>
                  <a:lnTo>
                    <a:pt x="48045" y="1230250"/>
                  </a:lnTo>
                  <a:lnTo>
                    <a:pt x="81913" y="1264118"/>
                  </a:lnTo>
                  <a:lnTo>
                    <a:pt x="122519" y="1289934"/>
                  </a:lnTo>
                  <a:lnTo>
                    <a:pt x="168550" y="1306387"/>
                  </a:lnTo>
                  <a:lnTo>
                    <a:pt x="218694" y="1312164"/>
                  </a:lnTo>
                  <a:lnTo>
                    <a:pt x="10296906" y="1312164"/>
                  </a:lnTo>
                  <a:lnTo>
                    <a:pt x="10347049" y="1306387"/>
                  </a:lnTo>
                  <a:lnTo>
                    <a:pt x="10393080" y="1289934"/>
                  </a:lnTo>
                  <a:lnTo>
                    <a:pt x="10433686" y="1264118"/>
                  </a:lnTo>
                  <a:lnTo>
                    <a:pt x="10467554" y="1230250"/>
                  </a:lnTo>
                  <a:lnTo>
                    <a:pt x="10493370" y="1189644"/>
                  </a:lnTo>
                  <a:lnTo>
                    <a:pt x="10509823" y="1143613"/>
                  </a:lnTo>
                  <a:lnTo>
                    <a:pt x="10515600" y="1093470"/>
                  </a:lnTo>
                  <a:lnTo>
                    <a:pt x="10515600" y="218694"/>
                  </a:lnTo>
                  <a:lnTo>
                    <a:pt x="10509823" y="168550"/>
                  </a:lnTo>
                  <a:lnTo>
                    <a:pt x="10493370" y="122519"/>
                  </a:lnTo>
                  <a:lnTo>
                    <a:pt x="10467554" y="81913"/>
                  </a:lnTo>
                  <a:lnTo>
                    <a:pt x="10433686" y="48045"/>
                  </a:lnTo>
                  <a:lnTo>
                    <a:pt x="10393080" y="22229"/>
                  </a:lnTo>
                  <a:lnTo>
                    <a:pt x="10347049" y="5776"/>
                  </a:lnTo>
                  <a:lnTo>
                    <a:pt x="10296906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371856"/>
              <a:ext cx="10515600" cy="1312545"/>
            </a:xfrm>
            <a:custGeom>
              <a:avLst/>
              <a:gdLst/>
              <a:ahLst/>
              <a:cxnLst/>
              <a:rect l="l" t="t" r="r" b="b"/>
              <a:pathLst>
                <a:path w="10515600" h="1312545">
                  <a:moveTo>
                    <a:pt x="0" y="218694"/>
                  </a:moveTo>
                  <a:lnTo>
                    <a:pt x="5776" y="168550"/>
                  </a:lnTo>
                  <a:lnTo>
                    <a:pt x="22229" y="122519"/>
                  </a:lnTo>
                  <a:lnTo>
                    <a:pt x="48045" y="81913"/>
                  </a:lnTo>
                  <a:lnTo>
                    <a:pt x="81913" y="48045"/>
                  </a:lnTo>
                  <a:lnTo>
                    <a:pt x="122519" y="22229"/>
                  </a:lnTo>
                  <a:lnTo>
                    <a:pt x="168550" y="5776"/>
                  </a:lnTo>
                  <a:lnTo>
                    <a:pt x="218694" y="0"/>
                  </a:lnTo>
                  <a:lnTo>
                    <a:pt x="10296906" y="0"/>
                  </a:lnTo>
                  <a:lnTo>
                    <a:pt x="10347049" y="5776"/>
                  </a:lnTo>
                  <a:lnTo>
                    <a:pt x="10393080" y="22229"/>
                  </a:lnTo>
                  <a:lnTo>
                    <a:pt x="10433686" y="48045"/>
                  </a:lnTo>
                  <a:lnTo>
                    <a:pt x="10467554" y="81913"/>
                  </a:lnTo>
                  <a:lnTo>
                    <a:pt x="10493370" y="122519"/>
                  </a:lnTo>
                  <a:lnTo>
                    <a:pt x="10509823" y="168550"/>
                  </a:lnTo>
                  <a:lnTo>
                    <a:pt x="10515600" y="218694"/>
                  </a:lnTo>
                  <a:lnTo>
                    <a:pt x="10515600" y="1093470"/>
                  </a:lnTo>
                  <a:lnTo>
                    <a:pt x="10509823" y="1143613"/>
                  </a:lnTo>
                  <a:lnTo>
                    <a:pt x="10493370" y="1189644"/>
                  </a:lnTo>
                  <a:lnTo>
                    <a:pt x="10467554" y="1230250"/>
                  </a:lnTo>
                  <a:lnTo>
                    <a:pt x="10433686" y="1264118"/>
                  </a:lnTo>
                  <a:lnTo>
                    <a:pt x="10393080" y="1289934"/>
                  </a:lnTo>
                  <a:lnTo>
                    <a:pt x="10347049" y="1306387"/>
                  </a:lnTo>
                  <a:lnTo>
                    <a:pt x="10296906" y="1312164"/>
                  </a:lnTo>
                  <a:lnTo>
                    <a:pt x="218694" y="1312164"/>
                  </a:lnTo>
                  <a:lnTo>
                    <a:pt x="168550" y="1306387"/>
                  </a:lnTo>
                  <a:lnTo>
                    <a:pt x="122519" y="1289934"/>
                  </a:lnTo>
                  <a:lnTo>
                    <a:pt x="81913" y="1264118"/>
                  </a:lnTo>
                  <a:lnTo>
                    <a:pt x="48045" y="1230250"/>
                  </a:lnTo>
                  <a:lnTo>
                    <a:pt x="22229" y="1189644"/>
                  </a:lnTo>
                  <a:lnTo>
                    <a:pt x="5776" y="1143613"/>
                  </a:lnTo>
                  <a:lnTo>
                    <a:pt x="0" y="1093470"/>
                  </a:lnTo>
                  <a:lnTo>
                    <a:pt x="0" y="21869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3279" y="531839"/>
            <a:ext cx="10172954" cy="1097160"/>
          </a:xfrm>
          <a:prstGeom prst="rect">
            <a:avLst/>
          </a:prstGeom>
        </p:spPr>
        <p:txBody>
          <a:bodyPr vert="horz" wrap="square" lIns="0" tIns="70549" rIns="0" bIns="0" rtlCol="0">
            <a:spAutoFit/>
          </a:bodyPr>
          <a:lstStyle/>
          <a:p>
            <a:pPr marL="13970" marR="5588">
              <a:lnSpc>
                <a:spcPts val="3982"/>
              </a:lnSpc>
              <a:spcBef>
                <a:spcPts val="556"/>
              </a:spcBef>
            </a:pPr>
            <a:r>
              <a:rPr b="0" spc="-6" dirty="0">
                <a:solidFill>
                  <a:srgbClr val="FFFFFF"/>
                </a:solidFill>
              </a:rPr>
              <a:t>Приоритеты</a:t>
            </a:r>
            <a:r>
              <a:rPr b="0" spc="171" dirty="0">
                <a:solidFill>
                  <a:srgbClr val="FFFFFF"/>
                </a:solidFill>
              </a:rPr>
              <a:t> </a:t>
            </a:r>
            <a:r>
              <a:rPr b="0" spc="-11" dirty="0">
                <a:solidFill>
                  <a:srgbClr val="FFFFFF"/>
                </a:solidFill>
              </a:rPr>
              <a:t>обновления</a:t>
            </a:r>
            <a:r>
              <a:rPr b="0" spc="160" dirty="0">
                <a:solidFill>
                  <a:srgbClr val="FFFFFF"/>
                </a:solidFill>
              </a:rPr>
              <a:t> </a:t>
            </a:r>
            <a:r>
              <a:rPr b="0" spc="-28" dirty="0">
                <a:solidFill>
                  <a:srgbClr val="FFFFFF"/>
                </a:solidFill>
              </a:rPr>
              <a:t>содержания</a:t>
            </a:r>
            <a:r>
              <a:rPr b="0" spc="204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b="0" spc="171" dirty="0">
                <a:solidFill>
                  <a:srgbClr val="FFFFFF"/>
                </a:solidFill>
              </a:rPr>
              <a:t> </a:t>
            </a:r>
            <a:r>
              <a:rPr b="0" spc="-17" dirty="0">
                <a:solidFill>
                  <a:srgbClr val="FFFFFF"/>
                </a:solidFill>
              </a:rPr>
              <a:t>технологий </a:t>
            </a:r>
            <a:r>
              <a:rPr b="0" spc="-809" dirty="0">
                <a:solidFill>
                  <a:srgbClr val="FFFFFF"/>
                </a:solidFill>
              </a:rPr>
              <a:t> </a:t>
            </a:r>
            <a:r>
              <a:rPr b="0" spc="-22" dirty="0">
                <a:solidFill>
                  <a:srgbClr val="FFFFFF"/>
                </a:solidFill>
              </a:rPr>
              <a:t>художественной</a:t>
            </a:r>
            <a:r>
              <a:rPr b="0" spc="198" dirty="0">
                <a:solidFill>
                  <a:srgbClr val="FFFFFF"/>
                </a:solidFill>
              </a:rPr>
              <a:t> </a:t>
            </a:r>
            <a:r>
              <a:rPr b="0" spc="-6" dirty="0">
                <a:solidFill>
                  <a:srgbClr val="FFFFFF"/>
                </a:solidFill>
              </a:rPr>
              <a:t>направленности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5135" y="2594718"/>
            <a:ext cx="3623817" cy="3352456"/>
          </a:xfrm>
          <a:prstGeom prst="rect">
            <a:avLst/>
          </a:prstGeom>
          <a:solidFill>
            <a:srgbClr val="274FA3"/>
          </a:solidFill>
        </p:spPr>
        <p:txBody>
          <a:bodyPr vert="horz" wrap="square" lIns="0" tIns="78232" rIns="0" bIns="0" rtlCol="0">
            <a:spAutoFit/>
          </a:bodyPr>
          <a:lstStyle/>
          <a:p>
            <a:pPr marL="363919">
              <a:spcBef>
                <a:spcPts val="616"/>
              </a:spcBef>
            </a:pPr>
            <a:r>
              <a:rPr sz="7260" spc="-44" dirty="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endParaRPr sz="7260">
              <a:latin typeface="Microsoft Sans Serif"/>
              <a:cs typeface="Microsoft Sans Serif"/>
            </a:endParaRPr>
          </a:p>
          <a:p>
            <a:pPr marL="363919">
              <a:lnSpc>
                <a:spcPts val="1645"/>
              </a:lnSpc>
              <a:spcBef>
                <a:spcPts val="2371"/>
              </a:spcBef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Содействие</a:t>
            </a:r>
            <a:r>
              <a:rPr sz="1430" spc="1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эстетическому</a:t>
            </a:r>
            <a:r>
              <a:rPr sz="143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430">
              <a:latin typeface="Microsoft Sans Serif"/>
              <a:cs typeface="Microsoft Sans Serif"/>
            </a:endParaRPr>
          </a:p>
          <a:p>
            <a:pPr marL="363919" marR="449834">
              <a:lnSpc>
                <a:spcPts val="1573"/>
              </a:lnSpc>
              <a:spcBef>
                <a:spcPts val="99"/>
              </a:spcBef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нравственному</a:t>
            </a:r>
            <a:r>
              <a:rPr sz="143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30" spc="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патриотическому</a:t>
            </a:r>
            <a:r>
              <a:rPr sz="143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3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этнокультурному</a:t>
            </a:r>
            <a:r>
              <a:rPr sz="1430" spc="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воспитанию</a:t>
            </a:r>
            <a:r>
              <a:rPr sz="143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детей </a:t>
            </a:r>
            <a:r>
              <a:rPr sz="1430" spc="-3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путем</a:t>
            </a:r>
            <a:r>
              <a:rPr sz="143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приобщения</a:t>
            </a:r>
            <a:r>
              <a:rPr sz="143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3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искусству</a:t>
            </a:r>
            <a:r>
              <a:rPr sz="143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430">
              <a:latin typeface="Microsoft Sans Serif"/>
              <a:cs typeface="Microsoft Sans Serif"/>
            </a:endParaRPr>
          </a:p>
          <a:p>
            <a:pPr marL="363919">
              <a:lnSpc>
                <a:spcPts val="1463"/>
              </a:lnSpc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народному</a:t>
            </a:r>
            <a:r>
              <a:rPr sz="1430" spc="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творчеству</a:t>
            </a:r>
            <a:r>
              <a:rPr sz="143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430">
              <a:latin typeface="Microsoft Sans Serif"/>
              <a:cs typeface="Microsoft Sans Serif"/>
            </a:endParaRPr>
          </a:p>
          <a:p>
            <a:pPr marL="363919" marR="663575">
              <a:lnSpc>
                <a:spcPct val="91600"/>
              </a:lnSpc>
              <a:spcBef>
                <a:spcPts val="72"/>
              </a:spcBef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художественным ремеслам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1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промыслам</a:t>
            </a:r>
            <a:r>
              <a:rPr sz="143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30" spc="1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3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43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сохранению </a:t>
            </a:r>
            <a:r>
              <a:rPr sz="1430" spc="-3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культурного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наследия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народов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 Российской</a:t>
            </a:r>
            <a:r>
              <a:rPr sz="1430" spc="9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r>
              <a:rPr sz="143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3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9412" y="2594718"/>
            <a:ext cx="3625215" cy="2940292"/>
          </a:xfrm>
          <a:prstGeom prst="rect">
            <a:avLst/>
          </a:prstGeom>
          <a:solidFill>
            <a:srgbClr val="274FA3"/>
          </a:solidFill>
        </p:spPr>
        <p:txBody>
          <a:bodyPr vert="horz" wrap="square" lIns="0" tIns="78232" rIns="0" bIns="0" rtlCol="0">
            <a:spAutoFit/>
          </a:bodyPr>
          <a:lstStyle/>
          <a:p>
            <a:pPr marL="366014">
              <a:spcBef>
                <a:spcPts val="616"/>
              </a:spcBef>
            </a:pPr>
            <a:r>
              <a:rPr sz="7260" spc="-44" dirty="0">
                <a:solidFill>
                  <a:srgbClr val="FFFFFF"/>
                </a:solidFill>
                <a:latin typeface="Microsoft Sans Serif"/>
                <a:cs typeface="Microsoft Sans Serif"/>
              </a:rPr>
              <a:t>02</a:t>
            </a:r>
            <a:endParaRPr sz="7260">
              <a:latin typeface="Microsoft Sans Serif"/>
              <a:cs typeface="Microsoft Sans Serif"/>
            </a:endParaRPr>
          </a:p>
          <a:p>
            <a:pPr marL="366014" marR="541338">
              <a:lnSpc>
                <a:spcPts val="1573"/>
              </a:lnSpc>
              <a:spcBef>
                <a:spcPts val="2541"/>
              </a:spcBef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43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условий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вовлечения </a:t>
            </a:r>
            <a:r>
              <a:rPr sz="1430" spc="-3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30" spc="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художественную</a:t>
            </a:r>
            <a:endParaRPr sz="1430">
              <a:latin typeface="Calibri"/>
              <a:cs typeface="Calibri"/>
            </a:endParaRPr>
          </a:p>
          <a:p>
            <a:pPr marL="366014">
              <a:lnSpc>
                <a:spcPts val="1469"/>
              </a:lnSpc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43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43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разным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видам</a:t>
            </a:r>
            <a:endParaRPr sz="1430">
              <a:latin typeface="Calibri"/>
              <a:cs typeface="Calibri"/>
            </a:endParaRPr>
          </a:p>
          <a:p>
            <a:pPr marL="366014">
              <a:lnSpc>
                <a:spcPts val="1573"/>
              </a:lnSpc>
            </a:pP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искусства</a:t>
            </a:r>
            <a:r>
              <a:rPr sz="143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30" spc="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жанрам</a:t>
            </a:r>
            <a:endParaRPr sz="1430">
              <a:latin typeface="Calibri"/>
              <a:cs typeface="Calibri"/>
            </a:endParaRPr>
          </a:p>
          <a:p>
            <a:pPr marL="366014">
              <a:lnSpc>
                <a:spcPts val="1573"/>
              </a:lnSpc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художественного</a:t>
            </a:r>
            <a:r>
              <a:rPr sz="143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творчества</a:t>
            </a:r>
            <a:r>
              <a:rPr sz="143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endParaRPr sz="1430">
              <a:latin typeface="Calibri"/>
              <a:cs typeface="Calibri"/>
            </a:endParaRPr>
          </a:p>
          <a:p>
            <a:pPr marL="366014">
              <a:lnSpc>
                <a:spcPts val="1573"/>
              </a:lnSpc>
            </a:pP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сохранении</a:t>
            </a:r>
            <a:r>
              <a:rPr sz="1430" spc="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традиций</a:t>
            </a:r>
            <a:r>
              <a:rPr sz="1430" spc="9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классического</a:t>
            </a:r>
            <a:endParaRPr sz="1430">
              <a:latin typeface="Calibri"/>
              <a:cs typeface="Calibri"/>
            </a:endParaRPr>
          </a:p>
          <a:p>
            <a:pPr marL="366014">
              <a:lnSpc>
                <a:spcPts val="1645"/>
              </a:lnSpc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искусства</a:t>
            </a:r>
            <a:r>
              <a:rPr sz="143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3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5366" y="2594718"/>
            <a:ext cx="3623817" cy="3346942"/>
          </a:xfrm>
          <a:prstGeom prst="rect">
            <a:avLst/>
          </a:prstGeom>
          <a:solidFill>
            <a:srgbClr val="274FA3"/>
          </a:solidFill>
        </p:spPr>
        <p:txBody>
          <a:bodyPr vert="horz" wrap="square" lIns="0" tIns="78232" rIns="0" bIns="0" rtlCol="0">
            <a:spAutoFit/>
          </a:bodyPr>
          <a:lstStyle/>
          <a:p>
            <a:pPr marL="366014">
              <a:spcBef>
                <a:spcPts val="616"/>
              </a:spcBef>
            </a:pPr>
            <a:r>
              <a:rPr sz="7260" spc="-44" dirty="0">
                <a:solidFill>
                  <a:srgbClr val="FFFFFF"/>
                </a:solidFill>
                <a:latin typeface="Microsoft Sans Serif"/>
                <a:cs typeface="Microsoft Sans Serif"/>
              </a:rPr>
              <a:t>03</a:t>
            </a:r>
            <a:endParaRPr sz="7260">
              <a:latin typeface="Microsoft Sans Serif"/>
              <a:cs typeface="Microsoft Sans Serif"/>
            </a:endParaRPr>
          </a:p>
          <a:p>
            <a:pPr marL="366014" marR="1235647">
              <a:lnSpc>
                <a:spcPts val="1573"/>
              </a:lnSpc>
              <a:spcBef>
                <a:spcPts val="2541"/>
              </a:spcBef>
            </a:pP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Обеспечение</a:t>
            </a:r>
            <a:r>
              <a:rPr sz="143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обновления </a:t>
            </a:r>
            <a:r>
              <a:rPr sz="1430" spc="-3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содержания</a:t>
            </a:r>
            <a:r>
              <a:rPr sz="1430" spc="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программ</a:t>
            </a:r>
            <a:endParaRPr sz="1430">
              <a:latin typeface="Calibri"/>
              <a:cs typeface="Calibri"/>
            </a:endParaRPr>
          </a:p>
          <a:p>
            <a:pPr marL="366014">
              <a:lnSpc>
                <a:spcPts val="1469"/>
              </a:lnSpc>
            </a:pP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художественной</a:t>
            </a:r>
            <a:r>
              <a:rPr sz="1430" spc="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направленности</a:t>
            </a:r>
            <a:r>
              <a:rPr sz="143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430">
              <a:latin typeface="Calibri"/>
              <a:cs typeface="Calibri"/>
            </a:endParaRPr>
          </a:p>
          <a:p>
            <a:pPr marL="366014" marR="368110">
              <a:lnSpc>
                <a:spcPct val="91600"/>
              </a:lnSpc>
              <a:spcBef>
                <a:spcPts val="72"/>
              </a:spcBef>
            </a:pP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43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инфраструктуры </a:t>
            </a:r>
            <a:r>
              <a:rPr sz="1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дополнительного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образования в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том </a:t>
            </a:r>
            <a:r>
              <a:rPr sz="1430" spc="-3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числе с применением</a:t>
            </a:r>
            <a:r>
              <a:rPr sz="1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цифровых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22" dirty="0">
                <a:solidFill>
                  <a:srgbClr val="FFFFFF"/>
                </a:solidFill>
                <a:latin typeface="Calibri"/>
                <a:cs typeface="Calibri"/>
              </a:rPr>
              <a:t>технологий</a:t>
            </a:r>
            <a:r>
              <a:rPr sz="1430" spc="-22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30" spc="3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современных</a:t>
            </a:r>
            <a:r>
              <a:rPr sz="1430" spc="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6" dirty="0">
                <a:solidFill>
                  <a:srgbClr val="FFFFFF"/>
                </a:solidFill>
                <a:latin typeface="Calibri"/>
                <a:cs typeface="Calibri"/>
              </a:rPr>
              <a:t>средств </a:t>
            </a:r>
            <a:r>
              <a:rPr sz="1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22" dirty="0">
                <a:solidFill>
                  <a:srgbClr val="FFFFFF"/>
                </a:solidFill>
                <a:latin typeface="Calibri"/>
                <a:cs typeface="Calibri"/>
              </a:rPr>
              <a:t>коммуникации</a:t>
            </a:r>
            <a:r>
              <a:rPr sz="1430" spc="-22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430" spc="6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оборудования</a:t>
            </a:r>
            <a:r>
              <a:rPr sz="143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3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30" spc="-11" dirty="0">
                <a:solidFill>
                  <a:srgbClr val="FFFFFF"/>
                </a:solidFill>
                <a:latin typeface="Calibri"/>
                <a:cs typeface="Calibri"/>
              </a:rPr>
              <a:t>художественных</a:t>
            </a:r>
            <a:r>
              <a:rPr sz="1430" spc="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30" spc="-17" dirty="0">
                <a:solidFill>
                  <a:srgbClr val="FFFFFF"/>
                </a:solidFill>
                <a:latin typeface="Calibri"/>
                <a:cs typeface="Calibri"/>
              </a:rPr>
              <a:t>материалов</a:t>
            </a:r>
            <a:r>
              <a:rPr sz="1430" spc="-17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43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992" y="688721"/>
            <a:ext cx="12283821" cy="914096"/>
          </a:xfrm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770698" marR="5588" indent="-1757426">
              <a:lnSpc>
                <a:spcPts val="3322"/>
              </a:lnSpc>
              <a:spcBef>
                <a:spcPts val="528"/>
              </a:spcBef>
            </a:pPr>
            <a:r>
              <a:rPr sz="3080" spc="-6" dirty="0">
                <a:solidFill>
                  <a:srgbClr val="274FA3"/>
                </a:solidFill>
                <a:latin typeface="Verdana"/>
                <a:cs typeface="Verdana"/>
              </a:rPr>
              <a:t>МОНИТОРИНГ</a:t>
            </a:r>
            <a:r>
              <a:rPr sz="3080" spc="6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3080" spc="-6" dirty="0">
                <a:solidFill>
                  <a:srgbClr val="274FA3"/>
                </a:solidFill>
                <a:latin typeface="Verdana"/>
                <a:cs typeface="Verdana"/>
              </a:rPr>
              <a:t>ХУДОЖЕСТВЕННОЙ</a:t>
            </a:r>
            <a:r>
              <a:rPr sz="3080" spc="33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3080" spc="-11" dirty="0">
                <a:solidFill>
                  <a:srgbClr val="274FA3"/>
                </a:solidFill>
                <a:latin typeface="Verdana"/>
                <a:cs typeface="Verdana"/>
              </a:rPr>
              <a:t>НАПРАВЛЕННОСТИ. </a:t>
            </a:r>
            <a:r>
              <a:rPr sz="3080" spc="-1034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3080" spc="-11" dirty="0">
                <a:solidFill>
                  <a:srgbClr val="274FA3"/>
                </a:solidFill>
                <a:latin typeface="Verdana"/>
                <a:cs typeface="Verdana"/>
              </a:rPr>
              <a:t>ОБЩИЕ</a:t>
            </a:r>
            <a:r>
              <a:rPr sz="3080" spc="6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3080" spc="-11" dirty="0">
                <a:solidFill>
                  <a:srgbClr val="274FA3"/>
                </a:solidFill>
                <a:latin typeface="Verdana"/>
                <a:cs typeface="Verdana"/>
              </a:rPr>
              <a:t>ДАННЫЕ,</a:t>
            </a:r>
            <a:r>
              <a:rPr sz="3080" spc="28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3080" spc="-11" dirty="0">
                <a:solidFill>
                  <a:srgbClr val="274FA3"/>
                </a:solidFill>
                <a:latin typeface="Verdana"/>
                <a:cs typeface="Verdana"/>
              </a:rPr>
              <a:t>ДЕКАБРЬ</a:t>
            </a:r>
            <a:r>
              <a:rPr sz="3080" spc="17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3080" spc="-6" dirty="0">
                <a:solidFill>
                  <a:srgbClr val="274FA3"/>
                </a:solidFill>
                <a:latin typeface="Verdana"/>
                <a:cs typeface="Verdana"/>
              </a:rPr>
              <a:t>2021 </a:t>
            </a:r>
            <a:r>
              <a:rPr sz="3080" spc="-11" dirty="0">
                <a:solidFill>
                  <a:srgbClr val="274FA3"/>
                </a:solidFill>
                <a:latin typeface="Verdana"/>
                <a:cs typeface="Verdana"/>
              </a:rPr>
              <a:t>ГОДА</a:t>
            </a:r>
            <a:endParaRPr sz="308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697" y="4174375"/>
            <a:ext cx="209759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274FA3"/>
                </a:solidFill>
                <a:latin typeface="Verdana"/>
                <a:cs typeface="Verdana"/>
              </a:rPr>
              <a:t>Обучающиеся</a:t>
            </a:r>
            <a:endParaRPr sz="198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517" y="4777880"/>
            <a:ext cx="1929956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dirty="0">
                <a:solidFill>
                  <a:srgbClr val="274FA3"/>
                </a:solidFill>
                <a:latin typeface="Verdana"/>
                <a:cs typeface="Verdana"/>
              </a:rPr>
              <a:t>3</a:t>
            </a:r>
            <a:r>
              <a:rPr sz="2640" b="1" spc="-55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b="1" dirty="0">
                <a:solidFill>
                  <a:srgbClr val="274FA3"/>
                </a:solidFill>
                <a:latin typeface="Verdana"/>
                <a:cs typeface="Verdana"/>
              </a:rPr>
              <a:t>797</a:t>
            </a:r>
            <a:r>
              <a:rPr sz="2640" b="1" spc="-22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b="1" dirty="0">
                <a:solidFill>
                  <a:srgbClr val="274FA3"/>
                </a:solidFill>
                <a:latin typeface="Verdana"/>
                <a:cs typeface="Verdana"/>
              </a:rPr>
              <a:t>435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9543" y="4172001"/>
            <a:ext cx="1942529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274FA3"/>
                </a:solidFill>
                <a:latin typeface="Verdana"/>
                <a:cs typeface="Verdana"/>
              </a:rPr>
              <a:t>Организации</a:t>
            </a:r>
            <a:endParaRPr sz="198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2973" y="4775504"/>
            <a:ext cx="1336929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dirty="0">
                <a:solidFill>
                  <a:srgbClr val="274FA3"/>
                </a:solidFill>
                <a:latin typeface="Verdana"/>
                <a:cs typeface="Verdana"/>
              </a:rPr>
              <a:t>22</a:t>
            </a:r>
            <a:r>
              <a:rPr sz="2640" b="1" spc="-83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b="1" dirty="0">
                <a:solidFill>
                  <a:srgbClr val="274FA3"/>
                </a:solidFill>
                <a:latin typeface="Verdana"/>
                <a:cs typeface="Verdana"/>
              </a:rPr>
              <a:t>692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9420" y="4180104"/>
            <a:ext cx="137045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274FA3"/>
                </a:solidFill>
                <a:latin typeface="Verdana"/>
                <a:cs typeface="Verdana"/>
              </a:rPr>
              <a:t>Педагоги</a:t>
            </a:r>
            <a:endParaRPr sz="198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5484" y="4783272"/>
            <a:ext cx="1575816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spc="-6" dirty="0">
                <a:solidFill>
                  <a:srgbClr val="274FA3"/>
                </a:solidFill>
                <a:latin typeface="Verdana"/>
                <a:cs typeface="Verdana"/>
              </a:rPr>
              <a:t>115</a:t>
            </a:r>
            <a:r>
              <a:rPr sz="2640" b="1" spc="-55" dirty="0">
                <a:solidFill>
                  <a:srgbClr val="274FA3"/>
                </a:solidFill>
                <a:latin typeface="Verdana"/>
                <a:cs typeface="Verdana"/>
              </a:rPr>
              <a:t> </a:t>
            </a:r>
            <a:r>
              <a:rPr sz="2640" b="1" spc="-6" dirty="0">
                <a:solidFill>
                  <a:srgbClr val="274FA3"/>
                </a:solidFill>
                <a:latin typeface="Verdana"/>
                <a:cs typeface="Verdana"/>
              </a:rPr>
              <a:t>025</a:t>
            </a:r>
            <a:endParaRPr sz="264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4205" y="4168926"/>
            <a:ext cx="17204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274FA3"/>
                </a:solidFill>
                <a:latin typeface="Verdana"/>
                <a:cs typeface="Verdana"/>
              </a:rPr>
              <a:t>П</a:t>
            </a:r>
            <a:r>
              <a:rPr sz="1980" b="1" dirty="0">
                <a:solidFill>
                  <a:srgbClr val="274FA3"/>
                </a:solidFill>
                <a:latin typeface="Verdana"/>
                <a:cs typeface="Verdana"/>
              </a:rPr>
              <a:t>рограм</a:t>
            </a:r>
            <a:r>
              <a:rPr sz="1980" b="1" spc="6" dirty="0">
                <a:solidFill>
                  <a:srgbClr val="274FA3"/>
                </a:solidFill>
                <a:latin typeface="Verdana"/>
                <a:cs typeface="Verdana"/>
              </a:rPr>
              <a:t>м</a:t>
            </a:r>
            <a:r>
              <a:rPr sz="1980" b="1" dirty="0">
                <a:solidFill>
                  <a:srgbClr val="274FA3"/>
                </a:solidFill>
                <a:latin typeface="Verdana"/>
                <a:cs typeface="Verdana"/>
              </a:rPr>
              <a:t>ы</a:t>
            </a:r>
            <a:endParaRPr sz="198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7615" y="4772850"/>
            <a:ext cx="1576515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dirty="0">
                <a:solidFill>
                  <a:srgbClr val="FF0000"/>
                </a:solidFill>
                <a:latin typeface="Verdana"/>
                <a:cs typeface="Verdana"/>
              </a:rPr>
              <a:t>126</a:t>
            </a:r>
            <a:r>
              <a:rPr sz="2640" b="1" spc="-7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40" b="1" dirty="0">
                <a:solidFill>
                  <a:srgbClr val="FF0000"/>
                </a:solidFill>
                <a:latin typeface="Verdana"/>
                <a:cs typeface="Verdana"/>
              </a:rPr>
              <a:t>695</a:t>
            </a:r>
            <a:endParaRPr sz="264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9068" y="2893466"/>
            <a:ext cx="724205" cy="7242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0179" y="2754325"/>
            <a:ext cx="913638" cy="9136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9614" y="2878378"/>
            <a:ext cx="724204" cy="7242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4897" y="2772765"/>
            <a:ext cx="824789" cy="82646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716589" y="4187787"/>
            <a:ext cx="1980248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b="1" spc="-6" dirty="0">
                <a:solidFill>
                  <a:srgbClr val="274FA3"/>
                </a:solidFill>
                <a:latin typeface="Verdana"/>
                <a:cs typeface="Verdana"/>
              </a:rPr>
              <a:t>Направления</a:t>
            </a:r>
            <a:endParaRPr sz="198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4207" y="4791291"/>
            <a:ext cx="505016" cy="4203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640" b="1" dirty="0">
                <a:solidFill>
                  <a:srgbClr val="274FA3"/>
                </a:solidFill>
                <a:latin typeface="Verdana"/>
                <a:cs typeface="Verdana"/>
              </a:rPr>
              <a:t>12</a:t>
            </a:r>
            <a:endParaRPr sz="264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93552" y="2791206"/>
            <a:ext cx="824788" cy="8264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642" y="278422"/>
            <a:ext cx="4594035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850" spc="-6" dirty="0">
                <a:solidFill>
                  <a:srgbClr val="274FA3"/>
                </a:solidFill>
                <a:latin typeface="Verdana"/>
                <a:cs typeface="Verdana"/>
              </a:rPr>
              <a:t>ОБУЧАЮЩИЕСЯ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8389" y="2976168"/>
            <a:ext cx="1709928" cy="1709928"/>
            <a:chOff x="383672" y="2705607"/>
            <a:chExt cx="1554480" cy="1554480"/>
          </a:xfrm>
        </p:grpSpPr>
        <p:sp>
          <p:nvSpPr>
            <p:cNvPr id="4" name="object 4"/>
            <p:cNvSpPr/>
            <p:nvPr/>
          </p:nvSpPr>
          <p:spPr>
            <a:xfrm>
              <a:off x="1160805" y="2715132"/>
              <a:ext cx="767715" cy="1198245"/>
            </a:xfrm>
            <a:custGeom>
              <a:avLst/>
              <a:gdLst/>
              <a:ahLst/>
              <a:cxnLst/>
              <a:rect l="l" t="t" r="r" b="b"/>
              <a:pathLst>
                <a:path w="767714" h="1198245">
                  <a:moveTo>
                    <a:pt x="0" y="0"/>
                  </a:moveTo>
                  <a:lnTo>
                    <a:pt x="0" y="767588"/>
                  </a:lnTo>
                  <a:lnTo>
                    <a:pt x="635609" y="1197990"/>
                  </a:lnTo>
                  <a:lnTo>
                    <a:pt x="662779" y="1154833"/>
                  </a:lnTo>
                  <a:lnTo>
                    <a:pt x="686936" y="1110133"/>
                  </a:lnTo>
                  <a:lnTo>
                    <a:pt x="708032" y="1064053"/>
                  </a:lnTo>
                  <a:lnTo>
                    <a:pt x="726017" y="1016752"/>
                  </a:lnTo>
                  <a:lnTo>
                    <a:pt x="740842" y="968393"/>
                  </a:lnTo>
                  <a:lnTo>
                    <a:pt x="752459" y="919136"/>
                  </a:lnTo>
                  <a:lnTo>
                    <a:pt x="760817" y="869142"/>
                  </a:lnTo>
                  <a:lnTo>
                    <a:pt x="765868" y="818572"/>
                  </a:lnTo>
                  <a:lnTo>
                    <a:pt x="767562" y="767588"/>
                  </a:lnTo>
                  <a:lnTo>
                    <a:pt x="766052" y="719044"/>
                  </a:lnTo>
                  <a:lnTo>
                    <a:pt x="761581" y="671303"/>
                  </a:lnTo>
                  <a:lnTo>
                    <a:pt x="754241" y="624454"/>
                  </a:lnTo>
                  <a:lnTo>
                    <a:pt x="744119" y="578588"/>
                  </a:lnTo>
                  <a:lnTo>
                    <a:pt x="731307" y="533793"/>
                  </a:lnTo>
                  <a:lnTo>
                    <a:pt x="715895" y="490161"/>
                  </a:lnTo>
                  <a:lnTo>
                    <a:pt x="697972" y="447780"/>
                  </a:lnTo>
                  <a:lnTo>
                    <a:pt x="677628" y="406741"/>
                  </a:lnTo>
                  <a:lnTo>
                    <a:pt x="654953" y="367134"/>
                  </a:lnTo>
                  <a:lnTo>
                    <a:pt x="630037" y="329048"/>
                  </a:lnTo>
                  <a:lnTo>
                    <a:pt x="602970" y="292575"/>
                  </a:lnTo>
                  <a:lnTo>
                    <a:pt x="573842" y="257802"/>
                  </a:lnTo>
                  <a:lnTo>
                    <a:pt x="542744" y="224821"/>
                  </a:lnTo>
                  <a:lnTo>
                    <a:pt x="509763" y="193722"/>
                  </a:lnTo>
                  <a:lnTo>
                    <a:pt x="474992" y="164593"/>
                  </a:lnTo>
                  <a:lnTo>
                    <a:pt x="438519" y="137526"/>
                  </a:lnTo>
                  <a:lnTo>
                    <a:pt x="400435" y="112610"/>
                  </a:lnTo>
                  <a:lnTo>
                    <a:pt x="360829" y="89935"/>
                  </a:lnTo>
                  <a:lnTo>
                    <a:pt x="319792" y="69590"/>
                  </a:lnTo>
                  <a:lnTo>
                    <a:pt x="277413" y="51667"/>
                  </a:lnTo>
                  <a:lnTo>
                    <a:pt x="233782" y="36254"/>
                  </a:lnTo>
                  <a:lnTo>
                    <a:pt x="188989" y="23442"/>
                  </a:lnTo>
                  <a:lnTo>
                    <a:pt x="143125" y="13321"/>
                  </a:lnTo>
                  <a:lnTo>
                    <a:pt x="96278" y="5980"/>
                  </a:lnTo>
                  <a:lnTo>
                    <a:pt x="48540" y="1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" name="object 5"/>
            <p:cNvSpPr/>
            <p:nvPr/>
          </p:nvSpPr>
          <p:spPr>
            <a:xfrm>
              <a:off x="1160805" y="2715132"/>
              <a:ext cx="767715" cy="1198245"/>
            </a:xfrm>
            <a:custGeom>
              <a:avLst/>
              <a:gdLst/>
              <a:ahLst/>
              <a:cxnLst/>
              <a:rect l="l" t="t" r="r" b="b"/>
              <a:pathLst>
                <a:path w="767714" h="1198245">
                  <a:moveTo>
                    <a:pt x="0" y="0"/>
                  </a:moveTo>
                  <a:lnTo>
                    <a:pt x="48540" y="1510"/>
                  </a:lnTo>
                  <a:lnTo>
                    <a:pt x="96278" y="5980"/>
                  </a:lnTo>
                  <a:lnTo>
                    <a:pt x="143125" y="13321"/>
                  </a:lnTo>
                  <a:lnTo>
                    <a:pt x="188989" y="23442"/>
                  </a:lnTo>
                  <a:lnTo>
                    <a:pt x="233782" y="36254"/>
                  </a:lnTo>
                  <a:lnTo>
                    <a:pt x="277413" y="51667"/>
                  </a:lnTo>
                  <a:lnTo>
                    <a:pt x="319792" y="69590"/>
                  </a:lnTo>
                  <a:lnTo>
                    <a:pt x="360829" y="89935"/>
                  </a:lnTo>
                  <a:lnTo>
                    <a:pt x="400435" y="112610"/>
                  </a:lnTo>
                  <a:lnTo>
                    <a:pt x="438519" y="137526"/>
                  </a:lnTo>
                  <a:lnTo>
                    <a:pt x="474992" y="164593"/>
                  </a:lnTo>
                  <a:lnTo>
                    <a:pt x="509763" y="193722"/>
                  </a:lnTo>
                  <a:lnTo>
                    <a:pt x="542744" y="224821"/>
                  </a:lnTo>
                  <a:lnTo>
                    <a:pt x="573842" y="257802"/>
                  </a:lnTo>
                  <a:lnTo>
                    <a:pt x="602970" y="292575"/>
                  </a:lnTo>
                  <a:lnTo>
                    <a:pt x="630037" y="329048"/>
                  </a:lnTo>
                  <a:lnTo>
                    <a:pt x="654953" y="367134"/>
                  </a:lnTo>
                  <a:lnTo>
                    <a:pt x="677628" y="406741"/>
                  </a:lnTo>
                  <a:lnTo>
                    <a:pt x="697972" y="447780"/>
                  </a:lnTo>
                  <a:lnTo>
                    <a:pt x="715895" y="490161"/>
                  </a:lnTo>
                  <a:lnTo>
                    <a:pt x="731307" y="533793"/>
                  </a:lnTo>
                  <a:lnTo>
                    <a:pt x="744119" y="578588"/>
                  </a:lnTo>
                  <a:lnTo>
                    <a:pt x="754241" y="624454"/>
                  </a:lnTo>
                  <a:lnTo>
                    <a:pt x="761581" y="671303"/>
                  </a:lnTo>
                  <a:lnTo>
                    <a:pt x="766052" y="719044"/>
                  </a:lnTo>
                  <a:lnTo>
                    <a:pt x="767562" y="767588"/>
                  </a:lnTo>
                  <a:lnTo>
                    <a:pt x="765868" y="818572"/>
                  </a:lnTo>
                  <a:lnTo>
                    <a:pt x="760817" y="869142"/>
                  </a:lnTo>
                  <a:lnTo>
                    <a:pt x="752459" y="919136"/>
                  </a:lnTo>
                  <a:lnTo>
                    <a:pt x="740842" y="968393"/>
                  </a:lnTo>
                  <a:lnTo>
                    <a:pt x="726017" y="1016752"/>
                  </a:lnTo>
                  <a:lnTo>
                    <a:pt x="708032" y="1064053"/>
                  </a:lnTo>
                  <a:lnTo>
                    <a:pt x="686936" y="1110133"/>
                  </a:lnTo>
                  <a:lnTo>
                    <a:pt x="662779" y="1154833"/>
                  </a:lnTo>
                  <a:lnTo>
                    <a:pt x="635609" y="1197990"/>
                  </a:lnTo>
                  <a:lnTo>
                    <a:pt x="0" y="76758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" name="object 6"/>
            <p:cNvSpPr/>
            <p:nvPr/>
          </p:nvSpPr>
          <p:spPr>
            <a:xfrm>
              <a:off x="393197" y="2715132"/>
              <a:ext cx="1403350" cy="1535430"/>
            </a:xfrm>
            <a:custGeom>
              <a:avLst/>
              <a:gdLst/>
              <a:ahLst/>
              <a:cxnLst/>
              <a:rect l="l" t="t" r="r" b="b"/>
              <a:pathLst>
                <a:path w="1403350" h="1535429">
                  <a:moveTo>
                    <a:pt x="767607" y="0"/>
                  </a:moveTo>
                  <a:lnTo>
                    <a:pt x="716914" y="1672"/>
                  </a:lnTo>
                  <a:lnTo>
                    <a:pt x="666803" y="6640"/>
                  </a:lnTo>
                  <a:lnTo>
                    <a:pt x="617414" y="14828"/>
                  </a:lnTo>
                  <a:lnTo>
                    <a:pt x="568887" y="26163"/>
                  </a:lnTo>
                  <a:lnTo>
                    <a:pt x="521362" y="40569"/>
                  </a:lnTo>
                  <a:lnTo>
                    <a:pt x="474979" y="57972"/>
                  </a:lnTo>
                  <a:lnTo>
                    <a:pt x="429877" y="78299"/>
                  </a:lnTo>
                  <a:lnTo>
                    <a:pt x="386198" y="101473"/>
                  </a:lnTo>
                  <a:lnTo>
                    <a:pt x="344080" y="127421"/>
                  </a:lnTo>
                  <a:lnTo>
                    <a:pt x="303664" y="156068"/>
                  </a:lnTo>
                  <a:lnTo>
                    <a:pt x="265090" y="187340"/>
                  </a:lnTo>
                  <a:lnTo>
                    <a:pt x="228497" y="221162"/>
                  </a:lnTo>
                  <a:lnTo>
                    <a:pt x="194026" y="257460"/>
                  </a:lnTo>
                  <a:lnTo>
                    <a:pt x="161817" y="296159"/>
                  </a:lnTo>
                  <a:lnTo>
                    <a:pt x="132010" y="337184"/>
                  </a:lnTo>
                  <a:lnTo>
                    <a:pt x="106043" y="378227"/>
                  </a:lnTo>
                  <a:lnTo>
                    <a:pt x="82976" y="420265"/>
                  </a:lnTo>
                  <a:lnTo>
                    <a:pt x="62787" y="463174"/>
                  </a:lnTo>
                  <a:lnTo>
                    <a:pt x="45450" y="506829"/>
                  </a:lnTo>
                  <a:lnTo>
                    <a:pt x="30943" y="551105"/>
                  </a:lnTo>
                  <a:lnTo>
                    <a:pt x="19240" y="595877"/>
                  </a:lnTo>
                  <a:lnTo>
                    <a:pt x="10319" y="641020"/>
                  </a:lnTo>
                  <a:lnTo>
                    <a:pt x="4154" y="686410"/>
                  </a:lnTo>
                  <a:lnTo>
                    <a:pt x="722" y="731921"/>
                  </a:lnTo>
                  <a:lnTo>
                    <a:pt x="0" y="777429"/>
                  </a:lnTo>
                  <a:lnTo>
                    <a:pt x="1961" y="822809"/>
                  </a:lnTo>
                  <a:lnTo>
                    <a:pt x="6584" y="867936"/>
                  </a:lnTo>
                  <a:lnTo>
                    <a:pt x="13843" y="912685"/>
                  </a:lnTo>
                  <a:lnTo>
                    <a:pt x="23715" y="956931"/>
                  </a:lnTo>
                  <a:lnTo>
                    <a:pt x="36175" y="1000550"/>
                  </a:lnTo>
                  <a:lnTo>
                    <a:pt x="51201" y="1043416"/>
                  </a:lnTo>
                  <a:lnTo>
                    <a:pt x="68766" y="1085405"/>
                  </a:lnTo>
                  <a:lnTo>
                    <a:pt x="88848" y="1126391"/>
                  </a:lnTo>
                  <a:lnTo>
                    <a:pt x="111423" y="1166251"/>
                  </a:lnTo>
                  <a:lnTo>
                    <a:pt x="136466" y="1204859"/>
                  </a:lnTo>
                  <a:lnTo>
                    <a:pt x="163954" y="1242090"/>
                  </a:lnTo>
                  <a:lnTo>
                    <a:pt x="193862" y="1277819"/>
                  </a:lnTo>
                  <a:lnTo>
                    <a:pt x="226166" y="1311922"/>
                  </a:lnTo>
                  <a:lnTo>
                    <a:pt x="260843" y="1344273"/>
                  </a:lnTo>
                  <a:lnTo>
                    <a:pt x="297868" y="1374748"/>
                  </a:lnTo>
                  <a:lnTo>
                    <a:pt x="337217" y="1403222"/>
                  </a:lnTo>
                  <a:lnTo>
                    <a:pt x="378258" y="1429195"/>
                  </a:lnTo>
                  <a:lnTo>
                    <a:pt x="420295" y="1452266"/>
                  </a:lnTo>
                  <a:lnTo>
                    <a:pt x="463202" y="1472459"/>
                  </a:lnTo>
                  <a:lnTo>
                    <a:pt x="506855" y="1489798"/>
                  </a:lnTo>
                  <a:lnTo>
                    <a:pt x="551129" y="1504306"/>
                  </a:lnTo>
                  <a:lnTo>
                    <a:pt x="595899" y="1516010"/>
                  </a:lnTo>
                  <a:lnTo>
                    <a:pt x="641040" y="1524931"/>
                  </a:lnTo>
                  <a:lnTo>
                    <a:pt x="686428" y="1531095"/>
                  </a:lnTo>
                  <a:lnTo>
                    <a:pt x="731938" y="1534526"/>
                  </a:lnTo>
                  <a:lnTo>
                    <a:pt x="777444" y="1535247"/>
                  </a:lnTo>
                  <a:lnTo>
                    <a:pt x="822821" y="1533283"/>
                  </a:lnTo>
                  <a:lnTo>
                    <a:pt x="867946" y="1528658"/>
                  </a:lnTo>
                  <a:lnTo>
                    <a:pt x="912693" y="1521396"/>
                  </a:lnTo>
                  <a:lnTo>
                    <a:pt x="956938" y="1511521"/>
                  </a:lnTo>
                  <a:lnTo>
                    <a:pt x="1000555" y="1499057"/>
                  </a:lnTo>
                  <a:lnTo>
                    <a:pt x="1043419" y="1484029"/>
                  </a:lnTo>
                  <a:lnTo>
                    <a:pt x="1085407" y="1466460"/>
                  </a:lnTo>
                  <a:lnTo>
                    <a:pt x="1126392" y="1446375"/>
                  </a:lnTo>
                  <a:lnTo>
                    <a:pt x="1166250" y="1423797"/>
                  </a:lnTo>
                  <a:lnTo>
                    <a:pt x="1204856" y="1398751"/>
                  </a:lnTo>
                  <a:lnTo>
                    <a:pt x="1242086" y="1371260"/>
                  </a:lnTo>
                  <a:lnTo>
                    <a:pt x="1277815" y="1341350"/>
                  </a:lnTo>
                  <a:lnTo>
                    <a:pt x="1311917" y="1309044"/>
                  </a:lnTo>
                  <a:lnTo>
                    <a:pt x="1344268" y="1274366"/>
                  </a:lnTo>
                  <a:lnTo>
                    <a:pt x="1374743" y="1237340"/>
                  </a:lnTo>
                  <a:lnTo>
                    <a:pt x="1403217" y="1197990"/>
                  </a:lnTo>
                  <a:lnTo>
                    <a:pt x="767607" y="767588"/>
                  </a:lnTo>
                  <a:lnTo>
                    <a:pt x="767607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" name="object 7"/>
            <p:cNvSpPr/>
            <p:nvPr/>
          </p:nvSpPr>
          <p:spPr>
            <a:xfrm>
              <a:off x="393197" y="2715132"/>
              <a:ext cx="1403350" cy="1535430"/>
            </a:xfrm>
            <a:custGeom>
              <a:avLst/>
              <a:gdLst/>
              <a:ahLst/>
              <a:cxnLst/>
              <a:rect l="l" t="t" r="r" b="b"/>
              <a:pathLst>
                <a:path w="1403350" h="1535429">
                  <a:moveTo>
                    <a:pt x="1403217" y="1197990"/>
                  </a:moveTo>
                  <a:lnTo>
                    <a:pt x="1374743" y="1237340"/>
                  </a:lnTo>
                  <a:lnTo>
                    <a:pt x="1344268" y="1274366"/>
                  </a:lnTo>
                  <a:lnTo>
                    <a:pt x="1311917" y="1309044"/>
                  </a:lnTo>
                  <a:lnTo>
                    <a:pt x="1277815" y="1341350"/>
                  </a:lnTo>
                  <a:lnTo>
                    <a:pt x="1242086" y="1371260"/>
                  </a:lnTo>
                  <a:lnTo>
                    <a:pt x="1204856" y="1398751"/>
                  </a:lnTo>
                  <a:lnTo>
                    <a:pt x="1166250" y="1423797"/>
                  </a:lnTo>
                  <a:lnTo>
                    <a:pt x="1126392" y="1446375"/>
                  </a:lnTo>
                  <a:lnTo>
                    <a:pt x="1085407" y="1466460"/>
                  </a:lnTo>
                  <a:lnTo>
                    <a:pt x="1043419" y="1484029"/>
                  </a:lnTo>
                  <a:lnTo>
                    <a:pt x="1000555" y="1499057"/>
                  </a:lnTo>
                  <a:lnTo>
                    <a:pt x="956938" y="1511521"/>
                  </a:lnTo>
                  <a:lnTo>
                    <a:pt x="912693" y="1521396"/>
                  </a:lnTo>
                  <a:lnTo>
                    <a:pt x="867946" y="1528658"/>
                  </a:lnTo>
                  <a:lnTo>
                    <a:pt x="822821" y="1533283"/>
                  </a:lnTo>
                  <a:lnTo>
                    <a:pt x="777444" y="1535247"/>
                  </a:lnTo>
                  <a:lnTo>
                    <a:pt x="731938" y="1534526"/>
                  </a:lnTo>
                  <a:lnTo>
                    <a:pt x="686428" y="1531095"/>
                  </a:lnTo>
                  <a:lnTo>
                    <a:pt x="641040" y="1524931"/>
                  </a:lnTo>
                  <a:lnTo>
                    <a:pt x="595899" y="1516010"/>
                  </a:lnTo>
                  <a:lnTo>
                    <a:pt x="551129" y="1504306"/>
                  </a:lnTo>
                  <a:lnTo>
                    <a:pt x="506855" y="1489798"/>
                  </a:lnTo>
                  <a:lnTo>
                    <a:pt x="463202" y="1472459"/>
                  </a:lnTo>
                  <a:lnTo>
                    <a:pt x="420295" y="1452266"/>
                  </a:lnTo>
                  <a:lnTo>
                    <a:pt x="378258" y="1429195"/>
                  </a:lnTo>
                  <a:lnTo>
                    <a:pt x="337217" y="1403222"/>
                  </a:lnTo>
                  <a:lnTo>
                    <a:pt x="297868" y="1374748"/>
                  </a:lnTo>
                  <a:lnTo>
                    <a:pt x="260843" y="1344273"/>
                  </a:lnTo>
                  <a:lnTo>
                    <a:pt x="226166" y="1311922"/>
                  </a:lnTo>
                  <a:lnTo>
                    <a:pt x="193862" y="1277819"/>
                  </a:lnTo>
                  <a:lnTo>
                    <a:pt x="163954" y="1242090"/>
                  </a:lnTo>
                  <a:lnTo>
                    <a:pt x="136466" y="1204859"/>
                  </a:lnTo>
                  <a:lnTo>
                    <a:pt x="111423" y="1166251"/>
                  </a:lnTo>
                  <a:lnTo>
                    <a:pt x="88848" y="1126391"/>
                  </a:lnTo>
                  <a:lnTo>
                    <a:pt x="68766" y="1085405"/>
                  </a:lnTo>
                  <a:lnTo>
                    <a:pt x="51201" y="1043416"/>
                  </a:lnTo>
                  <a:lnTo>
                    <a:pt x="36175" y="1000550"/>
                  </a:lnTo>
                  <a:lnTo>
                    <a:pt x="23715" y="956931"/>
                  </a:lnTo>
                  <a:lnTo>
                    <a:pt x="13843" y="912685"/>
                  </a:lnTo>
                  <a:lnTo>
                    <a:pt x="6584" y="867936"/>
                  </a:lnTo>
                  <a:lnTo>
                    <a:pt x="1961" y="822809"/>
                  </a:lnTo>
                  <a:lnTo>
                    <a:pt x="0" y="777429"/>
                  </a:lnTo>
                  <a:lnTo>
                    <a:pt x="722" y="731921"/>
                  </a:lnTo>
                  <a:lnTo>
                    <a:pt x="4154" y="686410"/>
                  </a:lnTo>
                  <a:lnTo>
                    <a:pt x="10319" y="641020"/>
                  </a:lnTo>
                  <a:lnTo>
                    <a:pt x="19240" y="595877"/>
                  </a:lnTo>
                  <a:lnTo>
                    <a:pt x="30943" y="551105"/>
                  </a:lnTo>
                  <a:lnTo>
                    <a:pt x="45450" y="506829"/>
                  </a:lnTo>
                  <a:lnTo>
                    <a:pt x="62787" y="463174"/>
                  </a:lnTo>
                  <a:lnTo>
                    <a:pt x="82976" y="420265"/>
                  </a:lnTo>
                  <a:lnTo>
                    <a:pt x="106043" y="378227"/>
                  </a:lnTo>
                  <a:lnTo>
                    <a:pt x="132010" y="337184"/>
                  </a:lnTo>
                  <a:lnTo>
                    <a:pt x="161817" y="296159"/>
                  </a:lnTo>
                  <a:lnTo>
                    <a:pt x="194026" y="257460"/>
                  </a:lnTo>
                  <a:lnTo>
                    <a:pt x="228497" y="221162"/>
                  </a:lnTo>
                  <a:lnTo>
                    <a:pt x="265090" y="187340"/>
                  </a:lnTo>
                  <a:lnTo>
                    <a:pt x="303664" y="156068"/>
                  </a:lnTo>
                  <a:lnTo>
                    <a:pt x="344080" y="127421"/>
                  </a:lnTo>
                  <a:lnTo>
                    <a:pt x="386198" y="101473"/>
                  </a:lnTo>
                  <a:lnTo>
                    <a:pt x="429877" y="78299"/>
                  </a:lnTo>
                  <a:lnTo>
                    <a:pt x="474979" y="57972"/>
                  </a:lnTo>
                  <a:lnTo>
                    <a:pt x="521362" y="40569"/>
                  </a:lnTo>
                  <a:lnTo>
                    <a:pt x="568887" y="26163"/>
                  </a:lnTo>
                  <a:lnTo>
                    <a:pt x="617414" y="14828"/>
                  </a:lnTo>
                  <a:lnTo>
                    <a:pt x="666803" y="6640"/>
                  </a:lnTo>
                  <a:lnTo>
                    <a:pt x="716914" y="1672"/>
                  </a:lnTo>
                  <a:lnTo>
                    <a:pt x="767607" y="0"/>
                  </a:lnTo>
                  <a:lnTo>
                    <a:pt x="767607" y="767588"/>
                  </a:lnTo>
                  <a:lnTo>
                    <a:pt x="1403217" y="11979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28266" y="3424048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34%</a:t>
            </a:r>
            <a:endParaRPr sz="132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731" y="4000310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66%</a:t>
            </a:r>
            <a:endParaRPr sz="132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521" y="2407451"/>
            <a:ext cx="351346" cy="251800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П</a:t>
            </a:r>
            <a:r>
              <a:rPr sz="1540" spc="-22" dirty="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endParaRPr sz="154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4893" y="5046383"/>
            <a:ext cx="91504" cy="93599"/>
            <a:chOff x="489584" y="4587621"/>
            <a:chExt cx="83185" cy="85090"/>
          </a:xfrm>
        </p:grpSpPr>
        <p:sp>
          <p:nvSpPr>
            <p:cNvPr id="12" name="object 12"/>
            <p:cNvSpPr/>
            <p:nvPr/>
          </p:nvSpPr>
          <p:spPr>
            <a:xfrm>
              <a:off x="499109" y="4597146"/>
              <a:ext cx="64135" cy="66040"/>
            </a:xfrm>
            <a:custGeom>
              <a:avLst/>
              <a:gdLst/>
              <a:ahLst/>
              <a:cxnLst/>
              <a:rect l="l" t="t" r="r" b="b"/>
              <a:pathLst>
                <a:path w="64134" h="66039">
                  <a:moveTo>
                    <a:pt x="64007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4007" y="65531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109" y="4597146"/>
              <a:ext cx="64135" cy="66040"/>
            </a:xfrm>
            <a:custGeom>
              <a:avLst/>
              <a:gdLst/>
              <a:ahLst/>
              <a:cxnLst/>
              <a:rect l="l" t="t" r="r" b="b"/>
              <a:pathLst>
                <a:path w="64134" h="66039">
                  <a:moveTo>
                    <a:pt x="0" y="65531"/>
                  </a:moveTo>
                  <a:lnTo>
                    <a:pt x="64007" y="65531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3158" y="4988407"/>
            <a:ext cx="665671" cy="19255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155" spc="6" dirty="0">
                <a:solidFill>
                  <a:srgbClr val="585858"/>
                </a:solidFill>
                <a:latin typeface="Calibri"/>
                <a:cs typeface="Calibri"/>
              </a:rPr>
              <a:t>М</a:t>
            </a: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аль</a:t>
            </a:r>
            <a:r>
              <a:rPr sz="1155" spc="-11" dirty="0">
                <a:solidFill>
                  <a:srgbClr val="585858"/>
                </a:solidFill>
                <a:latin typeface="Calibri"/>
                <a:cs typeface="Calibri"/>
              </a:rPr>
              <a:t>ч</a:t>
            </a: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ики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19974" y="5046383"/>
            <a:ext cx="93599" cy="93599"/>
            <a:chOff x="1285113" y="4587621"/>
            <a:chExt cx="85090" cy="85090"/>
          </a:xfrm>
        </p:grpSpPr>
        <p:sp>
          <p:nvSpPr>
            <p:cNvPr id="16" name="object 16"/>
            <p:cNvSpPr/>
            <p:nvPr/>
          </p:nvSpPr>
          <p:spPr>
            <a:xfrm>
              <a:off x="1294638" y="4597146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5531" y="65531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4638" y="4597146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1"/>
                  </a:moveTo>
                  <a:lnTo>
                    <a:pt x="65531" y="6553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18881" y="4988407"/>
            <a:ext cx="562293" cy="19255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Дев</a:t>
            </a: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оч</a:t>
            </a: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ки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49657" y="2966808"/>
            <a:ext cx="1687576" cy="1687576"/>
            <a:chOff x="3130279" y="2697098"/>
            <a:chExt cx="1534160" cy="1534160"/>
          </a:xfrm>
        </p:grpSpPr>
        <p:sp>
          <p:nvSpPr>
            <p:cNvPr id="20" name="object 20"/>
            <p:cNvSpPr/>
            <p:nvPr/>
          </p:nvSpPr>
          <p:spPr>
            <a:xfrm>
              <a:off x="3897121" y="2706623"/>
              <a:ext cx="720090" cy="757555"/>
            </a:xfrm>
            <a:custGeom>
              <a:avLst/>
              <a:gdLst/>
              <a:ahLst/>
              <a:cxnLst/>
              <a:rect l="l" t="t" r="r" b="b"/>
              <a:pathLst>
                <a:path w="720089" h="757554">
                  <a:moveTo>
                    <a:pt x="0" y="0"/>
                  </a:moveTo>
                  <a:lnTo>
                    <a:pt x="0" y="757427"/>
                  </a:lnTo>
                  <a:lnTo>
                    <a:pt x="720089" y="522986"/>
                  </a:lnTo>
                  <a:lnTo>
                    <a:pt x="703468" y="476969"/>
                  </a:lnTo>
                  <a:lnTo>
                    <a:pt x="684123" y="432547"/>
                  </a:lnTo>
                  <a:lnTo>
                    <a:pt x="662167" y="389804"/>
                  </a:lnTo>
                  <a:lnTo>
                    <a:pt x="637714" y="348821"/>
                  </a:lnTo>
                  <a:lnTo>
                    <a:pt x="610879" y="309681"/>
                  </a:lnTo>
                  <a:lnTo>
                    <a:pt x="581776" y="272467"/>
                  </a:lnTo>
                  <a:lnTo>
                    <a:pt x="550519" y="237262"/>
                  </a:lnTo>
                  <a:lnTo>
                    <a:pt x="517221" y="204148"/>
                  </a:lnTo>
                  <a:lnTo>
                    <a:pt x="481996" y="173209"/>
                  </a:lnTo>
                  <a:lnTo>
                    <a:pt x="444960" y="144525"/>
                  </a:lnTo>
                  <a:lnTo>
                    <a:pt x="406225" y="118182"/>
                  </a:lnTo>
                  <a:lnTo>
                    <a:pt x="365906" y="94260"/>
                  </a:lnTo>
                  <a:lnTo>
                    <a:pt x="324116" y="72843"/>
                  </a:lnTo>
                  <a:lnTo>
                    <a:pt x="280971" y="54013"/>
                  </a:lnTo>
                  <a:lnTo>
                    <a:pt x="236583" y="37853"/>
                  </a:lnTo>
                  <a:lnTo>
                    <a:pt x="191066" y="24446"/>
                  </a:lnTo>
                  <a:lnTo>
                    <a:pt x="144536" y="13875"/>
                  </a:lnTo>
                  <a:lnTo>
                    <a:pt x="97105" y="6221"/>
                  </a:lnTo>
                  <a:lnTo>
                    <a:pt x="48889" y="1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7121" y="2706623"/>
              <a:ext cx="720090" cy="757555"/>
            </a:xfrm>
            <a:custGeom>
              <a:avLst/>
              <a:gdLst/>
              <a:ahLst/>
              <a:cxnLst/>
              <a:rect l="l" t="t" r="r" b="b"/>
              <a:pathLst>
                <a:path w="720089" h="757554">
                  <a:moveTo>
                    <a:pt x="0" y="0"/>
                  </a:moveTo>
                  <a:lnTo>
                    <a:pt x="48889" y="1569"/>
                  </a:lnTo>
                  <a:lnTo>
                    <a:pt x="97105" y="6221"/>
                  </a:lnTo>
                  <a:lnTo>
                    <a:pt x="144536" y="13875"/>
                  </a:lnTo>
                  <a:lnTo>
                    <a:pt x="191066" y="24446"/>
                  </a:lnTo>
                  <a:lnTo>
                    <a:pt x="236583" y="37853"/>
                  </a:lnTo>
                  <a:lnTo>
                    <a:pt x="280971" y="54013"/>
                  </a:lnTo>
                  <a:lnTo>
                    <a:pt x="324116" y="72843"/>
                  </a:lnTo>
                  <a:lnTo>
                    <a:pt x="365906" y="94260"/>
                  </a:lnTo>
                  <a:lnTo>
                    <a:pt x="406225" y="118182"/>
                  </a:lnTo>
                  <a:lnTo>
                    <a:pt x="444960" y="144525"/>
                  </a:lnTo>
                  <a:lnTo>
                    <a:pt x="481996" y="173209"/>
                  </a:lnTo>
                  <a:lnTo>
                    <a:pt x="517221" y="204148"/>
                  </a:lnTo>
                  <a:lnTo>
                    <a:pt x="550519" y="237262"/>
                  </a:lnTo>
                  <a:lnTo>
                    <a:pt x="581776" y="272467"/>
                  </a:lnTo>
                  <a:lnTo>
                    <a:pt x="610879" y="309681"/>
                  </a:lnTo>
                  <a:lnTo>
                    <a:pt x="637714" y="348821"/>
                  </a:lnTo>
                  <a:lnTo>
                    <a:pt x="662167" y="389804"/>
                  </a:lnTo>
                  <a:lnTo>
                    <a:pt x="684123" y="432547"/>
                  </a:lnTo>
                  <a:lnTo>
                    <a:pt x="703468" y="476969"/>
                  </a:lnTo>
                  <a:lnTo>
                    <a:pt x="720089" y="522986"/>
                  </a:lnTo>
                  <a:lnTo>
                    <a:pt x="0" y="75742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8095" y="3229609"/>
              <a:ext cx="1346835" cy="991869"/>
            </a:xfrm>
            <a:custGeom>
              <a:avLst/>
              <a:gdLst/>
              <a:ahLst/>
              <a:cxnLst/>
              <a:rect l="l" t="t" r="r" b="b"/>
              <a:pathLst>
                <a:path w="1346835" h="991870">
                  <a:moveTo>
                    <a:pt x="1309115" y="0"/>
                  </a:moveTo>
                  <a:lnTo>
                    <a:pt x="589026" y="234441"/>
                  </a:lnTo>
                  <a:lnTo>
                    <a:pt x="0" y="710438"/>
                  </a:lnTo>
                  <a:lnTo>
                    <a:pt x="32220" y="747769"/>
                  </a:lnTo>
                  <a:lnTo>
                    <a:pt x="66465" y="782612"/>
                  </a:lnTo>
                  <a:lnTo>
                    <a:pt x="102595" y="814927"/>
                  </a:lnTo>
                  <a:lnTo>
                    <a:pt x="140470" y="844673"/>
                  </a:lnTo>
                  <a:lnTo>
                    <a:pt x="179953" y="871807"/>
                  </a:lnTo>
                  <a:lnTo>
                    <a:pt x="220903" y="896289"/>
                  </a:lnTo>
                  <a:lnTo>
                    <a:pt x="263182" y="918079"/>
                  </a:lnTo>
                  <a:lnTo>
                    <a:pt x="306650" y="937134"/>
                  </a:lnTo>
                  <a:lnTo>
                    <a:pt x="351167" y="953414"/>
                  </a:lnTo>
                  <a:lnTo>
                    <a:pt x="396596" y="966878"/>
                  </a:lnTo>
                  <a:lnTo>
                    <a:pt x="442796" y="977484"/>
                  </a:lnTo>
                  <a:lnTo>
                    <a:pt x="489628" y="985191"/>
                  </a:lnTo>
                  <a:lnTo>
                    <a:pt x="536954" y="989959"/>
                  </a:lnTo>
                  <a:lnTo>
                    <a:pt x="584633" y="991746"/>
                  </a:lnTo>
                  <a:lnTo>
                    <a:pt x="632527" y="990512"/>
                  </a:lnTo>
                  <a:lnTo>
                    <a:pt x="680497" y="986214"/>
                  </a:lnTo>
                  <a:lnTo>
                    <a:pt x="728403" y="978812"/>
                  </a:lnTo>
                  <a:lnTo>
                    <a:pt x="776106" y="968265"/>
                  </a:lnTo>
                  <a:lnTo>
                    <a:pt x="823467" y="954532"/>
                  </a:lnTo>
                  <a:lnTo>
                    <a:pt x="868540" y="938295"/>
                  </a:lnTo>
                  <a:lnTo>
                    <a:pt x="911957" y="919525"/>
                  </a:lnTo>
                  <a:lnTo>
                    <a:pt x="953662" y="898333"/>
                  </a:lnTo>
                  <a:lnTo>
                    <a:pt x="993597" y="874832"/>
                  </a:lnTo>
                  <a:lnTo>
                    <a:pt x="1031706" y="849132"/>
                  </a:lnTo>
                  <a:lnTo>
                    <a:pt x="1067931" y="821347"/>
                  </a:lnTo>
                  <a:lnTo>
                    <a:pt x="1102216" y="791588"/>
                  </a:lnTo>
                  <a:lnTo>
                    <a:pt x="1134503" y="759967"/>
                  </a:lnTo>
                  <a:lnTo>
                    <a:pt x="1164736" y="726596"/>
                  </a:lnTo>
                  <a:lnTo>
                    <a:pt x="1192858" y="691587"/>
                  </a:lnTo>
                  <a:lnTo>
                    <a:pt x="1218811" y="655051"/>
                  </a:lnTo>
                  <a:lnTo>
                    <a:pt x="1242538" y="617101"/>
                  </a:lnTo>
                  <a:lnTo>
                    <a:pt x="1263983" y="577849"/>
                  </a:lnTo>
                  <a:lnTo>
                    <a:pt x="1283088" y="537407"/>
                  </a:lnTo>
                  <a:lnTo>
                    <a:pt x="1299797" y="495886"/>
                  </a:lnTo>
                  <a:lnTo>
                    <a:pt x="1314052" y="453399"/>
                  </a:lnTo>
                  <a:lnTo>
                    <a:pt x="1325797" y="410058"/>
                  </a:lnTo>
                  <a:lnTo>
                    <a:pt x="1334974" y="365973"/>
                  </a:lnTo>
                  <a:lnTo>
                    <a:pt x="1341526" y="321258"/>
                  </a:lnTo>
                  <a:lnTo>
                    <a:pt x="1345397" y="276025"/>
                  </a:lnTo>
                  <a:lnTo>
                    <a:pt x="1346529" y="230385"/>
                  </a:lnTo>
                  <a:lnTo>
                    <a:pt x="1344866" y="184449"/>
                  </a:lnTo>
                  <a:lnTo>
                    <a:pt x="1340350" y="138331"/>
                  </a:lnTo>
                  <a:lnTo>
                    <a:pt x="1332924" y="92142"/>
                  </a:lnTo>
                  <a:lnTo>
                    <a:pt x="1322532" y="45994"/>
                  </a:lnTo>
                  <a:lnTo>
                    <a:pt x="1309115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08095" y="3229609"/>
              <a:ext cx="1346835" cy="991869"/>
            </a:xfrm>
            <a:custGeom>
              <a:avLst/>
              <a:gdLst/>
              <a:ahLst/>
              <a:cxnLst/>
              <a:rect l="l" t="t" r="r" b="b"/>
              <a:pathLst>
                <a:path w="1346835" h="991870">
                  <a:moveTo>
                    <a:pt x="1309115" y="0"/>
                  </a:moveTo>
                  <a:lnTo>
                    <a:pt x="1322532" y="45994"/>
                  </a:lnTo>
                  <a:lnTo>
                    <a:pt x="1332924" y="92142"/>
                  </a:lnTo>
                  <a:lnTo>
                    <a:pt x="1340350" y="138331"/>
                  </a:lnTo>
                  <a:lnTo>
                    <a:pt x="1344866" y="184449"/>
                  </a:lnTo>
                  <a:lnTo>
                    <a:pt x="1346529" y="230385"/>
                  </a:lnTo>
                  <a:lnTo>
                    <a:pt x="1345397" y="276025"/>
                  </a:lnTo>
                  <a:lnTo>
                    <a:pt x="1341526" y="321258"/>
                  </a:lnTo>
                  <a:lnTo>
                    <a:pt x="1334974" y="365973"/>
                  </a:lnTo>
                  <a:lnTo>
                    <a:pt x="1325797" y="410058"/>
                  </a:lnTo>
                  <a:lnTo>
                    <a:pt x="1314052" y="453399"/>
                  </a:lnTo>
                  <a:lnTo>
                    <a:pt x="1299797" y="495886"/>
                  </a:lnTo>
                  <a:lnTo>
                    <a:pt x="1283088" y="537407"/>
                  </a:lnTo>
                  <a:lnTo>
                    <a:pt x="1263983" y="577849"/>
                  </a:lnTo>
                  <a:lnTo>
                    <a:pt x="1242538" y="617101"/>
                  </a:lnTo>
                  <a:lnTo>
                    <a:pt x="1218811" y="655051"/>
                  </a:lnTo>
                  <a:lnTo>
                    <a:pt x="1192858" y="691587"/>
                  </a:lnTo>
                  <a:lnTo>
                    <a:pt x="1164736" y="726596"/>
                  </a:lnTo>
                  <a:lnTo>
                    <a:pt x="1134503" y="759967"/>
                  </a:lnTo>
                  <a:lnTo>
                    <a:pt x="1102216" y="791588"/>
                  </a:lnTo>
                  <a:lnTo>
                    <a:pt x="1067931" y="821347"/>
                  </a:lnTo>
                  <a:lnTo>
                    <a:pt x="1031706" y="849132"/>
                  </a:lnTo>
                  <a:lnTo>
                    <a:pt x="993597" y="874832"/>
                  </a:lnTo>
                  <a:lnTo>
                    <a:pt x="953662" y="898333"/>
                  </a:lnTo>
                  <a:lnTo>
                    <a:pt x="911957" y="919525"/>
                  </a:lnTo>
                  <a:lnTo>
                    <a:pt x="868540" y="938295"/>
                  </a:lnTo>
                  <a:lnTo>
                    <a:pt x="823467" y="954532"/>
                  </a:lnTo>
                  <a:lnTo>
                    <a:pt x="776106" y="968265"/>
                  </a:lnTo>
                  <a:lnTo>
                    <a:pt x="728403" y="978812"/>
                  </a:lnTo>
                  <a:lnTo>
                    <a:pt x="680497" y="986214"/>
                  </a:lnTo>
                  <a:lnTo>
                    <a:pt x="632527" y="990512"/>
                  </a:lnTo>
                  <a:lnTo>
                    <a:pt x="584633" y="991746"/>
                  </a:lnTo>
                  <a:lnTo>
                    <a:pt x="536954" y="989959"/>
                  </a:lnTo>
                  <a:lnTo>
                    <a:pt x="489628" y="985191"/>
                  </a:lnTo>
                  <a:lnTo>
                    <a:pt x="442796" y="977484"/>
                  </a:lnTo>
                  <a:lnTo>
                    <a:pt x="396596" y="966878"/>
                  </a:lnTo>
                  <a:lnTo>
                    <a:pt x="351167" y="953414"/>
                  </a:lnTo>
                  <a:lnTo>
                    <a:pt x="306650" y="937134"/>
                  </a:lnTo>
                  <a:lnTo>
                    <a:pt x="263182" y="918079"/>
                  </a:lnTo>
                  <a:lnTo>
                    <a:pt x="220903" y="896289"/>
                  </a:lnTo>
                  <a:lnTo>
                    <a:pt x="179953" y="871807"/>
                  </a:lnTo>
                  <a:lnTo>
                    <a:pt x="140470" y="844673"/>
                  </a:lnTo>
                  <a:lnTo>
                    <a:pt x="102595" y="814927"/>
                  </a:lnTo>
                  <a:lnTo>
                    <a:pt x="66465" y="782612"/>
                  </a:lnTo>
                  <a:lnTo>
                    <a:pt x="32220" y="747769"/>
                  </a:lnTo>
                  <a:lnTo>
                    <a:pt x="0" y="710438"/>
                  </a:lnTo>
                  <a:lnTo>
                    <a:pt x="589026" y="234441"/>
                  </a:lnTo>
                  <a:lnTo>
                    <a:pt x="130911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139804" y="2747898"/>
              <a:ext cx="757555" cy="1192530"/>
            </a:xfrm>
            <a:custGeom>
              <a:avLst/>
              <a:gdLst/>
              <a:ahLst/>
              <a:cxnLst/>
              <a:rect l="l" t="t" r="r" b="b"/>
              <a:pathLst>
                <a:path w="757554" h="1192529">
                  <a:moveTo>
                    <a:pt x="510937" y="0"/>
                  </a:moveTo>
                  <a:lnTo>
                    <a:pt x="461636" y="18866"/>
                  </a:lnTo>
                  <a:lnTo>
                    <a:pt x="413828" y="41109"/>
                  </a:lnTo>
                  <a:lnTo>
                    <a:pt x="367697" y="66632"/>
                  </a:lnTo>
                  <a:lnTo>
                    <a:pt x="323424" y="95337"/>
                  </a:lnTo>
                  <a:lnTo>
                    <a:pt x="281194" y="127126"/>
                  </a:lnTo>
                  <a:lnTo>
                    <a:pt x="244887" y="158389"/>
                  </a:lnTo>
                  <a:lnTo>
                    <a:pt x="211031" y="191426"/>
                  </a:lnTo>
                  <a:lnTo>
                    <a:pt x="179640" y="226112"/>
                  </a:lnTo>
                  <a:lnTo>
                    <a:pt x="150727" y="262324"/>
                  </a:lnTo>
                  <a:lnTo>
                    <a:pt x="124305" y="299935"/>
                  </a:lnTo>
                  <a:lnTo>
                    <a:pt x="100387" y="338822"/>
                  </a:lnTo>
                  <a:lnTo>
                    <a:pt x="78986" y="378860"/>
                  </a:lnTo>
                  <a:lnTo>
                    <a:pt x="60116" y="419923"/>
                  </a:lnTo>
                  <a:lnTo>
                    <a:pt x="43791" y="461887"/>
                  </a:lnTo>
                  <a:lnTo>
                    <a:pt x="30022" y="504626"/>
                  </a:lnTo>
                  <a:lnTo>
                    <a:pt x="18824" y="548017"/>
                  </a:lnTo>
                  <a:lnTo>
                    <a:pt x="10209" y="591935"/>
                  </a:lnTo>
                  <a:lnTo>
                    <a:pt x="4191" y="636254"/>
                  </a:lnTo>
                  <a:lnTo>
                    <a:pt x="784" y="680849"/>
                  </a:lnTo>
                  <a:lnTo>
                    <a:pt x="0" y="725597"/>
                  </a:lnTo>
                  <a:lnTo>
                    <a:pt x="1852" y="770371"/>
                  </a:lnTo>
                  <a:lnTo>
                    <a:pt x="6354" y="815048"/>
                  </a:lnTo>
                  <a:lnTo>
                    <a:pt x="13519" y="859503"/>
                  </a:lnTo>
                  <a:lnTo>
                    <a:pt x="23360" y="903610"/>
                  </a:lnTo>
                  <a:lnTo>
                    <a:pt x="35890" y="947245"/>
                  </a:lnTo>
                  <a:lnTo>
                    <a:pt x="51123" y="990283"/>
                  </a:lnTo>
                  <a:lnTo>
                    <a:pt x="69072" y="1032599"/>
                  </a:lnTo>
                  <a:lnTo>
                    <a:pt x="89750" y="1074068"/>
                  </a:lnTo>
                  <a:lnTo>
                    <a:pt x="113171" y="1114566"/>
                  </a:lnTo>
                  <a:lnTo>
                    <a:pt x="139347" y="1153968"/>
                  </a:lnTo>
                  <a:lnTo>
                    <a:pt x="168291" y="1192149"/>
                  </a:lnTo>
                  <a:lnTo>
                    <a:pt x="757317" y="716152"/>
                  </a:lnTo>
                  <a:lnTo>
                    <a:pt x="510937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139804" y="2747898"/>
              <a:ext cx="757555" cy="1192530"/>
            </a:xfrm>
            <a:custGeom>
              <a:avLst/>
              <a:gdLst/>
              <a:ahLst/>
              <a:cxnLst/>
              <a:rect l="l" t="t" r="r" b="b"/>
              <a:pathLst>
                <a:path w="757554" h="1192529">
                  <a:moveTo>
                    <a:pt x="168291" y="1192149"/>
                  </a:moveTo>
                  <a:lnTo>
                    <a:pt x="139347" y="1153968"/>
                  </a:lnTo>
                  <a:lnTo>
                    <a:pt x="113171" y="1114566"/>
                  </a:lnTo>
                  <a:lnTo>
                    <a:pt x="89750" y="1074068"/>
                  </a:lnTo>
                  <a:lnTo>
                    <a:pt x="69072" y="1032599"/>
                  </a:lnTo>
                  <a:lnTo>
                    <a:pt x="51123" y="990283"/>
                  </a:lnTo>
                  <a:lnTo>
                    <a:pt x="35890" y="947245"/>
                  </a:lnTo>
                  <a:lnTo>
                    <a:pt x="23360" y="903610"/>
                  </a:lnTo>
                  <a:lnTo>
                    <a:pt x="13519" y="859503"/>
                  </a:lnTo>
                  <a:lnTo>
                    <a:pt x="6354" y="815048"/>
                  </a:lnTo>
                  <a:lnTo>
                    <a:pt x="1852" y="770371"/>
                  </a:lnTo>
                  <a:lnTo>
                    <a:pt x="0" y="725597"/>
                  </a:lnTo>
                  <a:lnTo>
                    <a:pt x="784" y="680849"/>
                  </a:lnTo>
                  <a:lnTo>
                    <a:pt x="4191" y="636254"/>
                  </a:lnTo>
                  <a:lnTo>
                    <a:pt x="10209" y="591935"/>
                  </a:lnTo>
                  <a:lnTo>
                    <a:pt x="18824" y="548017"/>
                  </a:lnTo>
                  <a:lnTo>
                    <a:pt x="30022" y="504626"/>
                  </a:lnTo>
                  <a:lnTo>
                    <a:pt x="43791" y="461887"/>
                  </a:lnTo>
                  <a:lnTo>
                    <a:pt x="60116" y="419923"/>
                  </a:lnTo>
                  <a:lnTo>
                    <a:pt x="78986" y="378860"/>
                  </a:lnTo>
                  <a:lnTo>
                    <a:pt x="100387" y="338822"/>
                  </a:lnTo>
                  <a:lnTo>
                    <a:pt x="124305" y="299935"/>
                  </a:lnTo>
                  <a:lnTo>
                    <a:pt x="150727" y="262324"/>
                  </a:lnTo>
                  <a:lnTo>
                    <a:pt x="179640" y="226112"/>
                  </a:lnTo>
                  <a:lnTo>
                    <a:pt x="211031" y="191426"/>
                  </a:lnTo>
                  <a:lnTo>
                    <a:pt x="244887" y="158389"/>
                  </a:lnTo>
                  <a:lnTo>
                    <a:pt x="281194" y="127126"/>
                  </a:lnTo>
                  <a:lnTo>
                    <a:pt x="323424" y="95337"/>
                  </a:lnTo>
                  <a:lnTo>
                    <a:pt x="367697" y="66632"/>
                  </a:lnTo>
                  <a:lnTo>
                    <a:pt x="413828" y="41109"/>
                  </a:lnTo>
                  <a:lnTo>
                    <a:pt x="461636" y="18866"/>
                  </a:lnTo>
                  <a:lnTo>
                    <a:pt x="510937" y="0"/>
                  </a:lnTo>
                  <a:lnTo>
                    <a:pt x="757317" y="716152"/>
                  </a:lnTo>
                  <a:lnTo>
                    <a:pt x="168291" y="11921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50741" y="2706623"/>
              <a:ext cx="246379" cy="757555"/>
            </a:xfrm>
            <a:custGeom>
              <a:avLst/>
              <a:gdLst/>
              <a:ahLst/>
              <a:cxnLst/>
              <a:rect l="l" t="t" r="r" b="b"/>
              <a:pathLst>
                <a:path w="246379" h="757554">
                  <a:moveTo>
                    <a:pt x="246380" y="0"/>
                  </a:moveTo>
                  <a:lnTo>
                    <a:pt x="196177" y="1671"/>
                  </a:lnTo>
                  <a:lnTo>
                    <a:pt x="146267" y="6664"/>
                  </a:lnTo>
                  <a:lnTo>
                    <a:pt x="96820" y="14950"/>
                  </a:lnTo>
                  <a:lnTo>
                    <a:pt x="48008" y="26497"/>
                  </a:lnTo>
                  <a:lnTo>
                    <a:pt x="0" y="41275"/>
                  </a:lnTo>
                  <a:lnTo>
                    <a:pt x="246380" y="757427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50741" y="2706623"/>
              <a:ext cx="246379" cy="757555"/>
            </a:xfrm>
            <a:custGeom>
              <a:avLst/>
              <a:gdLst/>
              <a:ahLst/>
              <a:cxnLst/>
              <a:rect l="l" t="t" r="r" b="b"/>
              <a:pathLst>
                <a:path w="246379" h="757554">
                  <a:moveTo>
                    <a:pt x="0" y="41275"/>
                  </a:moveTo>
                  <a:lnTo>
                    <a:pt x="48008" y="26497"/>
                  </a:lnTo>
                  <a:lnTo>
                    <a:pt x="96820" y="14950"/>
                  </a:lnTo>
                  <a:lnTo>
                    <a:pt x="146267" y="6664"/>
                  </a:lnTo>
                  <a:lnTo>
                    <a:pt x="196177" y="1671"/>
                  </a:lnTo>
                  <a:lnTo>
                    <a:pt x="246380" y="0"/>
                  </a:lnTo>
                  <a:lnTo>
                    <a:pt x="246380" y="757427"/>
                  </a:lnTo>
                  <a:lnTo>
                    <a:pt x="0" y="412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66970" y="3217152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20%</a:t>
            </a:r>
            <a:endParaRPr sz="132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66970" y="4128693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44%</a:t>
            </a:r>
            <a:endParaRPr sz="132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4612" y="3531615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31%</a:t>
            </a:r>
            <a:endParaRPr sz="132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31641" y="2301828"/>
            <a:ext cx="699199" cy="643446"/>
          </a:xfrm>
          <a:prstGeom prst="rect">
            <a:avLst/>
          </a:prstGeom>
        </p:spPr>
        <p:txBody>
          <a:bodyPr vert="horz" wrap="square" lIns="0" tIns="112459" rIns="0" bIns="0" rtlCol="0">
            <a:spAutoFit/>
          </a:bodyPr>
          <a:lstStyle/>
          <a:p>
            <a:pPr marL="37021">
              <a:spcBef>
                <a:spcPts val="88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Возраст</a:t>
            </a:r>
            <a:endParaRPr sz="1540">
              <a:latin typeface="Calibri"/>
              <a:cs typeface="Calibri"/>
            </a:endParaRPr>
          </a:p>
          <a:p>
            <a:pPr marL="13970">
              <a:spcBef>
                <a:spcPts val="66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5%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62922" y="5113438"/>
            <a:ext cx="90107" cy="90107"/>
            <a:chOff x="3051429" y="4648580"/>
            <a:chExt cx="81915" cy="81915"/>
          </a:xfrm>
        </p:grpSpPr>
        <p:sp>
          <p:nvSpPr>
            <p:cNvPr id="33" name="object 33"/>
            <p:cNvSpPr/>
            <p:nvPr/>
          </p:nvSpPr>
          <p:spPr>
            <a:xfrm>
              <a:off x="3060954" y="46581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060954" y="46581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678896" y="5113438"/>
            <a:ext cx="90107" cy="90107"/>
            <a:chOff x="4247769" y="4648580"/>
            <a:chExt cx="81915" cy="81915"/>
          </a:xfrm>
        </p:grpSpPr>
        <p:sp>
          <p:nvSpPr>
            <p:cNvPr id="36" name="object 36"/>
            <p:cNvSpPr/>
            <p:nvPr/>
          </p:nvSpPr>
          <p:spPr>
            <a:xfrm>
              <a:off x="4257294" y="46581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257294" y="465810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362922" y="5284431"/>
            <a:ext cx="90107" cy="90107"/>
            <a:chOff x="3051429" y="4804028"/>
            <a:chExt cx="81915" cy="81915"/>
          </a:xfrm>
        </p:grpSpPr>
        <p:sp>
          <p:nvSpPr>
            <p:cNvPr id="39" name="object 39"/>
            <p:cNvSpPr/>
            <p:nvPr/>
          </p:nvSpPr>
          <p:spPr>
            <a:xfrm>
              <a:off x="3060954" y="481355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2B08F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060954" y="481355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57498" y="5059795"/>
            <a:ext cx="969518" cy="351956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6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r>
              <a:rPr sz="11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6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100" spc="3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младше</a:t>
            </a:r>
            <a:endParaRPr sz="1100">
              <a:latin typeface="Calibri"/>
              <a:cs typeface="Calibri"/>
            </a:endParaRPr>
          </a:p>
          <a:p>
            <a:pPr marL="13970">
              <a:spcBef>
                <a:spcPts val="22"/>
              </a:spcBef>
            </a:pPr>
            <a:r>
              <a:rPr sz="110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11-15</a:t>
            </a:r>
            <a:r>
              <a:rPr sz="1100" spc="-33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678896" y="5284431"/>
            <a:ext cx="90107" cy="90107"/>
            <a:chOff x="4247769" y="4804028"/>
            <a:chExt cx="81915" cy="81915"/>
          </a:xfrm>
        </p:grpSpPr>
        <p:sp>
          <p:nvSpPr>
            <p:cNvPr id="43" name="object 43"/>
            <p:cNvSpPr/>
            <p:nvPr/>
          </p:nvSpPr>
          <p:spPr>
            <a:xfrm>
              <a:off x="4257294" y="481355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257294" y="481355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773193" y="5059795"/>
            <a:ext cx="614680" cy="351956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11" dirty="0">
                <a:solidFill>
                  <a:srgbClr val="585858"/>
                </a:solidFill>
                <a:latin typeface="Microsoft Sans Serif"/>
                <a:cs typeface="Microsoft Sans Serif"/>
              </a:rPr>
              <a:t>7-10</a:t>
            </a:r>
            <a:r>
              <a:rPr sz="1100" spc="-28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1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  <a:p>
            <a:pPr marL="13970">
              <a:spcBef>
                <a:spcPts val="22"/>
              </a:spcBef>
            </a:pPr>
            <a:r>
              <a:rPr sz="1100" spc="-6" dirty="0">
                <a:solidFill>
                  <a:srgbClr val="585858"/>
                </a:solidFill>
                <a:latin typeface="Microsoft Sans Serif"/>
                <a:cs typeface="Microsoft Sans Serif"/>
              </a:rPr>
              <a:t>16-18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7" dirty="0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58044" y="1226775"/>
            <a:ext cx="4681347" cy="794195"/>
            <a:chOff x="319722" y="1115250"/>
            <a:chExt cx="4255770" cy="721995"/>
          </a:xfrm>
        </p:grpSpPr>
        <p:sp>
          <p:nvSpPr>
            <p:cNvPr id="47" name="object 47"/>
            <p:cNvSpPr/>
            <p:nvPr/>
          </p:nvSpPr>
          <p:spPr>
            <a:xfrm>
              <a:off x="327659" y="1123188"/>
              <a:ext cx="4239895" cy="706120"/>
            </a:xfrm>
            <a:custGeom>
              <a:avLst/>
              <a:gdLst/>
              <a:ahLst/>
              <a:cxnLst/>
              <a:rect l="l" t="t" r="r" b="b"/>
              <a:pathLst>
                <a:path w="4239895" h="706119">
                  <a:moveTo>
                    <a:pt x="4122166" y="0"/>
                  </a:moveTo>
                  <a:lnTo>
                    <a:pt x="117602" y="0"/>
                  </a:lnTo>
                  <a:lnTo>
                    <a:pt x="71826" y="9249"/>
                  </a:lnTo>
                  <a:lnTo>
                    <a:pt x="34445" y="34464"/>
                  </a:lnTo>
                  <a:lnTo>
                    <a:pt x="9242" y="71848"/>
                  </a:lnTo>
                  <a:lnTo>
                    <a:pt x="0" y="117601"/>
                  </a:lnTo>
                  <a:lnTo>
                    <a:pt x="0" y="588010"/>
                  </a:lnTo>
                  <a:lnTo>
                    <a:pt x="9242" y="633763"/>
                  </a:lnTo>
                  <a:lnTo>
                    <a:pt x="34445" y="671147"/>
                  </a:lnTo>
                  <a:lnTo>
                    <a:pt x="71826" y="696362"/>
                  </a:lnTo>
                  <a:lnTo>
                    <a:pt x="117602" y="705612"/>
                  </a:lnTo>
                  <a:lnTo>
                    <a:pt x="4122166" y="705612"/>
                  </a:lnTo>
                  <a:lnTo>
                    <a:pt x="4167919" y="696362"/>
                  </a:lnTo>
                  <a:lnTo>
                    <a:pt x="4205303" y="671147"/>
                  </a:lnTo>
                  <a:lnTo>
                    <a:pt x="4230518" y="633763"/>
                  </a:lnTo>
                  <a:lnTo>
                    <a:pt x="4239768" y="588010"/>
                  </a:lnTo>
                  <a:lnTo>
                    <a:pt x="4239768" y="117601"/>
                  </a:lnTo>
                  <a:lnTo>
                    <a:pt x="4230518" y="71848"/>
                  </a:lnTo>
                  <a:lnTo>
                    <a:pt x="4205303" y="34464"/>
                  </a:lnTo>
                  <a:lnTo>
                    <a:pt x="4167919" y="9249"/>
                  </a:lnTo>
                  <a:lnTo>
                    <a:pt x="4122166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659" y="1123188"/>
              <a:ext cx="4239895" cy="706120"/>
            </a:xfrm>
            <a:custGeom>
              <a:avLst/>
              <a:gdLst/>
              <a:ahLst/>
              <a:cxnLst/>
              <a:rect l="l" t="t" r="r" b="b"/>
              <a:pathLst>
                <a:path w="4239895" h="706119">
                  <a:moveTo>
                    <a:pt x="0" y="117601"/>
                  </a:moveTo>
                  <a:lnTo>
                    <a:pt x="9242" y="71848"/>
                  </a:lnTo>
                  <a:lnTo>
                    <a:pt x="34445" y="34464"/>
                  </a:lnTo>
                  <a:lnTo>
                    <a:pt x="71826" y="9249"/>
                  </a:lnTo>
                  <a:lnTo>
                    <a:pt x="117602" y="0"/>
                  </a:lnTo>
                  <a:lnTo>
                    <a:pt x="4122166" y="0"/>
                  </a:lnTo>
                  <a:lnTo>
                    <a:pt x="4167919" y="9249"/>
                  </a:lnTo>
                  <a:lnTo>
                    <a:pt x="4205303" y="34464"/>
                  </a:lnTo>
                  <a:lnTo>
                    <a:pt x="4230518" y="71848"/>
                  </a:lnTo>
                  <a:lnTo>
                    <a:pt x="4239768" y="117601"/>
                  </a:lnTo>
                  <a:lnTo>
                    <a:pt x="4239768" y="588010"/>
                  </a:lnTo>
                  <a:lnTo>
                    <a:pt x="4230518" y="633763"/>
                  </a:lnTo>
                  <a:lnTo>
                    <a:pt x="4205303" y="671147"/>
                  </a:lnTo>
                  <a:lnTo>
                    <a:pt x="4167919" y="696362"/>
                  </a:lnTo>
                  <a:lnTo>
                    <a:pt x="4122166" y="705612"/>
                  </a:lnTo>
                  <a:lnTo>
                    <a:pt x="117602" y="705612"/>
                  </a:lnTo>
                  <a:lnTo>
                    <a:pt x="71826" y="696362"/>
                  </a:lnTo>
                  <a:lnTo>
                    <a:pt x="34445" y="671147"/>
                  </a:lnTo>
                  <a:lnTo>
                    <a:pt x="9242" y="633763"/>
                  </a:lnTo>
                  <a:lnTo>
                    <a:pt x="0" y="588010"/>
                  </a:lnTo>
                  <a:lnTo>
                    <a:pt x="0" y="117601"/>
                  </a:lnTo>
                  <a:close/>
                </a:path>
              </a:pathLst>
            </a:custGeom>
            <a:ln w="15875">
              <a:solidFill>
                <a:srgbClr val="1A3877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81467" y="1474394"/>
            <a:ext cx="4231512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  <a:tabLst>
                <a:tab pos="893382" algn="l"/>
              </a:tabLst>
            </a:pP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Всего	-</a:t>
            </a:r>
            <a:r>
              <a:rPr sz="1760" b="1" spc="-2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760" b="1" spc="-1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797</a:t>
            </a:r>
            <a:r>
              <a:rPr sz="1760" b="1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435</a:t>
            </a:r>
            <a:r>
              <a:rPr sz="1760" b="1" spc="-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60" b="1" spc="-6" dirty="0">
                <a:solidFill>
                  <a:srgbClr val="FFFFFF"/>
                </a:solidFill>
                <a:latin typeface="Verdana"/>
                <a:cs typeface="Verdana"/>
              </a:rPr>
              <a:t>обучающихся</a:t>
            </a:r>
            <a:endParaRPr sz="176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599249" y="3021990"/>
            <a:ext cx="1892235" cy="1892935"/>
            <a:chOff x="5993544" y="2747264"/>
            <a:chExt cx="1720214" cy="1720850"/>
          </a:xfrm>
        </p:grpSpPr>
        <p:sp>
          <p:nvSpPr>
            <p:cNvPr id="51" name="object 51"/>
            <p:cNvSpPr/>
            <p:nvPr/>
          </p:nvSpPr>
          <p:spPr>
            <a:xfrm>
              <a:off x="6853682" y="2756789"/>
              <a:ext cx="211454" cy="850900"/>
            </a:xfrm>
            <a:custGeom>
              <a:avLst/>
              <a:gdLst/>
              <a:ahLst/>
              <a:cxnLst/>
              <a:rect l="l" t="t" r="r" b="b"/>
              <a:pathLst>
                <a:path w="211454" h="850900">
                  <a:moveTo>
                    <a:pt x="0" y="0"/>
                  </a:moveTo>
                  <a:lnTo>
                    <a:pt x="0" y="850646"/>
                  </a:lnTo>
                  <a:lnTo>
                    <a:pt x="211074" y="26670"/>
                  </a:lnTo>
                  <a:lnTo>
                    <a:pt x="159002" y="15055"/>
                  </a:lnTo>
                  <a:lnTo>
                    <a:pt x="106346" y="6715"/>
                  </a:lnTo>
                  <a:lnTo>
                    <a:pt x="53286" y="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2" name="object 52"/>
            <p:cNvSpPr/>
            <p:nvPr/>
          </p:nvSpPr>
          <p:spPr>
            <a:xfrm>
              <a:off x="6853682" y="2756789"/>
              <a:ext cx="211454" cy="850900"/>
            </a:xfrm>
            <a:custGeom>
              <a:avLst/>
              <a:gdLst/>
              <a:ahLst/>
              <a:cxnLst/>
              <a:rect l="l" t="t" r="r" b="b"/>
              <a:pathLst>
                <a:path w="211454" h="850900">
                  <a:moveTo>
                    <a:pt x="0" y="0"/>
                  </a:moveTo>
                  <a:lnTo>
                    <a:pt x="53286" y="1684"/>
                  </a:lnTo>
                  <a:lnTo>
                    <a:pt x="106346" y="6715"/>
                  </a:lnTo>
                  <a:lnTo>
                    <a:pt x="159002" y="15055"/>
                  </a:lnTo>
                  <a:lnTo>
                    <a:pt x="211074" y="26670"/>
                  </a:lnTo>
                  <a:lnTo>
                    <a:pt x="0" y="85064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3" name="object 53"/>
            <p:cNvSpPr/>
            <p:nvPr/>
          </p:nvSpPr>
          <p:spPr>
            <a:xfrm>
              <a:off x="6003069" y="2756789"/>
              <a:ext cx="1701164" cy="1701800"/>
            </a:xfrm>
            <a:custGeom>
              <a:avLst/>
              <a:gdLst/>
              <a:ahLst/>
              <a:cxnLst/>
              <a:rect l="l" t="t" r="r" b="b"/>
              <a:pathLst>
                <a:path w="1701165" h="1701800">
                  <a:moveTo>
                    <a:pt x="850612" y="0"/>
                  </a:moveTo>
                  <a:lnTo>
                    <a:pt x="802321" y="1360"/>
                  </a:lnTo>
                  <a:lnTo>
                    <a:pt x="754627" y="5397"/>
                  </a:lnTo>
                  <a:lnTo>
                    <a:pt x="707615" y="12047"/>
                  </a:lnTo>
                  <a:lnTo>
                    <a:pt x="661368" y="21243"/>
                  </a:lnTo>
                  <a:lnTo>
                    <a:pt x="615970" y="32921"/>
                  </a:lnTo>
                  <a:lnTo>
                    <a:pt x="571506" y="47015"/>
                  </a:lnTo>
                  <a:lnTo>
                    <a:pt x="528059" y="63461"/>
                  </a:lnTo>
                  <a:lnTo>
                    <a:pt x="485713" y="82192"/>
                  </a:lnTo>
                  <a:lnTo>
                    <a:pt x="444552" y="103144"/>
                  </a:lnTo>
                  <a:lnTo>
                    <a:pt x="404661" y="126252"/>
                  </a:lnTo>
                  <a:lnTo>
                    <a:pt x="366123" y="151450"/>
                  </a:lnTo>
                  <a:lnTo>
                    <a:pt x="329023" y="178673"/>
                  </a:lnTo>
                  <a:lnTo>
                    <a:pt x="293444" y="207856"/>
                  </a:lnTo>
                  <a:lnTo>
                    <a:pt x="259470" y="238933"/>
                  </a:lnTo>
                  <a:lnTo>
                    <a:pt x="227186" y="271840"/>
                  </a:lnTo>
                  <a:lnTo>
                    <a:pt x="196675" y="306512"/>
                  </a:lnTo>
                  <a:lnTo>
                    <a:pt x="168021" y="342882"/>
                  </a:lnTo>
                  <a:lnTo>
                    <a:pt x="141309" y="380886"/>
                  </a:lnTo>
                  <a:lnTo>
                    <a:pt x="116622" y="420459"/>
                  </a:lnTo>
                  <a:lnTo>
                    <a:pt x="94045" y="461536"/>
                  </a:lnTo>
                  <a:lnTo>
                    <a:pt x="73661" y="504050"/>
                  </a:lnTo>
                  <a:lnTo>
                    <a:pt x="55554" y="547938"/>
                  </a:lnTo>
                  <a:lnTo>
                    <a:pt x="39809" y="593133"/>
                  </a:lnTo>
                  <a:lnTo>
                    <a:pt x="26509" y="639572"/>
                  </a:lnTo>
                  <a:lnTo>
                    <a:pt x="15835" y="686673"/>
                  </a:lnTo>
                  <a:lnTo>
                    <a:pt x="7898" y="733746"/>
                  </a:lnTo>
                  <a:lnTo>
                    <a:pt x="2648" y="780702"/>
                  </a:lnTo>
                  <a:lnTo>
                    <a:pt x="32" y="827456"/>
                  </a:lnTo>
                  <a:lnTo>
                    <a:pt x="0" y="873919"/>
                  </a:lnTo>
                  <a:lnTo>
                    <a:pt x="2497" y="920005"/>
                  </a:lnTo>
                  <a:lnTo>
                    <a:pt x="7475" y="965625"/>
                  </a:lnTo>
                  <a:lnTo>
                    <a:pt x="14879" y="1010692"/>
                  </a:lnTo>
                  <a:lnTo>
                    <a:pt x="24659" y="1055120"/>
                  </a:lnTo>
                  <a:lnTo>
                    <a:pt x="36763" y="1098820"/>
                  </a:lnTo>
                  <a:lnTo>
                    <a:pt x="51139" y="1141706"/>
                  </a:lnTo>
                  <a:lnTo>
                    <a:pt x="67735" y="1183689"/>
                  </a:lnTo>
                  <a:lnTo>
                    <a:pt x="86500" y="1224683"/>
                  </a:lnTo>
                  <a:lnTo>
                    <a:pt x="107382" y="1264601"/>
                  </a:lnTo>
                  <a:lnTo>
                    <a:pt x="130328" y="1303354"/>
                  </a:lnTo>
                  <a:lnTo>
                    <a:pt x="155288" y="1340856"/>
                  </a:lnTo>
                  <a:lnTo>
                    <a:pt x="182209" y="1377019"/>
                  </a:lnTo>
                  <a:lnTo>
                    <a:pt x="211040" y="1411755"/>
                  </a:lnTo>
                  <a:lnTo>
                    <a:pt x="241729" y="1444979"/>
                  </a:lnTo>
                  <a:lnTo>
                    <a:pt x="274223" y="1476601"/>
                  </a:lnTo>
                  <a:lnTo>
                    <a:pt x="308473" y="1506535"/>
                  </a:lnTo>
                  <a:lnTo>
                    <a:pt x="344424" y="1534694"/>
                  </a:lnTo>
                  <a:lnTo>
                    <a:pt x="382027" y="1560989"/>
                  </a:lnTo>
                  <a:lnTo>
                    <a:pt x="421229" y="1585335"/>
                  </a:lnTo>
                  <a:lnTo>
                    <a:pt x="461978" y="1607642"/>
                  </a:lnTo>
                  <a:lnTo>
                    <a:pt x="504222" y="1627825"/>
                  </a:lnTo>
                  <a:lnTo>
                    <a:pt x="547910" y="1645795"/>
                  </a:lnTo>
                  <a:lnTo>
                    <a:pt x="592991" y="1661465"/>
                  </a:lnTo>
                  <a:lnTo>
                    <a:pt x="639411" y="1674749"/>
                  </a:lnTo>
                  <a:lnTo>
                    <a:pt x="686512" y="1685423"/>
                  </a:lnTo>
                  <a:lnTo>
                    <a:pt x="733585" y="1693361"/>
                  </a:lnTo>
                  <a:lnTo>
                    <a:pt x="780542" y="1698613"/>
                  </a:lnTo>
                  <a:lnTo>
                    <a:pt x="827296" y="1701231"/>
                  </a:lnTo>
                  <a:lnTo>
                    <a:pt x="873759" y="1701267"/>
                  </a:lnTo>
                  <a:lnTo>
                    <a:pt x="919844" y="1698773"/>
                  </a:lnTo>
                  <a:lnTo>
                    <a:pt x="965464" y="1693800"/>
                  </a:lnTo>
                  <a:lnTo>
                    <a:pt x="1010532" y="1686400"/>
                  </a:lnTo>
                  <a:lnTo>
                    <a:pt x="1054959" y="1676624"/>
                  </a:lnTo>
                  <a:lnTo>
                    <a:pt x="1098660" y="1664524"/>
                  </a:lnTo>
                  <a:lnTo>
                    <a:pt x="1141545" y="1650153"/>
                  </a:lnTo>
                  <a:lnTo>
                    <a:pt x="1183529" y="1633561"/>
                  </a:lnTo>
                  <a:lnTo>
                    <a:pt x="1224523" y="1614800"/>
                  </a:lnTo>
                  <a:lnTo>
                    <a:pt x="1264440" y="1593922"/>
                  </a:lnTo>
                  <a:lnTo>
                    <a:pt x="1303193" y="1570979"/>
                  </a:lnTo>
                  <a:lnTo>
                    <a:pt x="1340695" y="1546022"/>
                  </a:lnTo>
                  <a:lnTo>
                    <a:pt x="1376858" y="1519103"/>
                  </a:lnTo>
                  <a:lnTo>
                    <a:pt x="1411595" y="1490273"/>
                  </a:lnTo>
                  <a:lnTo>
                    <a:pt x="1444818" y="1459585"/>
                  </a:lnTo>
                  <a:lnTo>
                    <a:pt x="1476441" y="1427090"/>
                  </a:lnTo>
                  <a:lnTo>
                    <a:pt x="1506375" y="1392840"/>
                  </a:lnTo>
                  <a:lnTo>
                    <a:pt x="1534533" y="1356886"/>
                  </a:lnTo>
                  <a:lnTo>
                    <a:pt x="1560829" y="1319280"/>
                  </a:lnTo>
                  <a:lnTo>
                    <a:pt x="1585174" y="1280074"/>
                  </a:lnTo>
                  <a:lnTo>
                    <a:pt x="1607482" y="1239319"/>
                  </a:lnTo>
                  <a:lnTo>
                    <a:pt x="1627664" y="1197067"/>
                  </a:lnTo>
                  <a:lnTo>
                    <a:pt x="1645634" y="1153370"/>
                  </a:lnTo>
                  <a:lnTo>
                    <a:pt x="1661305" y="1108279"/>
                  </a:lnTo>
                  <a:lnTo>
                    <a:pt x="1674588" y="1061847"/>
                  </a:lnTo>
                  <a:lnTo>
                    <a:pt x="1685275" y="1014745"/>
                  </a:lnTo>
                  <a:lnTo>
                    <a:pt x="1693223" y="967672"/>
                  </a:lnTo>
                  <a:lnTo>
                    <a:pt x="1698484" y="920716"/>
                  </a:lnTo>
                  <a:lnTo>
                    <a:pt x="1701110" y="873962"/>
                  </a:lnTo>
                  <a:lnTo>
                    <a:pt x="1701152" y="827499"/>
                  </a:lnTo>
                  <a:lnTo>
                    <a:pt x="1698662" y="781413"/>
                  </a:lnTo>
                  <a:lnTo>
                    <a:pt x="1693692" y="735793"/>
                  </a:lnTo>
                  <a:lnTo>
                    <a:pt x="1686294" y="690726"/>
                  </a:lnTo>
                  <a:lnTo>
                    <a:pt x="1676520" y="646298"/>
                  </a:lnTo>
                  <a:lnTo>
                    <a:pt x="1664420" y="602598"/>
                  </a:lnTo>
                  <a:lnTo>
                    <a:pt x="1650048" y="559712"/>
                  </a:lnTo>
                  <a:lnTo>
                    <a:pt x="1633454" y="517729"/>
                  </a:lnTo>
                  <a:lnTo>
                    <a:pt x="1614691" y="476735"/>
                  </a:lnTo>
                  <a:lnTo>
                    <a:pt x="1593811" y="436817"/>
                  </a:lnTo>
                  <a:lnTo>
                    <a:pt x="1570864" y="398064"/>
                  </a:lnTo>
                  <a:lnTo>
                    <a:pt x="1545903" y="360562"/>
                  </a:lnTo>
                  <a:lnTo>
                    <a:pt x="1518980" y="324399"/>
                  </a:lnTo>
                  <a:lnTo>
                    <a:pt x="1490147" y="289663"/>
                  </a:lnTo>
                  <a:lnTo>
                    <a:pt x="1459455" y="256439"/>
                  </a:lnTo>
                  <a:lnTo>
                    <a:pt x="1426955" y="224817"/>
                  </a:lnTo>
                  <a:lnTo>
                    <a:pt x="1392700" y="194883"/>
                  </a:lnTo>
                  <a:lnTo>
                    <a:pt x="1356742" y="166724"/>
                  </a:lnTo>
                  <a:lnTo>
                    <a:pt x="1319132" y="140429"/>
                  </a:lnTo>
                  <a:lnTo>
                    <a:pt x="1279923" y="116083"/>
                  </a:lnTo>
                  <a:lnTo>
                    <a:pt x="1239165" y="93776"/>
                  </a:lnTo>
                  <a:lnTo>
                    <a:pt x="1196910" y="73593"/>
                  </a:lnTo>
                  <a:lnTo>
                    <a:pt x="1153211" y="55623"/>
                  </a:lnTo>
                  <a:lnTo>
                    <a:pt x="1108119" y="39953"/>
                  </a:lnTo>
                  <a:lnTo>
                    <a:pt x="1061686" y="26670"/>
                  </a:lnTo>
                  <a:lnTo>
                    <a:pt x="850612" y="850646"/>
                  </a:lnTo>
                  <a:lnTo>
                    <a:pt x="850612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4" name="object 54"/>
            <p:cNvSpPr/>
            <p:nvPr/>
          </p:nvSpPr>
          <p:spPr>
            <a:xfrm>
              <a:off x="6003069" y="2756789"/>
              <a:ext cx="1701164" cy="1701800"/>
            </a:xfrm>
            <a:custGeom>
              <a:avLst/>
              <a:gdLst/>
              <a:ahLst/>
              <a:cxnLst/>
              <a:rect l="l" t="t" r="r" b="b"/>
              <a:pathLst>
                <a:path w="1701165" h="1701800">
                  <a:moveTo>
                    <a:pt x="1061686" y="26670"/>
                  </a:moveTo>
                  <a:lnTo>
                    <a:pt x="1108119" y="39953"/>
                  </a:lnTo>
                  <a:lnTo>
                    <a:pt x="1153211" y="55623"/>
                  </a:lnTo>
                  <a:lnTo>
                    <a:pt x="1196910" y="73593"/>
                  </a:lnTo>
                  <a:lnTo>
                    <a:pt x="1239165" y="93776"/>
                  </a:lnTo>
                  <a:lnTo>
                    <a:pt x="1279923" y="116083"/>
                  </a:lnTo>
                  <a:lnTo>
                    <a:pt x="1319132" y="140429"/>
                  </a:lnTo>
                  <a:lnTo>
                    <a:pt x="1356742" y="166724"/>
                  </a:lnTo>
                  <a:lnTo>
                    <a:pt x="1392700" y="194883"/>
                  </a:lnTo>
                  <a:lnTo>
                    <a:pt x="1426955" y="224817"/>
                  </a:lnTo>
                  <a:lnTo>
                    <a:pt x="1459455" y="256439"/>
                  </a:lnTo>
                  <a:lnTo>
                    <a:pt x="1490147" y="289663"/>
                  </a:lnTo>
                  <a:lnTo>
                    <a:pt x="1518980" y="324399"/>
                  </a:lnTo>
                  <a:lnTo>
                    <a:pt x="1545903" y="360562"/>
                  </a:lnTo>
                  <a:lnTo>
                    <a:pt x="1570864" y="398064"/>
                  </a:lnTo>
                  <a:lnTo>
                    <a:pt x="1593811" y="436817"/>
                  </a:lnTo>
                  <a:lnTo>
                    <a:pt x="1614691" y="476735"/>
                  </a:lnTo>
                  <a:lnTo>
                    <a:pt x="1633454" y="517729"/>
                  </a:lnTo>
                  <a:lnTo>
                    <a:pt x="1650048" y="559712"/>
                  </a:lnTo>
                  <a:lnTo>
                    <a:pt x="1664420" y="602598"/>
                  </a:lnTo>
                  <a:lnTo>
                    <a:pt x="1676520" y="646298"/>
                  </a:lnTo>
                  <a:lnTo>
                    <a:pt x="1686294" y="690726"/>
                  </a:lnTo>
                  <a:lnTo>
                    <a:pt x="1693692" y="735793"/>
                  </a:lnTo>
                  <a:lnTo>
                    <a:pt x="1698662" y="781413"/>
                  </a:lnTo>
                  <a:lnTo>
                    <a:pt x="1701152" y="827499"/>
                  </a:lnTo>
                  <a:lnTo>
                    <a:pt x="1701110" y="873962"/>
                  </a:lnTo>
                  <a:lnTo>
                    <a:pt x="1698484" y="920716"/>
                  </a:lnTo>
                  <a:lnTo>
                    <a:pt x="1693223" y="967672"/>
                  </a:lnTo>
                  <a:lnTo>
                    <a:pt x="1685275" y="1014745"/>
                  </a:lnTo>
                  <a:lnTo>
                    <a:pt x="1674588" y="1061847"/>
                  </a:lnTo>
                  <a:lnTo>
                    <a:pt x="1661305" y="1108279"/>
                  </a:lnTo>
                  <a:lnTo>
                    <a:pt x="1645634" y="1153370"/>
                  </a:lnTo>
                  <a:lnTo>
                    <a:pt x="1627664" y="1197067"/>
                  </a:lnTo>
                  <a:lnTo>
                    <a:pt x="1607482" y="1239319"/>
                  </a:lnTo>
                  <a:lnTo>
                    <a:pt x="1585174" y="1280074"/>
                  </a:lnTo>
                  <a:lnTo>
                    <a:pt x="1560829" y="1319280"/>
                  </a:lnTo>
                  <a:lnTo>
                    <a:pt x="1534533" y="1356886"/>
                  </a:lnTo>
                  <a:lnTo>
                    <a:pt x="1506375" y="1392840"/>
                  </a:lnTo>
                  <a:lnTo>
                    <a:pt x="1476441" y="1427090"/>
                  </a:lnTo>
                  <a:lnTo>
                    <a:pt x="1444818" y="1459585"/>
                  </a:lnTo>
                  <a:lnTo>
                    <a:pt x="1411595" y="1490273"/>
                  </a:lnTo>
                  <a:lnTo>
                    <a:pt x="1376858" y="1519103"/>
                  </a:lnTo>
                  <a:lnTo>
                    <a:pt x="1340695" y="1546022"/>
                  </a:lnTo>
                  <a:lnTo>
                    <a:pt x="1303193" y="1570979"/>
                  </a:lnTo>
                  <a:lnTo>
                    <a:pt x="1264440" y="1593922"/>
                  </a:lnTo>
                  <a:lnTo>
                    <a:pt x="1224523" y="1614800"/>
                  </a:lnTo>
                  <a:lnTo>
                    <a:pt x="1183529" y="1633561"/>
                  </a:lnTo>
                  <a:lnTo>
                    <a:pt x="1141545" y="1650153"/>
                  </a:lnTo>
                  <a:lnTo>
                    <a:pt x="1098660" y="1664524"/>
                  </a:lnTo>
                  <a:lnTo>
                    <a:pt x="1054959" y="1676624"/>
                  </a:lnTo>
                  <a:lnTo>
                    <a:pt x="1010532" y="1686400"/>
                  </a:lnTo>
                  <a:lnTo>
                    <a:pt x="965464" y="1693800"/>
                  </a:lnTo>
                  <a:lnTo>
                    <a:pt x="919844" y="1698773"/>
                  </a:lnTo>
                  <a:lnTo>
                    <a:pt x="873759" y="1701267"/>
                  </a:lnTo>
                  <a:lnTo>
                    <a:pt x="827296" y="1701231"/>
                  </a:lnTo>
                  <a:lnTo>
                    <a:pt x="780542" y="1698613"/>
                  </a:lnTo>
                  <a:lnTo>
                    <a:pt x="733585" y="1693361"/>
                  </a:lnTo>
                  <a:lnTo>
                    <a:pt x="686512" y="1685423"/>
                  </a:lnTo>
                  <a:lnTo>
                    <a:pt x="639411" y="1674749"/>
                  </a:lnTo>
                  <a:lnTo>
                    <a:pt x="592991" y="1661465"/>
                  </a:lnTo>
                  <a:lnTo>
                    <a:pt x="547910" y="1645795"/>
                  </a:lnTo>
                  <a:lnTo>
                    <a:pt x="504222" y="1627825"/>
                  </a:lnTo>
                  <a:lnTo>
                    <a:pt x="461978" y="1607642"/>
                  </a:lnTo>
                  <a:lnTo>
                    <a:pt x="421229" y="1585335"/>
                  </a:lnTo>
                  <a:lnTo>
                    <a:pt x="382027" y="1560989"/>
                  </a:lnTo>
                  <a:lnTo>
                    <a:pt x="344424" y="1534694"/>
                  </a:lnTo>
                  <a:lnTo>
                    <a:pt x="308473" y="1506535"/>
                  </a:lnTo>
                  <a:lnTo>
                    <a:pt x="274223" y="1476601"/>
                  </a:lnTo>
                  <a:lnTo>
                    <a:pt x="241729" y="1444979"/>
                  </a:lnTo>
                  <a:lnTo>
                    <a:pt x="211040" y="1411755"/>
                  </a:lnTo>
                  <a:lnTo>
                    <a:pt x="182209" y="1377019"/>
                  </a:lnTo>
                  <a:lnTo>
                    <a:pt x="155288" y="1340856"/>
                  </a:lnTo>
                  <a:lnTo>
                    <a:pt x="130328" y="1303354"/>
                  </a:lnTo>
                  <a:lnTo>
                    <a:pt x="107382" y="1264601"/>
                  </a:lnTo>
                  <a:lnTo>
                    <a:pt x="86500" y="1224683"/>
                  </a:lnTo>
                  <a:lnTo>
                    <a:pt x="67735" y="1183689"/>
                  </a:lnTo>
                  <a:lnTo>
                    <a:pt x="51139" y="1141706"/>
                  </a:lnTo>
                  <a:lnTo>
                    <a:pt x="36763" y="1098820"/>
                  </a:lnTo>
                  <a:lnTo>
                    <a:pt x="24659" y="1055120"/>
                  </a:lnTo>
                  <a:lnTo>
                    <a:pt x="14879" y="1010692"/>
                  </a:lnTo>
                  <a:lnTo>
                    <a:pt x="7475" y="965625"/>
                  </a:lnTo>
                  <a:lnTo>
                    <a:pt x="2497" y="920005"/>
                  </a:lnTo>
                  <a:lnTo>
                    <a:pt x="0" y="873919"/>
                  </a:lnTo>
                  <a:lnTo>
                    <a:pt x="32" y="827456"/>
                  </a:lnTo>
                  <a:lnTo>
                    <a:pt x="2648" y="780702"/>
                  </a:lnTo>
                  <a:lnTo>
                    <a:pt x="7898" y="733746"/>
                  </a:lnTo>
                  <a:lnTo>
                    <a:pt x="15835" y="686673"/>
                  </a:lnTo>
                  <a:lnTo>
                    <a:pt x="26509" y="639572"/>
                  </a:lnTo>
                  <a:lnTo>
                    <a:pt x="39809" y="593133"/>
                  </a:lnTo>
                  <a:lnTo>
                    <a:pt x="55554" y="547938"/>
                  </a:lnTo>
                  <a:lnTo>
                    <a:pt x="73661" y="504050"/>
                  </a:lnTo>
                  <a:lnTo>
                    <a:pt x="94045" y="461536"/>
                  </a:lnTo>
                  <a:lnTo>
                    <a:pt x="116622" y="420459"/>
                  </a:lnTo>
                  <a:lnTo>
                    <a:pt x="141309" y="380886"/>
                  </a:lnTo>
                  <a:lnTo>
                    <a:pt x="168021" y="342882"/>
                  </a:lnTo>
                  <a:lnTo>
                    <a:pt x="196675" y="306512"/>
                  </a:lnTo>
                  <a:lnTo>
                    <a:pt x="227186" y="271840"/>
                  </a:lnTo>
                  <a:lnTo>
                    <a:pt x="259470" y="238933"/>
                  </a:lnTo>
                  <a:lnTo>
                    <a:pt x="293444" y="207856"/>
                  </a:lnTo>
                  <a:lnTo>
                    <a:pt x="329023" y="178673"/>
                  </a:lnTo>
                  <a:lnTo>
                    <a:pt x="366123" y="151450"/>
                  </a:lnTo>
                  <a:lnTo>
                    <a:pt x="404661" y="126252"/>
                  </a:lnTo>
                  <a:lnTo>
                    <a:pt x="444552" y="103144"/>
                  </a:lnTo>
                  <a:lnTo>
                    <a:pt x="485713" y="82192"/>
                  </a:lnTo>
                  <a:lnTo>
                    <a:pt x="528059" y="63461"/>
                  </a:lnTo>
                  <a:lnTo>
                    <a:pt x="571506" y="47015"/>
                  </a:lnTo>
                  <a:lnTo>
                    <a:pt x="615970" y="32921"/>
                  </a:lnTo>
                  <a:lnTo>
                    <a:pt x="661368" y="21243"/>
                  </a:lnTo>
                  <a:lnTo>
                    <a:pt x="707615" y="12047"/>
                  </a:lnTo>
                  <a:lnTo>
                    <a:pt x="754627" y="5397"/>
                  </a:lnTo>
                  <a:lnTo>
                    <a:pt x="802321" y="1360"/>
                  </a:lnTo>
                  <a:lnTo>
                    <a:pt x="850612" y="0"/>
                  </a:lnTo>
                  <a:lnTo>
                    <a:pt x="850612" y="850646"/>
                  </a:lnTo>
                  <a:lnTo>
                    <a:pt x="1061686" y="266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130771" y="4441902"/>
            <a:ext cx="3660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96%</a:t>
            </a:r>
            <a:endParaRPr sz="132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38797" y="2440280"/>
            <a:ext cx="1414463" cy="58317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ОВЗ</a:t>
            </a:r>
            <a:r>
              <a:rPr sz="154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540" spc="2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инвалиды</a:t>
            </a:r>
            <a:endParaRPr sz="1540">
              <a:latin typeface="Calibri"/>
              <a:cs typeface="Calibri"/>
            </a:endParaRPr>
          </a:p>
          <a:p>
            <a:pPr marL="704088">
              <a:spcBef>
                <a:spcPts val="952"/>
              </a:spcBef>
            </a:pPr>
            <a:r>
              <a:rPr sz="1320" b="1" spc="-6" dirty="0">
                <a:solidFill>
                  <a:srgbClr val="1B2D40"/>
                </a:solidFill>
                <a:latin typeface="Arial"/>
                <a:cs typeface="Arial"/>
              </a:rPr>
              <a:t>4%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036780" y="5287785"/>
            <a:ext cx="93599" cy="93599"/>
            <a:chOff x="5482209" y="4807077"/>
            <a:chExt cx="85090" cy="85090"/>
          </a:xfrm>
        </p:grpSpPr>
        <p:sp>
          <p:nvSpPr>
            <p:cNvPr id="58" name="object 58"/>
            <p:cNvSpPr/>
            <p:nvPr/>
          </p:nvSpPr>
          <p:spPr>
            <a:xfrm>
              <a:off x="5491734" y="4816602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65532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5532" y="65531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491734" y="4816602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39" h="66039">
                  <a:moveTo>
                    <a:pt x="0" y="65531"/>
                  </a:moveTo>
                  <a:lnTo>
                    <a:pt x="65532" y="65531"/>
                  </a:lnTo>
                  <a:lnTo>
                    <a:pt x="65532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136385" y="5230089"/>
            <a:ext cx="1090359" cy="19255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ОВЗ</a:t>
            </a:r>
            <a:r>
              <a:rPr sz="1155" spc="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55" spc="99" dirty="0">
                <a:solidFill>
                  <a:srgbClr val="585858"/>
                </a:solidFill>
                <a:latin typeface="Microsoft Sans Serif"/>
                <a:cs typeface="Microsoft Sans Serif"/>
              </a:rPr>
              <a:t>+</a:t>
            </a:r>
            <a:r>
              <a:rPr sz="1155" spc="-33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инвалиды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403045" y="5287785"/>
            <a:ext cx="91504" cy="93599"/>
            <a:chOff x="6724268" y="4807077"/>
            <a:chExt cx="83185" cy="85090"/>
          </a:xfrm>
        </p:grpSpPr>
        <p:sp>
          <p:nvSpPr>
            <p:cNvPr id="62" name="object 62"/>
            <p:cNvSpPr/>
            <p:nvPr/>
          </p:nvSpPr>
          <p:spPr>
            <a:xfrm>
              <a:off x="6733793" y="4816602"/>
              <a:ext cx="64135" cy="66040"/>
            </a:xfrm>
            <a:custGeom>
              <a:avLst/>
              <a:gdLst/>
              <a:ahLst/>
              <a:cxnLst/>
              <a:rect l="l" t="t" r="r" b="b"/>
              <a:pathLst>
                <a:path w="64134" h="66039">
                  <a:moveTo>
                    <a:pt x="64007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4007" y="65531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3" name="object 63"/>
            <p:cNvSpPr/>
            <p:nvPr/>
          </p:nvSpPr>
          <p:spPr>
            <a:xfrm>
              <a:off x="6733793" y="4816602"/>
              <a:ext cx="64135" cy="66040"/>
            </a:xfrm>
            <a:custGeom>
              <a:avLst/>
              <a:gdLst/>
              <a:ahLst/>
              <a:cxnLst/>
              <a:rect l="l" t="t" r="r" b="b"/>
              <a:pathLst>
                <a:path w="64134" h="66039">
                  <a:moveTo>
                    <a:pt x="0" y="65531"/>
                  </a:moveTo>
                  <a:lnTo>
                    <a:pt x="64007" y="65531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502651" y="5230089"/>
            <a:ext cx="1613535" cy="19255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>
              <a:spcBef>
                <a:spcPts val="116"/>
              </a:spcBef>
            </a:pP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Остальные</a:t>
            </a: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 обучающиеся</a:t>
            </a:r>
            <a:endParaRPr sz="1155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0183716" y="2840520"/>
            <a:ext cx="1898523" cy="1898523"/>
            <a:chOff x="9252151" y="2582291"/>
            <a:chExt cx="1725930" cy="1725930"/>
          </a:xfrm>
        </p:grpSpPr>
        <p:sp>
          <p:nvSpPr>
            <p:cNvPr id="66" name="object 66"/>
            <p:cNvSpPr/>
            <p:nvPr/>
          </p:nvSpPr>
          <p:spPr>
            <a:xfrm>
              <a:off x="10115041" y="2591816"/>
              <a:ext cx="45085" cy="853440"/>
            </a:xfrm>
            <a:custGeom>
              <a:avLst/>
              <a:gdLst/>
              <a:ahLst/>
              <a:cxnLst/>
              <a:rect l="l" t="t" r="r" b="b"/>
              <a:pathLst>
                <a:path w="45084" h="853439">
                  <a:moveTo>
                    <a:pt x="0" y="0"/>
                  </a:moveTo>
                  <a:lnTo>
                    <a:pt x="0" y="853313"/>
                  </a:lnTo>
                  <a:lnTo>
                    <a:pt x="44703" y="1143"/>
                  </a:lnTo>
                  <a:lnTo>
                    <a:pt x="22351" y="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0115041" y="2591816"/>
              <a:ext cx="45085" cy="853440"/>
            </a:xfrm>
            <a:custGeom>
              <a:avLst/>
              <a:gdLst/>
              <a:ahLst/>
              <a:cxnLst/>
              <a:rect l="l" t="t" r="r" b="b"/>
              <a:pathLst>
                <a:path w="45084" h="853439">
                  <a:moveTo>
                    <a:pt x="0" y="0"/>
                  </a:moveTo>
                  <a:lnTo>
                    <a:pt x="11164" y="71"/>
                  </a:lnTo>
                  <a:lnTo>
                    <a:pt x="22351" y="285"/>
                  </a:lnTo>
                  <a:lnTo>
                    <a:pt x="33539" y="642"/>
                  </a:lnTo>
                  <a:lnTo>
                    <a:pt x="44703" y="1143"/>
                  </a:lnTo>
                  <a:lnTo>
                    <a:pt x="0" y="85331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8" name="object 68"/>
            <p:cNvSpPr/>
            <p:nvPr/>
          </p:nvSpPr>
          <p:spPr>
            <a:xfrm>
              <a:off x="9261676" y="2591816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79" h="1706879">
                  <a:moveTo>
                    <a:pt x="853365" y="0"/>
                  </a:moveTo>
                  <a:lnTo>
                    <a:pt x="805049" y="1348"/>
                  </a:lnTo>
                  <a:lnTo>
                    <a:pt x="757415" y="5345"/>
                  </a:lnTo>
                  <a:lnTo>
                    <a:pt x="710536" y="11921"/>
                  </a:lnTo>
                  <a:lnTo>
                    <a:pt x="664488" y="21005"/>
                  </a:lnTo>
                  <a:lnTo>
                    <a:pt x="619344" y="32527"/>
                  </a:lnTo>
                  <a:lnTo>
                    <a:pt x="575178" y="46417"/>
                  </a:lnTo>
                  <a:lnTo>
                    <a:pt x="532065" y="62605"/>
                  </a:lnTo>
                  <a:lnTo>
                    <a:pt x="490078" y="81019"/>
                  </a:lnTo>
                  <a:lnTo>
                    <a:pt x="449292" y="101590"/>
                  </a:lnTo>
                  <a:lnTo>
                    <a:pt x="409782" y="124247"/>
                  </a:lnTo>
                  <a:lnTo>
                    <a:pt x="371620" y="148920"/>
                  </a:lnTo>
                  <a:lnTo>
                    <a:pt x="334883" y="175538"/>
                  </a:lnTo>
                  <a:lnTo>
                    <a:pt x="299642" y="204032"/>
                  </a:lnTo>
                  <a:lnTo>
                    <a:pt x="265974" y="234330"/>
                  </a:lnTo>
                  <a:lnTo>
                    <a:pt x="233951" y="266363"/>
                  </a:lnTo>
                  <a:lnTo>
                    <a:pt x="203649" y="300060"/>
                  </a:lnTo>
                  <a:lnTo>
                    <a:pt x="175141" y="335351"/>
                  </a:lnTo>
                  <a:lnTo>
                    <a:pt x="148501" y="372165"/>
                  </a:lnTo>
                  <a:lnTo>
                    <a:pt x="123805" y="410432"/>
                  </a:lnTo>
                  <a:lnTo>
                    <a:pt x="101125" y="450081"/>
                  </a:lnTo>
                  <a:lnTo>
                    <a:pt x="80536" y="491043"/>
                  </a:lnTo>
                  <a:lnTo>
                    <a:pt x="62112" y="533247"/>
                  </a:lnTo>
                  <a:lnTo>
                    <a:pt x="45928" y="576622"/>
                  </a:lnTo>
                  <a:lnTo>
                    <a:pt x="32057" y="621098"/>
                  </a:lnTo>
                  <a:lnTo>
                    <a:pt x="20575" y="666606"/>
                  </a:lnTo>
                  <a:lnTo>
                    <a:pt x="11554" y="713073"/>
                  </a:lnTo>
                  <a:lnTo>
                    <a:pt x="5069" y="760431"/>
                  </a:lnTo>
                  <a:lnTo>
                    <a:pt x="1195" y="808609"/>
                  </a:lnTo>
                  <a:lnTo>
                    <a:pt x="0" y="857038"/>
                  </a:lnTo>
                  <a:lnTo>
                    <a:pt x="1492" y="904898"/>
                  </a:lnTo>
                  <a:lnTo>
                    <a:pt x="5605" y="952114"/>
                  </a:lnTo>
                  <a:lnTo>
                    <a:pt x="12270" y="998608"/>
                  </a:lnTo>
                  <a:lnTo>
                    <a:pt x="21417" y="1044306"/>
                  </a:lnTo>
                  <a:lnTo>
                    <a:pt x="32980" y="1089132"/>
                  </a:lnTo>
                  <a:lnTo>
                    <a:pt x="46890" y="1133010"/>
                  </a:lnTo>
                  <a:lnTo>
                    <a:pt x="63079" y="1175865"/>
                  </a:lnTo>
                  <a:lnTo>
                    <a:pt x="81479" y="1217622"/>
                  </a:lnTo>
                  <a:lnTo>
                    <a:pt x="102021" y="1258203"/>
                  </a:lnTo>
                  <a:lnTo>
                    <a:pt x="124637" y="1297535"/>
                  </a:lnTo>
                  <a:lnTo>
                    <a:pt x="149259" y="1335540"/>
                  </a:lnTo>
                  <a:lnTo>
                    <a:pt x="175819" y="1372144"/>
                  </a:lnTo>
                  <a:lnTo>
                    <a:pt x="204248" y="1407271"/>
                  </a:lnTo>
                  <a:lnTo>
                    <a:pt x="234479" y="1440845"/>
                  </a:lnTo>
                  <a:lnTo>
                    <a:pt x="266443" y="1472791"/>
                  </a:lnTo>
                  <a:lnTo>
                    <a:pt x="300072" y="1503032"/>
                  </a:lnTo>
                  <a:lnTo>
                    <a:pt x="335298" y="1531494"/>
                  </a:lnTo>
                  <a:lnTo>
                    <a:pt x="372052" y="1558101"/>
                  </a:lnTo>
                  <a:lnTo>
                    <a:pt x="410266" y="1582777"/>
                  </a:lnTo>
                  <a:lnTo>
                    <a:pt x="449873" y="1605446"/>
                  </a:lnTo>
                  <a:lnTo>
                    <a:pt x="490804" y="1626032"/>
                  </a:lnTo>
                  <a:lnTo>
                    <a:pt x="532991" y="1644461"/>
                  </a:lnTo>
                  <a:lnTo>
                    <a:pt x="576365" y="1660657"/>
                  </a:lnTo>
                  <a:lnTo>
                    <a:pt x="620858" y="1674543"/>
                  </a:lnTo>
                  <a:lnTo>
                    <a:pt x="666402" y="1686044"/>
                  </a:lnTo>
                  <a:lnTo>
                    <a:pt x="712930" y="1695085"/>
                  </a:lnTo>
                  <a:lnTo>
                    <a:pt x="760372" y="1701590"/>
                  </a:lnTo>
                  <a:lnTo>
                    <a:pt x="808661" y="1705483"/>
                  </a:lnTo>
                  <a:lnTo>
                    <a:pt x="857078" y="1706665"/>
                  </a:lnTo>
                  <a:lnTo>
                    <a:pt x="904928" y="1705162"/>
                  </a:lnTo>
                  <a:lnTo>
                    <a:pt x="952134" y="1701040"/>
                  </a:lnTo>
                  <a:lnTo>
                    <a:pt x="998621" y="1694369"/>
                  </a:lnTo>
                  <a:lnTo>
                    <a:pt x="1044313" y="1685215"/>
                  </a:lnTo>
                  <a:lnTo>
                    <a:pt x="1089135" y="1673647"/>
                  </a:lnTo>
                  <a:lnTo>
                    <a:pt x="1133010" y="1659734"/>
                  </a:lnTo>
                  <a:lnTo>
                    <a:pt x="1175862" y="1643543"/>
                  </a:lnTo>
                  <a:lnTo>
                    <a:pt x="1217618" y="1625142"/>
                  </a:lnTo>
                  <a:lnTo>
                    <a:pt x="1258199" y="1604600"/>
                  </a:lnTo>
                  <a:lnTo>
                    <a:pt x="1297531" y="1581985"/>
                  </a:lnTo>
                  <a:lnTo>
                    <a:pt x="1335538" y="1557364"/>
                  </a:lnTo>
                  <a:lnTo>
                    <a:pt x="1372144" y="1530807"/>
                  </a:lnTo>
                  <a:lnTo>
                    <a:pt x="1407274" y="1502380"/>
                  </a:lnTo>
                  <a:lnTo>
                    <a:pt x="1440851" y="1472152"/>
                  </a:lnTo>
                  <a:lnTo>
                    <a:pt x="1472801" y="1440192"/>
                  </a:lnTo>
                  <a:lnTo>
                    <a:pt x="1503046" y="1406567"/>
                  </a:lnTo>
                  <a:lnTo>
                    <a:pt x="1531513" y="1371346"/>
                  </a:lnTo>
                  <a:lnTo>
                    <a:pt x="1558123" y="1334596"/>
                  </a:lnTo>
                  <a:lnTo>
                    <a:pt x="1582803" y="1296385"/>
                  </a:lnTo>
                  <a:lnTo>
                    <a:pt x="1605477" y="1256783"/>
                  </a:lnTo>
                  <a:lnTo>
                    <a:pt x="1626068" y="1215856"/>
                  </a:lnTo>
                  <a:lnTo>
                    <a:pt x="1644500" y="1173674"/>
                  </a:lnTo>
                  <a:lnTo>
                    <a:pt x="1660699" y="1130303"/>
                  </a:lnTo>
                  <a:lnTo>
                    <a:pt x="1674589" y="1085813"/>
                  </a:lnTo>
                  <a:lnTo>
                    <a:pt x="1686092" y="1040271"/>
                  </a:lnTo>
                  <a:lnTo>
                    <a:pt x="1695135" y="993746"/>
                  </a:lnTo>
                  <a:lnTo>
                    <a:pt x="1701641" y="946305"/>
                  </a:lnTo>
                  <a:lnTo>
                    <a:pt x="1705535" y="898017"/>
                  </a:lnTo>
                  <a:lnTo>
                    <a:pt x="1706718" y="849587"/>
                  </a:lnTo>
                  <a:lnTo>
                    <a:pt x="1705214" y="801727"/>
                  </a:lnTo>
                  <a:lnTo>
                    <a:pt x="1701092" y="754511"/>
                  </a:lnTo>
                  <a:lnTo>
                    <a:pt x="1694421" y="708017"/>
                  </a:lnTo>
                  <a:lnTo>
                    <a:pt x="1685267" y="662319"/>
                  </a:lnTo>
                  <a:lnTo>
                    <a:pt x="1673699" y="617493"/>
                  </a:lnTo>
                  <a:lnTo>
                    <a:pt x="1659786" y="573615"/>
                  </a:lnTo>
                  <a:lnTo>
                    <a:pt x="1643595" y="530760"/>
                  </a:lnTo>
                  <a:lnTo>
                    <a:pt x="1625194" y="489003"/>
                  </a:lnTo>
                  <a:lnTo>
                    <a:pt x="1604652" y="448422"/>
                  </a:lnTo>
                  <a:lnTo>
                    <a:pt x="1582037" y="409090"/>
                  </a:lnTo>
                  <a:lnTo>
                    <a:pt x="1557416" y="371085"/>
                  </a:lnTo>
                  <a:lnTo>
                    <a:pt x="1530859" y="334481"/>
                  </a:lnTo>
                  <a:lnTo>
                    <a:pt x="1502432" y="299354"/>
                  </a:lnTo>
                  <a:lnTo>
                    <a:pt x="1472205" y="265780"/>
                  </a:lnTo>
                  <a:lnTo>
                    <a:pt x="1440244" y="233834"/>
                  </a:lnTo>
                  <a:lnTo>
                    <a:pt x="1406619" y="203593"/>
                  </a:lnTo>
                  <a:lnTo>
                    <a:pt x="1371398" y="175131"/>
                  </a:lnTo>
                  <a:lnTo>
                    <a:pt x="1334648" y="148524"/>
                  </a:lnTo>
                  <a:lnTo>
                    <a:pt x="1296437" y="123848"/>
                  </a:lnTo>
                  <a:lnTo>
                    <a:pt x="1256835" y="101179"/>
                  </a:lnTo>
                  <a:lnTo>
                    <a:pt x="1215908" y="80593"/>
                  </a:lnTo>
                  <a:lnTo>
                    <a:pt x="1173726" y="62164"/>
                  </a:lnTo>
                  <a:lnTo>
                    <a:pt x="1130355" y="45968"/>
                  </a:lnTo>
                  <a:lnTo>
                    <a:pt x="1085865" y="32082"/>
                  </a:lnTo>
                  <a:lnTo>
                    <a:pt x="1040323" y="20581"/>
                  </a:lnTo>
                  <a:lnTo>
                    <a:pt x="993798" y="11540"/>
                  </a:lnTo>
                  <a:lnTo>
                    <a:pt x="946357" y="5035"/>
                  </a:lnTo>
                  <a:lnTo>
                    <a:pt x="898069" y="1143"/>
                  </a:lnTo>
                  <a:lnTo>
                    <a:pt x="853365" y="853313"/>
                  </a:lnTo>
                  <a:lnTo>
                    <a:pt x="853365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261676" y="2591816"/>
              <a:ext cx="1706880" cy="1706880"/>
            </a:xfrm>
            <a:custGeom>
              <a:avLst/>
              <a:gdLst/>
              <a:ahLst/>
              <a:cxnLst/>
              <a:rect l="l" t="t" r="r" b="b"/>
              <a:pathLst>
                <a:path w="1706879" h="1706879">
                  <a:moveTo>
                    <a:pt x="898069" y="1143"/>
                  </a:moveTo>
                  <a:lnTo>
                    <a:pt x="946357" y="5035"/>
                  </a:lnTo>
                  <a:lnTo>
                    <a:pt x="993798" y="11540"/>
                  </a:lnTo>
                  <a:lnTo>
                    <a:pt x="1040323" y="20581"/>
                  </a:lnTo>
                  <a:lnTo>
                    <a:pt x="1085865" y="32082"/>
                  </a:lnTo>
                  <a:lnTo>
                    <a:pt x="1130355" y="45968"/>
                  </a:lnTo>
                  <a:lnTo>
                    <a:pt x="1173726" y="62164"/>
                  </a:lnTo>
                  <a:lnTo>
                    <a:pt x="1215908" y="80593"/>
                  </a:lnTo>
                  <a:lnTo>
                    <a:pt x="1256835" y="101179"/>
                  </a:lnTo>
                  <a:lnTo>
                    <a:pt x="1296437" y="123848"/>
                  </a:lnTo>
                  <a:lnTo>
                    <a:pt x="1334648" y="148524"/>
                  </a:lnTo>
                  <a:lnTo>
                    <a:pt x="1371398" y="175131"/>
                  </a:lnTo>
                  <a:lnTo>
                    <a:pt x="1406619" y="203593"/>
                  </a:lnTo>
                  <a:lnTo>
                    <a:pt x="1440244" y="233834"/>
                  </a:lnTo>
                  <a:lnTo>
                    <a:pt x="1472205" y="265780"/>
                  </a:lnTo>
                  <a:lnTo>
                    <a:pt x="1502432" y="299354"/>
                  </a:lnTo>
                  <a:lnTo>
                    <a:pt x="1530859" y="334481"/>
                  </a:lnTo>
                  <a:lnTo>
                    <a:pt x="1557416" y="371085"/>
                  </a:lnTo>
                  <a:lnTo>
                    <a:pt x="1582037" y="409090"/>
                  </a:lnTo>
                  <a:lnTo>
                    <a:pt x="1604652" y="448422"/>
                  </a:lnTo>
                  <a:lnTo>
                    <a:pt x="1625194" y="489003"/>
                  </a:lnTo>
                  <a:lnTo>
                    <a:pt x="1643595" y="530760"/>
                  </a:lnTo>
                  <a:lnTo>
                    <a:pt x="1659786" y="573615"/>
                  </a:lnTo>
                  <a:lnTo>
                    <a:pt x="1673699" y="617493"/>
                  </a:lnTo>
                  <a:lnTo>
                    <a:pt x="1685267" y="662319"/>
                  </a:lnTo>
                  <a:lnTo>
                    <a:pt x="1694421" y="708017"/>
                  </a:lnTo>
                  <a:lnTo>
                    <a:pt x="1701092" y="754511"/>
                  </a:lnTo>
                  <a:lnTo>
                    <a:pt x="1705214" y="801727"/>
                  </a:lnTo>
                  <a:lnTo>
                    <a:pt x="1706718" y="849587"/>
                  </a:lnTo>
                  <a:lnTo>
                    <a:pt x="1705535" y="898017"/>
                  </a:lnTo>
                  <a:lnTo>
                    <a:pt x="1701641" y="946305"/>
                  </a:lnTo>
                  <a:lnTo>
                    <a:pt x="1695135" y="993746"/>
                  </a:lnTo>
                  <a:lnTo>
                    <a:pt x="1686092" y="1040271"/>
                  </a:lnTo>
                  <a:lnTo>
                    <a:pt x="1674589" y="1085813"/>
                  </a:lnTo>
                  <a:lnTo>
                    <a:pt x="1660699" y="1130303"/>
                  </a:lnTo>
                  <a:lnTo>
                    <a:pt x="1644500" y="1173674"/>
                  </a:lnTo>
                  <a:lnTo>
                    <a:pt x="1626068" y="1215856"/>
                  </a:lnTo>
                  <a:lnTo>
                    <a:pt x="1605477" y="1256783"/>
                  </a:lnTo>
                  <a:lnTo>
                    <a:pt x="1582803" y="1296385"/>
                  </a:lnTo>
                  <a:lnTo>
                    <a:pt x="1558123" y="1334596"/>
                  </a:lnTo>
                  <a:lnTo>
                    <a:pt x="1531513" y="1371346"/>
                  </a:lnTo>
                  <a:lnTo>
                    <a:pt x="1503046" y="1406567"/>
                  </a:lnTo>
                  <a:lnTo>
                    <a:pt x="1472801" y="1440192"/>
                  </a:lnTo>
                  <a:lnTo>
                    <a:pt x="1440851" y="1472152"/>
                  </a:lnTo>
                  <a:lnTo>
                    <a:pt x="1407274" y="1502380"/>
                  </a:lnTo>
                  <a:lnTo>
                    <a:pt x="1372144" y="1530807"/>
                  </a:lnTo>
                  <a:lnTo>
                    <a:pt x="1335538" y="1557364"/>
                  </a:lnTo>
                  <a:lnTo>
                    <a:pt x="1297531" y="1581985"/>
                  </a:lnTo>
                  <a:lnTo>
                    <a:pt x="1258199" y="1604600"/>
                  </a:lnTo>
                  <a:lnTo>
                    <a:pt x="1217618" y="1625142"/>
                  </a:lnTo>
                  <a:lnTo>
                    <a:pt x="1175862" y="1643543"/>
                  </a:lnTo>
                  <a:lnTo>
                    <a:pt x="1133010" y="1659734"/>
                  </a:lnTo>
                  <a:lnTo>
                    <a:pt x="1089135" y="1673647"/>
                  </a:lnTo>
                  <a:lnTo>
                    <a:pt x="1044313" y="1685215"/>
                  </a:lnTo>
                  <a:lnTo>
                    <a:pt x="998621" y="1694369"/>
                  </a:lnTo>
                  <a:lnTo>
                    <a:pt x="952134" y="1701040"/>
                  </a:lnTo>
                  <a:lnTo>
                    <a:pt x="904928" y="1705162"/>
                  </a:lnTo>
                  <a:lnTo>
                    <a:pt x="857078" y="1706665"/>
                  </a:lnTo>
                  <a:lnTo>
                    <a:pt x="808661" y="1705483"/>
                  </a:lnTo>
                  <a:lnTo>
                    <a:pt x="760372" y="1701590"/>
                  </a:lnTo>
                  <a:lnTo>
                    <a:pt x="712930" y="1695085"/>
                  </a:lnTo>
                  <a:lnTo>
                    <a:pt x="666402" y="1686044"/>
                  </a:lnTo>
                  <a:lnTo>
                    <a:pt x="620858" y="1674543"/>
                  </a:lnTo>
                  <a:lnTo>
                    <a:pt x="576365" y="1660657"/>
                  </a:lnTo>
                  <a:lnTo>
                    <a:pt x="532991" y="1644461"/>
                  </a:lnTo>
                  <a:lnTo>
                    <a:pt x="490804" y="1626032"/>
                  </a:lnTo>
                  <a:lnTo>
                    <a:pt x="449873" y="1605446"/>
                  </a:lnTo>
                  <a:lnTo>
                    <a:pt x="410266" y="1582777"/>
                  </a:lnTo>
                  <a:lnTo>
                    <a:pt x="372052" y="1558101"/>
                  </a:lnTo>
                  <a:lnTo>
                    <a:pt x="335298" y="1531494"/>
                  </a:lnTo>
                  <a:lnTo>
                    <a:pt x="300072" y="1503032"/>
                  </a:lnTo>
                  <a:lnTo>
                    <a:pt x="266443" y="1472791"/>
                  </a:lnTo>
                  <a:lnTo>
                    <a:pt x="234479" y="1440845"/>
                  </a:lnTo>
                  <a:lnTo>
                    <a:pt x="204248" y="1407271"/>
                  </a:lnTo>
                  <a:lnTo>
                    <a:pt x="175819" y="1372144"/>
                  </a:lnTo>
                  <a:lnTo>
                    <a:pt x="149259" y="1335540"/>
                  </a:lnTo>
                  <a:lnTo>
                    <a:pt x="124637" y="1297535"/>
                  </a:lnTo>
                  <a:lnTo>
                    <a:pt x="102021" y="1258203"/>
                  </a:lnTo>
                  <a:lnTo>
                    <a:pt x="81479" y="1217622"/>
                  </a:lnTo>
                  <a:lnTo>
                    <a:pt x="63079" y="1175865"/>
                  </a:lnTo>
                  <a:lnTo>
                    <a:pt x="46890" y="1133010"/>
                  </a:lnTo>
                  <a:lnTo>
                    <a:pt x="32980" y="1089132"/>
                  </a:lnTo>
                  <a:lnTo>
                    <a:pt x="21417" y="1044306"/>
                  </a:lnTo>
                  <a:lnTo>
                    <a:pt x="12270" y="998608"/>
                  </a:lnTo>
                  <a:lnTo>
                    <a:pt x="5605" y="952114"/>
                  </a:lnTo>
                  <a:lnTo>
                    <a:pt x="1492" y="904898"/>
                  </a:lnTo>
                  <a:lnTo>
                    <a:pt x="0" y="857038"/>
                  </a:lnTo>
                  <a:lnTo>
                    <a:pt x="1195" y="808609"/>
                  </a:lnTo>
                  <a:lnTo>
                    <a:pt x="5069" y="760431"/>
                  </a:lnTo>
                  <a:lnTo>
                    <a:pt x="11554" y="713073"/>
                  </a:lnTo>
                  <a:lnTo>
                    <a:pt x="20575" y="666606"/>
                  </a:lnTo>
                  <a:lnTo>
                    <a:pt x="32057" y="621098"/>
                  </a:lnTo>
                  <a:lnTo>
                    <a:pt x="45928" y="576622"/>
                  </a:lnTo>
                  <a:lnTo>
                    <a:pt x="62112" y="533247"/>
                  </a:lnTo>
                  <a:lnTo>
                    <a:pt x="80536" y="491043"/>
                  </a:lnTo>
                  <a:lnTo>
                    <a:pt x="101125" y="450081"/>
                  </a:lnTo>
                  <a:lnTo>
                    <a:pt x="123805" y="410432"/>
                  </a:lnTo>
                  <a:lnTo>
                    <a:pt x="148501" y="372165"/>
                  </a:lnTo>
                  <a:lnTo>
                    <a:pt x="175141" y="335351"/>
                  </a:lnTo>
                  <a:lnTo>
                    <a:pt x="203649" y="300060"/>
                  </a:lnTo>
                  <a:lnTo>
                    <a:pt x="233951" y="266363"/>
                  </a:lnTo>
                  <a:lnTo>
                    <a:pt x="265974" y="234330"/>
                  </a:lnTo>
                  <a:lnTo>
                    <a:pt x="299642" y="204032"/>
                  </a:lnTo>
                  <a:lnTo>
                    <a:pt x="334883" y="175538"/>
                  </a:lnTo>
                  <a:lnTo>
                    <a:pt x="371620" y="148920"/>
                  </a:lnTo>
                  <a:lnTo>
                    <a:pt x="409782" y="124247"/>
                  </a:lnTo>
                  <a:lnTo>
                    <a:pt x="449292" y="101590"/>
                  </a:lnTo>
                  <a:lnTo>
                    <a:pt x="490078" y="81019"/>
                  </a:lnTo>
                  <a:lnTo>
                    <a:pt x="532065" y="62605"/>
                  </a:lnTo>
                  <a:lnTo>
                    <a:pt x="575178" y="46417"/>
                  </a:lnTo>
                  <a:lnTo>
                    <a:pt x="619344" y="32527"/>
                  </a:lnTo>
                  <a:lnTo>
                    <a:pt x="664488" y="21005"/>
                  </a:lnTo>
                  <a:lnTo>
                    <a:pt x="710536" y="11921"/>
                  </a:lnTo>
                  <a:lnTo>
                    <a:pt x="757415" y="5345"/>
                  </a:lnTo>
                  <a:lnTo>
                    <a:pt x="805049" y="1348"/>
                  </a:lnTo>
                  <a:lnTo>
                    <a:pt x="853365" y="0"/>
                  </a:lnTo>
                  <a:lnTo>
                    <a:pt x="853365" y="853313"/>
                  </a:lnTo>
                  <a:lnTo>
                    <a:pt x="898069" y="114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0626064" y="4144479"/>
            <a:ext cx="505714" cy="2172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99</a:t>
            </a: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320" b="1" spc="6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320" b="1" spc="-6" dirty="0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32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565323" y="2258251"/>
            <a:ext cx="3136265" cy="58317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algn="ctr">
              <a:spcBef>
                <a:spcPts val="116"/>
              </a:spcBef>
            </a:pPr>
            <a:r>
              <a:rPr sz="1540" spc="-6" dirty="0">
                <a:solidFill>
                  <a:srgbClr val="585858"/>
                </a:solidFill>
                <a:latin typeface="Calibri"/>
                <a:cs typeface="Calibri"/>
              </a:rPr>
              <a:t>Сложные</a:t>
            </a:r>
            <a:r>
              <a:rPr sz="1540" spc="3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dirty="0">
                <a:solidFill>
                  <a:srgbClr val="585858"/>
                </a:solidFill>
                <a:latin typeface="Calibri"/>
                <a:cs typeface="Calibri"/>
              </a:rPr>
              <a:t>жизненные</a:t>
            </a:r>
            <a:r>
              <a:rPr sz="1540" spc="4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540" spc="-11" dirty="0">
                <a:solidFill>
                  <a:srgbClr val="585858"/>
                </a:solidFill>
                <a:latin typeface="Calibri"/>
                <a:cs typeface="Calibri"/>
              </a:rPr>
              <a:t>обстоятельства</a:t>
            </a:r>
            <a:endParaRPr sz="1540">
              <a:latin typeface="Calibri"/>
              <a:cs typeface="Calibri"/>
            </a:endParaRPr>
          </a:p>
          <a:p>
            <a:pPr marL="46800" algn="ctr">
              <a:spcBef>
                <a:spcPts val="952"/>
              </a:spcBef>
            </a:pPr>
            <a:r>
              <a:rPr sz="1320" b="1" dirty="0">
                <a:solidFill>
                  <a:srgbClr val="404040"/>
                </a:solidFill>
                <a:latin typeface="Arial"/>
                <a:cs typeface="Arial"/>
              </a:rPr>
              <a:t>0,8%</a:t>
            </a:r>
            <a:endParaRPr sz="132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9927704" y="5111763"/>
            <a:ext cx="93599" cy="93599"/>
            <a:chOff x="9019413" y="4647057"/>
            <a:chExt cx="85090" cy="85090"/>
          </a:xfrm>
        </p:grpSpPr>
        <p:sp>
          <p:nvSpPr>
            <p:cNvPr id="73" name="object 73"/>
            <p:cNvSpPr/>
            <p:nvPr/>
          </p:nvSpPr>
          <p:spPr>
            <a:xfrm>
              <a:off x="9028938" y="4656582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65531" y="65532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274FA3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028938" y="4656582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2"/>
                  </a:moveTo>
                  <a:lnTo>
                    <a:pt x="65531" y="65532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9927704" y="5354840"/>
            <a:ext cx="93599" cy="93599"/>
            <a:chOff x="9019413" y="4868036"/>
            <a:chExt cx="85090" cy="85090"/>
          </a:xfrm>
        </p:grpSpPr>
        <p:sp>
          <p:nvSpPr>
            <p:cNvPr id="76" name="object 76"/>
            <p:cNvSpPr/>
            <p:nvPr/>
          </p:nvSpPr>
          <p:spPr>
            <a:xfrm>
              <a:off x="9028938" y="4877561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65531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65531" y="65531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47A8D0"/>
            </a:solidFill>
          </p:spPr>
          <p:txBody>
            <a:bodyPr wrap="square" lIns="0" tIns="0" rIns="0" bIns="0" rtlCol="0"/>
            <a:lstStyle/>
            <a:p>
              <a:endParaRPr sz="1980"/>
            </a:p>
          </p:txBody>
        </p:sp>
        <p:sp>
          <p:nvSpPr>
            <p:cNvPr id="77" name="object 77"/>
            <p:cNvSpPr/>
            <p:nvPr/>
          </p:nvSpPr>
          <p:spPr>
            <a:xfrm>
              <a:off x="9028938" y="4877561"/>
              <a:ext cx="66040" cy="66040"/>
            </a:xfrm>
            <a:custGeom>
              <a:avLst/>
              <a:gdLst/>
              <a:ahLst/>
              <a:cxnLst/>
              <a:rect l="l" t="t" r="r" b="b"/>
              <a:pathLst>
                <a:path w="66040" h="66039">
                  <a:moveTo>
                    <a:pt x="0" y="65531"/>
                  </a:moveTo>
                  <a:lnTo>
                    <a:pt x="65531" y="6553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0028987" y="4989693"/>
            <a:ext cx="2368614" cy="482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lnSpc>
                <a:spcPct val="137500"/>
              </a:lnSpc>
              <a:spcBef>
                <a:spcPts val="110"/>
              </a:spcBef>
            </a:pP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Сложные</a:t>
            </a:r>
            <a:r>
              <a:rPr sz="1155" spc="6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жизненные</a:t>
            </a:r>
            <a:r>
              <a:rPr sz="1155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обстоятельства </a:t>
            </a:r>
            <a:r>
              <a:rPr sz="1155" spc="-24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55" spc="-6" dirty="0">
                <a:solidFill>
                  <a:srgbClr val="585858"/>
                </a:solidFill>
                <a:latin typeface="Calibri"/>
                <a:cs typeface="Calibri"/>
              </a:rPr>
              <a:t>Остальные</a:t>
            </a:r>
            <a:r>
              <a:rPr sz="1155" spc="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55" dirty="0">
                <a:solidFill>
                  <a:srgbClr val="585858"/>
                </a:solidFill>
                <a:latin typeface="Calibri"/>
                <a:cs typeface="Calibri"/>
              </a:rPr>
              <a:t>обучающиеся</a:t>
            </a:r>
            <a:endParaRPr sz="115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4423</Words>
  <Application>Microsoft Office PowerPoint</Application>
  <PresentationFormat>Произвольный</PresentationFormat>
  <Paragraphs>1200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6" baseType="lpstr">
      <vt:lpstr>Noto Mono</vt:lpstr>
      <vt:lpstr>Arial MT</vt:lpstr>
      <vt:lpstr>SRKDKF+Calibri</vt:lpstr>
      <vt:lpstr>Microsoft Sans Serif</vt:lpstr>
      <vt:lpstr>Wingdings</vt:lpstr>
      <vt:lpstr>Verdana</vt:lpstr>
      <vt:lpstr>TPVROR+Calibri Bold</vt:lpstr>
      <vt:lpstr>Times New Roman</vt:lpstr>
      <vt:lpstr>Arial</vt:lpstr>
      <vt:lpstr>EUKSRR+Calibri Bold</vt:lpstr>
      <vt:lpstr>Trebuchet MS</vt:lpstr>
      <vt:lpstr>Tahoma</vt:lpstr>
      <vt:lpstr>Calibri</vt:lpstr>
      <vt:lpstr>WIAEDU+Calibri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Приоритеты обновления содержания и технологий  художественной направленности</vt:lpstr>
      <vt:lpstr>МОНИТОРИНГ ХУДОЖЕСТВЕННОЙ НАПРАВЛЕННОСТИ.  ОБЩИЕ ДАННЫЕ, ДЕКАБРЬ 2021 ГОДА</vt:lpstr>
      <vt:lpstr>ОБУЧАЮЩИЕСЯ</vt:lpstr>
      <vt:lpstr>ПЕДАГОГИ</vt:lpstr>
      <vt:lpstr>ПРОГРАММЫ</vt:lpstr>
      <vt:lpstr>ОРГАНИЗАЦИИ</vt:lpstr>
      <vt:lpstr>НАПРАВЛЕНИЯ ПО КОЛИЧЕСТВУ ОБУЧАЮЩИХСЯ</vt:lpstr>
      <vt:lpstr>ОБУЧАЮЩИЕСЯ</vt:lpstr>
      <vt:lpstr>ПРОГРАММЫ</vt:lpstr>
      <vt:lpstr>Направления</vt:lpstr>
      <vt:lpstr>Приоритеты для дополнительных предпрофессиональных программ в области искусств</vt:lpstr>
      <vt:lpstr>Ключевые задачи реализации дополнительного образования детей технической направленности на период до 2030 года    </vt:lpstr>
      <vt:lpstr>Текущее состояние</vt:lpstr>
      <vt:lpstr>БОЛЬШИЕ ВЫЗОВЫ Приоритеты научно-технологического развития России в ближайшие 10-15 лет</vt:lpstr>
      <vt:lpstr>Приоритеты обновления содержания и технологий технической направленности:  - создать условия для вовлечения детей в создание искусственно-технических и виртуальных объектов, построенных по законам природы;  - приобретение навыков в области обработки материалов, электротехники и электроники, системной инженерии, 3D-прототипирования, цифровизации, работы с большими данными;  -  освоение языков программирования, машинного обучения, автоматизации и робототехники, технологического предпринимательства;  - содействие формированию у обучающихся современных знаний, умений и навыков в области технических наук, технологической грамотности и инженерного мышления. </vt:lpstr>
      <vt:lpstr>Ключевые  задачи реализации дополнительного образования детей  естественно – научной  направленности на период до 2030 года.</vt:lpstr>
      <vt:lpstr>Приоритеты обновления содержания и технологий естественно – научной направленности:</vt:lpstr>
      <vt:lpstr>ЭКОСИСТЕМА</vt:lpstr>
      <vt:lpstr>ОБНОВЛЕНИЕ СОДЕРЖАНИЯ И ТЕХНОЛОГИЙ ОБУЧЕНИЯ КЛЮЧЕВЫЕ ЗАДАЧИ РАЗВИТИЯ НАПРАВЛЕННОСТИ</vt:lpstr>
      <vt:lpstr>ОБНОВЛЕНИЕ ИНФРАСТРУКТУРЫ И РЕАЛИЗАЦИЯ  СОВРЕМЕННЫХ ОБРАЗОВАТЕЛЬНЫХ МОДЕЛЕЙ КЛЮЧЕВЫЕ ЗАДАЧИ РАЗВИТИЯ  НАПРАВЛЕННОСТИ</vt:lpstr>
      <vt:lpstr>2022 2024</vt:lpstr>
      <vt:lpstr>Ключевые  задачи реализации дополнительного образования детей  социально-гуманитарной направленности на период до 2030 года.</vt:lpstr>
      <vt:lpstr>Всероссийский мониторинг (2021 г.)</vt:lpstr>
      <vt:lpstr>Обучающиеся</vt:lpstr>
      <vt:lpstr>Педагоги</vt:lpstr>
      <vt:lpstr>Организации</vt:lpstr>
      <vt:lpstr>Программы</vt:lpstr>
      <vt:lpstr>25 направлений по количеству организаций</vt:lpstr>
      <vt:lpstr>Проблема</vt:lpstr>
      <vt:lpstr>Проблема</vt:lpstr>
      <vt:lpstr>Проблема</vt:lpstr>
      <vt:lpstr>Проблема</vt:lpstr>
      <vt:lpstr>Функциональная грамотность через реализацию ДООП соц.-гум. направленности в воспитательном аспекте</vt:lpstr>
      <vt:lpstr>КЛЮЧЕВЫЕ ЗАДАЧИ РЕАЛИЗАЦИИ ДОПОЛНИТЕЛЬНОГО ОБРАЗОВАНИЯ ДЕТЕЙ</vt:lpstr>
      <vt:lpstr>Распоряжение Правительства Российской Федерации № 678-р от 31 марта 2022 г.</vt:lpstr>
      <vt:lpstr>Презентация PowerPoint</vt:lpstr>
      <vt:lpstr>Ключевые задачи развития дополнительного образования</vt:lpstr>
      <vt:lpstr>Презентация PowerPoint</vt:lpstr>
      <vt:lpstr>КЛЮЧЕВЫЕ ЗАДАЧИ РЕАЛИЗАЦИИ ДОПОЛНИТЕЛЬНОГО ОБРАЗОВАНИЯ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 Методическая среда: «Концепция развития дополнительного образования детей до 2030 года: открытая дискуссия» http://vcht.center/center/news/realizacia-konceptcii-razvitiya-dod_2023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METODIST</cp:lastModifiedBy>
  <cp:revision>28</cp:revision>
  <dcterms:modified xsi:type="dcterms:W3CDTF">2022-12-01T13:06:09Z</dcterms:modified>
</cp:coreProperties>
</file>